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jpe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9"/>
  </p:notesMasterIdLst>
  <p:sldIdLst>
    <p:sldId id="281" r:id="rId5"/>
    <p:sldId id="282" r:id="rId6"/>
    <p:sldId id="284" r:id="rId7"/>
    <p:sldId id="283" r:id="rId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
          <p15:clr>
            <a:srgbClr val="A4A3A4"/>
          </p15:clr>
        </p15:guide>
        <p15:guide id="2" pos="55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1BF"/>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660"/>
  </p:normalViewPr>
  <p:slideViewPr>
    <p:cSldViewPr snapToGrid="0" snapToObjects="1" showGuides="1">
      <p:cViewPr varScale="1">
        <p:scale>
          <a:sx n="106" d="100"/>
          <a:sy n="106" d="100"/>
        </p:scale>
        <p:origin x="876" y="90"/>
      </p:cViewPr>
      <p:guideLst>
        <p:guide orient="horz" pos="151"/>
        <p:guide pos="559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7E9B524-5281-49D4-8ACD-19205D69A54E}" type="datetimeFigureOut">
              <a:rPr lang="nb-NO" smtClean="0"/>
              <a:t>21.01.2020</a:t>
            </a:fld>
            <a:endParaRPr lang="nb-NO"/>
          </a:p>
        </p:txBody>
      </p:sp>
      <p:sp>
        <p:nvSpPr>
          <p:cNvPr id="4" name="Plassholder for lysbild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72958BF-224F-41D3-8B15-865F7B561321}" type="slidenum">
              <a:rPr lang="nb-NO" smtClean="0"/>
              <a:t>‹#›</a:t>
            </a:fld>
            <a:endParaRPr lang="nb-NO"/>
          </a:p>
        </p:txBody>
      </p:sp>
    </p:spTree>
    <p:extLst>
      <p:ext uri="{BB962C8B-B14F-4D97-AF65-F5344CB8AC3E}">
        <p14:creationId xmlns:p14="http://schemas.microsoft.com/office/powerpoint/2010/main" val="266854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pattern_Wallpaper3.tif"/>
          <p:cNvPicPr>
            <a:picLocks noChangeAspect="1"/>
          </p:cNvPicPr>
          <p:nvPr userDrawn="1"/>
        </p:nvPicPr>
        <p:blipFill rotWithShape="1">
          <a:blip r:embed="rId2">
            <a:extLst>
              <a:ext uri="{28A0092B-C50C-407E-A947-70E740481C1C}">
                <a14:useLocalDpi xmlns:a14="http://schemas.microsoft.com/office/drawing/2010/main" val="0"/>
              </a:ext>
            </a:extLst>
          </a:blip>
          <a:srcRect l="10012" r="2997"/>
          <a:stretch/>
        </p:blipFill>
        <p:spPr>
          <a:xfrm>
            <a:off x="-1" y="1"/>
            <a:ext cx="9144001" cy="6833722"/>
          </a:xfrm>
          <a:prstGeom prst="rect">
            <a:avLst/>
          </a:prstGeom>
        </p:spPr>
      </p:pic>
      <p:sp>
        <p:nvSpPr>
          <p:cNvPr id="2" name="Rectangle 1"/>
          <p:cNvSpPr/>
          <p:nvPr userDrawn="1"/>
        </p:nvSpPr>
        <p:spPr>
          <a:xfrm>
            <a:off x="459800" y="427037"/>
            <a:ext cx="8244463" cy="5956063"/>
          </a:xfrm>
          <a:prstGeom prst="rect">
            <a:avLst/>
          </a:prstGeom>
          <a:solidFill>
            <a:schemeClr val="bg1"/>
          </a:solidFill>
          <a:ln>
            <a:no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t>
            </a:r>
            <a:endParaRPr lang="en-US" dirty="0"/>
          </a:p>
        </p:txBody>
      </p:sp>
    </p:spTree>
    <p:extLst>
      <p:ext uri="{BB962C8B-B14F-4D97-AF65-F5344CB8AC3E}">
        <p14:creationId xmlns:p14="http://schemas.microsoft.com/office/powerpoint/2010/main" val="17541219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5376172"/>
            <a:ext cx="5486400" cy="298381"/>
          </a:xfrm>
          <a:prstGeom prst="rect">
            <a:avLst/>
          </a:prstGeom>
        </p:spPr>
        <p:txBody>
          <a:bodyPr anchor="b"/>
          <a:lstStyle>
            <a:lvl1pPr algn="l">
              <a:defRPr sz="1800" b="1" i="0">
                <a:latin typeface="Arial"/>
                <a:cs typeface="Arial"/>
              </a:defRPr>
            </a:lvl1pPr>
          </a:lstStyle>
          <a:p>
            <a:r>
              <a:rPr lang="nb-NO" smtClean="0"/>
              <a:t>Klikk for å redigere tittelstil</a:t>
            </a:r>
            <a:endParaRPr lang="en-US" dirty="0"/>
          </a:p>
        </p:txBody>
      </p:sp>
      <p:sp>
        <p:nvSpPr>
          <p:cNvPr id="3" name="Picture Placeholder 2"/>
          <p:cNvSpPr>
            <a:spLocks noGrp="1"/>
          </p:cNvSpPr>
          <p:nvPr>
            <p:ph type="pic" idx="1"/>
          </p:nvPr>
        </p:nvSpPr>
        <p:spPr>
          <a:xfrm>
            <a:off x="0" y="-1"/>
            <a:ext cx="9144000" cy="51677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457200" y="5674743"/>
            <a:ext cx="5486400" cy="45654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4031B244-5DE1-884A-885B-F03223C1AA86}"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898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descr="pattern_Wallpaper3.tif"/>
          <p:cNvPicPr>
            <a:picLocks noChangeAspect="1"/>
          </p:cNvPicPr>
          <p:nvPr userDrawn="1"/>
        </p:nvPicPr>
        <p:blipFill rotWithShape="1">
          <a:blip r:embed="rId2">
            <a:extLst>
              <a:ext uri="{28A0092B-C50C-407E-A947-70E740481C1C}">
                <a14:useLocalDpi xmlns:a14="http://schemas.microsoft.com/office/drawing/2010/main" val="0"/>
              </a:ext>
            </a:extLst>
          </a:blip>
          <a:srcRect r="3721"/>
          <a:stretch/>
        </p:blipFill>
        <p:spPr>
          <a:xfrm>
            <a:off x="-1" y="0"/>
            <a:ext cx="9144001" cy="6174471"/>
          </a:xfrm>
          <a:prstGeom prst="rect">
            <a:avLst/>
          </a:prstGeom>
        </p:spPr>
      </p:pic>
    </p:spTree>
    <p:extLst>
      <p:ext uri="{BB962C8B-B14F-4D97-AF65-F5344CB8AC3E}">
        <p14:creationId xmlns:p14="http://schemas.microsoft.com/office/powerpoint/2010/main" val="62135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le 1"/>
          <p:cNvSpPr>
            <a:spLocks noGrp="1"/>
          </p:cNvSpPr>
          <p:nvPr>
            <p:ph type="title"/>
          </p:nvPr>
        </p:nvSpPr>
        <p:spPr>
          <a:xfrm>
            <a:off x="457200" y="2560639"/>
            <a:ext cx="8229600" cy="1143000"/>
          </a:xfrm>
          <a:prstGeom prst="rect">
            <a:avLst/>
          </a:prstGeom>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descr="pattern_Wallpaper_2.tif"/>
          <p:cNvPicPr>
            <a:picLocks noChangeAspect="1"/>
          </p:cNvPicPr>
          <p:nvPr userDrawn="1"/>
        </p:nvPicPr>
        <p:blipFill rotWithShape="1">
          <a:blip r:embed="rId2">
            <a:extLst>
              <a:ext uri="{28A0092B-C50C-407E-A947-70E740481C1C}">
                <a14:useLocalDpi xmlns:a14="http://schemas.microsoft.com/office/drawing/2010/main" val="0"/>
              </a:ext>
            </a:extLst>
          </a:blip>
          <a:srcRect l="1736" r="2431"/>
          <a:stretch/>
        </p:blipFill>
        <p:spPr>
          <a:xfrm>
            <a:off x="-1" y="0"/>
            <a:ext cx="9144001" cy="6203190"/>
          </a:xfrm>
          <a:prstGeom prst="rect">
            <a:avLst/>
          </a:prstGeom>
        </p:spPr>
      </p:pic>
    </p:spTree>
    <p:extLst>
      <p:ext uri="{BB962C8B-B14F-4D97-AF65-F5344CB8AC3E}">
        <p14:creationId xmlns:p14="http://schemas.microsoft.com/office/powerpoint/2010/main" val="3024382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descr="pattern_Wallpaper.tif"/>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076" t="697" r="2152" b="1239"/>
          <a:stretch/>
        </p:blipFill>
        <p:spPr>
          <a:xfrm>
            <a:off x="0" y="1"/>
            <a:ext cx="9144000" cy="6173303"/>
          </a:xfrm>
          <a:prstGeom prst="rect">
            <a:avLst/>
          </a:prstGeom>
        </p:spPr>
      </p:pic>
    </p:spTree>
    <p:extLst>
      <p:ext uri="{BB962C8B-B14F-4D97-AF65-F5344CB8AC3E}">
        <p14:creationId xmlns:p14="http://schemas.microsoft.com/office/powerpoint/2010/main" val="29608458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711" t="6146" r="5217"/>
          <a:stretch/>
        </p:blipFill>
        <p:spPr>
          <a:xfrm>
            <a:off x="0" y="0"/>
            <a:ext cx="9144000" cy="6126429"/>
          </a:xfrm>
          <a:prstGeom prst="rect">
            <a:avLst/>
          </a:prstGeom>
        </p:spPr>
      </p:pic>
    </p:spTree>
    <p:extLst>
      <p:ext uri="{BB962C8B-B14F-4D97-AF65-F5344CB8AC3E}">
        <p14:creationId xmlns:p14="http://schemas.microsoft.com/office/powerpoint/2010/main" val="28914495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2" name="Picture 1" descr="pattern_Wallpaper_blaa2.jpg"/>
          <p:cNvPicPr>
            <a:picLocks noChangeAspect="1"/>
          </p:cNvPicPr>
          <p:nvPr userDrawn="1"/>
        </p:nvPicPr>
        <p:blipFill rotWithShape="1">
          <a:blip r:embed="rId2">
            <a:extLst>
              <a:ext uri="{28A0092B-C50C-407E-A947-70E740481C1C}">
                <a14:useLocalDpi xmlns:a14="http://schemas.microsoft.com/office/drawing/2010/main" val="0"/>
              </a:ext>
            </a:extLst>
          </a:blip>
          <a:srcRect l="2883" t="709" r="808"/>
          <a:stretch/>
        </p:blipFill>
        <p:spPr>
          <a:xfrm>
            <a:off x="0" y="0"/>
            <a:ext cx="9142413" cy="6127652"/>
          </a:xfrm>
          <a:prstGeom prst="rect">
            <a:avLst/>
          </a:prstGeom>
        </p:spPr>
      </p:pic>
    </p:spTree>
    <p:extLst>
      <p:ext uri="{BB962C8B-B14F-4D97-AF65-F5344CB8AC3E}">
        <p14:creationId xmlns:p14="http://schemas.microsoft.com/office/powerpoint/2010/main" val="17271079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1933"/>
          <a:stretch/>
        </p:blipFill>
        <p:spPr>
          <a:xfrm>
            <a:off x="10951" y="43796"/>
            <a:ext cx="9133049" cy="6054638"/>
          </a:xfrm>
          <a:prstGeom prst="rect">
            <a:avLst/>
          </a:prstGeom>
        </p:spPr>
      </p:pic>
    </p:spTree>
    <p:extLst>
      <p:ext uri="{BB962C8B-B14F-4D97-AF65-F5344CB8AC3E}">
        <p14:creationId xmlns:p14="http://schemas.microsoft.com/office/powerpoint/2010/main" val="211300046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970" t="178" r="1129"/>
          <a:stretch/>
        </p:blipFill>
        <p:spPr>
          <a:xfrm>
            <a:off x="0" y="0"/>
            <a:ext cx="9154948" cy="6131275"/>
          </a:xfrm>
          <a:prstGeom prst="rect">
            <a:avLst/>
          </a:prstGeom>
        </p:spPr>
      </p:pic>
    </p:spTree>
    <p:extLst>
      <p:ext uri="{BB962C8B-B14F-4D97-AF65-F5344CB8AC3E}">
        <p14:creationId xmlns:p14="http://schemas.microsoft.com/office/powerpoint/2010/main" val="20531380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6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1277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77353"/>
            <a:ext cx="7772400" cy="900629"/>
          </a:xfrm>
          <a:prstGeom prst="rect">
            <a:avLst/>
          </a:prstGeom>
        </p:spPr>
        <p:txBody>
          <a:bodyPr>
            <a:normAutofit/>
          </a:bodyPr>
          <a:lstStyle>
            <a:lvl1pPr>
              <a:defRPr sz="3800" b="0" i="0" cap="all" spc="300">
                <a:latin typeface="Georgia"/>
                <a:cs typeface="Georgia"/>
              </a:defRPr>
            </a:lvl1pPr>
          </a:lstStyle>
          <a:p>
            <a:r>
              <a:rPr lang="nb-NO" dirty="0" smtClean="0"/>
              <a:t>Plan og budsjett 2015</a:t>
            </a:r>
            <a:endParaRPr lang="en-US" dirty="0"/>
          </a:p>
        </p:txBody>
      </p:sp>
      <p:sp>
        <p:nvSpPr>
          <p:cNvPr id="3" name="Subtitle 2"/>
          <p:cNvSpPr>
            <a:spLocks noGrp="1"/>
          </p:cNvSpPr>
          <p:nvPr>
            <p:ph type="subTitle" idx="1" hasCustomPrompt="1"/>
          </p:nvPr>
        </p:nvSpPr>
        <p:spPr>
          <a:xfrm>
            <a:off x="1371600" y="3477982"/>
            <a:ext cx="6400800" cy="1022626"/>
          </a:xfrm>
          <a:prstGeom prst="rect">
            <a:avLst/>
          </a:prstGeom>
        </p:spPr>
        <p:txBody>
          <a:bodyPr/>
          <a:lstStyle>
            <a:lvl1pPr marL="0" indent="0" algn="ctr">
              <a:buNone/>
              <a:defRPr sz="2400" b="0" i="0" baseline="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err="1" smtClean="0"/>
              <a:t>Årshjul</a:t>
            </a:r>
            <a:r>
              <a:rPr lang="nb-NO" dirty="0" smtClean="0"/>
              <a:t> og forventninger</a:t>
            </a:r>
            <a:endParaRPr lang="en-US" dirty="0"/>
          </a:p>
        </p:txBody>
      </p:sp>
      <p:sp>
        <p:nvSpPr>
          <p:cNvPr id="4" name="Date Placeholder 3"/>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Box 7"/>
          <p:cNvSpPr txBox="1"/>
          <p:nvPr userDrawn="1"/>
        </p:nvSpPr>
        <p:spPr>
          <a:xfrm>
            <a:off x="4706471" y="339164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5530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tellysbilde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77353"/>
            <a:ext cx="7772400" cy="900629"/>
          </a:xfrm>
          <a:prstGeom prst="rect">
            <a:avLst/>
          </a:prstGeom>
        </p:spPr>
        <p:txBody>
          <a:bodyPr>
            <a:normAutofit/>
          </a:bodyPr>
          <a:lstStyle>
            <a:lvl1pPr>
              <a:defRPr sz="3800" b="0" i="0" cap="all" spc="300">
                <a:latin typeface="Georgia"/>
                <a:cs typeface="Georgia"/>
              </a:defRPr>
            </a:lvl1pPr>
          </a:lstStyle>
          <a:p>
            <a:r>
              <a:rPr lang="nb-NO" dirty="0" smtClean="0"/>
              <a:t>Plan og budsjett 2015</a:t>
            </a:r>
            <a:endParaRPr lang="en-US" dirty="0"/>
          </a:p>
        </p:txBody>
      </p:sp>
      <p:sp>
        <p:nvSpPr>
          <p:cNvPr id="3" name="Subtitle 2"/>
          <p:cNvSpPr>
            <a:spLocks noGrp="1"/>
          </p:cNvSpPr>
          <p:nvPr>
            <p:ph type="subTitle" idx="1" hasCustomPrompt="1"/>
          </p:nvPr>
        </p:nvSpPr>
        <p:spPr>
          <a:xfrm>
            <a:off x="1371600" y="3477982"/>
            <a:ext cx="6400800" cy="1022626"/>
          </a:xfrm>
          <a:prstGeom prst="rect">
            <a:avLst/>
          </a:prstGeom>
        </p:spPr>
        <p:txBody>
          <a:bodyPr/>
          <a:lstStyle>
            <a:lvl1pPr marL="0" indent="0" algn="ctr">
              <a:buNone/>
              <a:defRPr sz="2400" b="0" i="0" baseline="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err="1" smtClean="0"/>
              <a:t>Årshjul</a:t>
            </a:r>
            <a:r>
              <a:rPr lang="nb-NO" dirty="0" smtClean="0"/>
              <a:t> og forventninger</a:t>
            </a:r>
            <a:endParaRPr lang="en-US" dirty="0"/>
          </a:p>
        </p:txBody>
      </p:sp>
      <p:sp>
        <p:nvSpPr>
          <p:cNvPr id="4" name="Date Placeholder 3"/>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Box 7"/>
          <p:cNvSpPr txBox="1"/>
          <p:nvPr userDrawn="1"/>
        </p:nvSpPr>
        <p:spPr>
          <a:xfrm>
            <a:off x="4706471" y="339164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01977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5" name="Picture 4" descr="pattern_Wallpaper_2.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301"/>
            <a:ext cx="9144000" cy="5944723"/>
          </a:xfrm>
          <a:prstGeom prst="rect">
            <a:avLst/>
          </a:prstGeom>
        </p:spPr>
      </p:pic>
      <p:sp>
        <p:nvSpPr>
          <p:cNvPr id="2" name="Title 1"/>
          <p:cNvSpPr>
            <a:spLocks noGrp="1"/>
          </p:cNvSpPr>
          <p:nvPr>
            <p:ph type="title" hasCustomPrompt="1"/>
          </p:nvPr>
        </p:nvSpPr>
        <p:spPr>
          <a:xfrm>
            <a:off x="589721" y="2549595"/>
            <a:ext cx="8229600" cy="1143000"/>
          </a:xfrm>
          <a:prstGeom prst="rect">
            <a:avLst/>
          </a:prstGeom>
        </p:spPr>
        <p:txBody>
          <a:bodyPr/>
          <a:lstStyle>
            <a:lvl1pPr>
              <a:defRPr cap="all" spc="0">
                <a:latin typeface="Georgia"/>
              </a:defRPr>
            </a:lvl1pPr>
          </a:lstStyle>
          <a:p>
            <a:r>
              <a:rPr lang="nb-NO" dirty="0" smtClean="0"/>
              <a:t>Click to Edit Master </a:t>
            </a:r>
            <a:r>
              <a:rPr lang="nb-NO" dirty="0" err="1" smtClean="0"/>
              <a:t>title</a:t>
            </a:r>
            <a:r>
              <a:rPr lang="nb-NO" dirty="0" smtClean="0"/>
              <a:t> style</a:t>
            </a:r>
            <a:endParaRPr lang="en-US" dirty="0"/>
          </a:p>
        </p:txBody>
      </p:sp>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124687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721" y="1124194"/>
            <a:ext cx="8031338" cy="858753"/>
          </a:xfrm>
          <a:prstGeom prst="rect">
            <a:avLst/>
          </a:prstGeom>
        </p:spPr>
        <p:txBody>
          <a:bodyPr/>
          <a:lstStyle>
            <a:lvl1pPr algn="l">
              <a:defRPr sz="3600" cap="all" baseline="0">
                <a:latin typeface="Georgia"/>
              </a:defRPr>
            </a:lvl1pPr>
          </a:lstStyle>
          <a:p>
            <a:r>
              <a:rPr lang="nb-NO" dirty="0" smtClean="0"/>
              <a:t>Klikk her for å endre tittel</a:t>
            </a:r>
            <a:endParaRPr lang="en-US" dirty="0"/>
          </a:p>
        </p:txBody>
      </p:sp>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594753" y="2256076"/>
            <a:ext cx="8109509" cy="1970127"/>
          </a:xfrm>
          <a:prstGeom prst="rect">
            <a:avLst/>
          </a:prstGeom>
        </p:spPr>
        <p:txBody>
          <a:bodyPr vert="horz"/>
          <a:lstStyle>
            <a:lvl1pPr>
              <a:defRPr sz="2000" b="0" i="0" baseline="0">
                <a:latin typeface="Arial"/>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extLst>
      <p:ext uri="{BB962C8B-B14F-4D97-AF65-F5344CB8AC3E}">
        <p14:creationId xmlns:p14="http://schemas.microsoft.com/office/powerpoint/2010/main" val="3163306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1B244-5DE1-884A-885B-F03223C1AA86}"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26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53"/>
            <a:ext cx="8229600" cy="932266"/>
          </a:xfrm>
          <a:prstGeom prst="rect">
            <a:avLst/>
          </a:prstGeom>
        </p:spPr>
        <p:txBody>
          <a:bodyPr/>
          <a:lstStyle>
            <a:lvl1pPr algn="l">
              <a:defRPr sz="3400" cap="all" baseline="0">
                <a:latin typeface="Georgia"/>
              </a:defRPr>
            </a:lvl1pPr>
          </a:lstStyle>
          <a:p>
            <a:r>
              <a:rPr lang="nb-NO" smtClean="0"/>
              <a:t>Klikk for å redigere tittelstil</a:t>
            </a:r>
            <a:endParaRPr lang="en-US" dirty="0"/>
          </a:p>
        </p:txBody>
      </p:sp>
      <p:sp>
        <p:nvSpPr>
          <p:cNvPr id="3" name="Content Placeholder 2"/>
          <p:cNvSpPr>
            <a:spLocks noGrp="1"/>
          </p:cNvSpPr>
          <p:nvPr>
            <p:ph idx="1"/>
          </p:nvPr>
        </p:nvSpPr>
        <p:spPr>
          <a:xfrm>
            <a:off x="457200" y="1600201"/>
            <a:ext cx="8229600" cy="4235463"/>
          </a:xfrm>
          <a:prstGeom prst="rect">
            <a:avLst/>
          </a:prstGeom>
        </p:spPr>
        <p:txBody>
          <a:bodyPr/>
          <a:lstStyle>
            <a:lvl1pPr>
              <a:defRPr sz="2600">
                <a:latin typeface="Arial"/>
              </a:defRPr>
            </a:lvl1pPr>
            <a:lvl2pPr>
              <a:defRPr sz="2400">
                <a:latin typeface="Arial"/>
              </a:defRPr>
            </a:lvl2pPr>
            <a:lvl3pPr>
              <a:defRPr sz="2200">
                <a:latin typeface="Arial"/>
              </a:defRPr>
            </a:lvl3pPr>
            <a:lvl4pPr>
              <a:defRPr sz="1800">
                <a:latin typeface="Arial"/>
              </a:defRPr>
            </a:lvl4pPr>
            <a:lvl5pPr>
              <a:defRPr sz="1600">
                <a:latin typeface="Aria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4031B244-5DE1-884A-885B-F03223C1AA86}"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9995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457201" y="664881"/>
            <a:ext cx="8229600" cy="935319"/>
          </a:xfrm>
          <a:prstGeom prst="rect">
            <a:avLst/>
          </a:prstGeom>
        </p:spPr>
        <p:txBody>
          <a:bodyPr/>
          <a:lstStyle>
            <a:lvl1pPr>
              <a:defRPr sz="3400" cap="all">
                <a:latin typeface="Georgia"/>
              </a:defRPr>
            </a:lvl1pPr>
          </a:lstStyle>
          <a:p>
            <a:r>
              <a:rPr lang="nb-NO" smtClean="0"/>
              <a:t>Klikk for å redigere tittelstil</a:t>
            </a:r>
            <a:endParaRPr lang="en-US" dirty="0"/>
          </a:p>
        </p:txBody>
      </p:sp>
      <p:sp>
        <p:nvSpPr>
          <p:cNvPr id="3" name="Content Placeholder 2"/>
          <p:cNvSpPr>
            <a:spLocks noGrp="1"/>
          </p:cNvSpPr>
          <p:nvPr>
            <p:ph sz="half" idx="1" hasCustomPrompt="1"/>
          </p:nvPr>
        </p:nvSpPr>
        <p:spPr>
          <a:xfrm>
            <a:off x="457200" y="1600201"/>
            <a:ext cx="4038600" cy="4224515"/>
          </a:xfrm>
          <a:prstGeom prst="rect">
            <a:avLst/>
          </a:prstGeom>
        </p:spPr>
        <p:txBody>
          <a:bodyPr/>
          <a:lstStyle>
            <a:lvl1pPr>
              <a:defRPr sz="2600">
                <a:latin typeface="Arial"/>
              </a:defRPr>
            </a:lvl1pPr>
            <a:lvl2pPr>
              <a:defRPr sz="23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nb-NO" dirty="0" smtClean="0"/>
              <a:t>Du kan klikke her for å endre på teksten</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en-US" dirty="0"/>
          </a:p>
        </p:txBody>
      </p:sp>
      <p:sp>
        <p:nvSpPr>
          <p:cNvPr id="4" name="Content Placeholder 3"/>
          <p:cNvSpPr>
            <a:spLocks noGrp="1"/>
          </p:cNvSpPr>
          <p:nvPr>
            <p:ph sz="half" idx="2" hasCustomPrompt="1"/>
          </p:nvPr>
        </p:nvSpPr>
        <p:spPr>
          <a:xfrm>
            <a:off x="4648200" y="1600202"/>
            <a:ext cx="4038600" cy="4224514"/>
          </a:xfrm>
          <a:prstGeom prst="rect">
            <a:avLst/>
          </a:prstGeom>
        </p:spPr>
        <p:txBody>
          <a:bodyPr/>
          <a:lstStyle>
            <a:lvl1pPr>
              <a:defRPr sz="2600">
                <a:latin typeface="Arial"/>
              </a:defRPr>
            </a:lvl1pPr>
            <a:lvl2pPr>
              <a:defRPr sz="23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nb-NO" dirty="0" smtClean="0"/>
              <a:t>Du kan klikke her for å endre på teksten</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en-US" dirty="0"/>
          </a:p>
        </p:txBody>
      </p:sp>
      <p:sp>
        <p:nvSpPr>
          <p:cNvPr id="5" name="Date Placeholder 4"/>
          <p:cNvSpPr>
            <a:spLocks noGrp="1"/>
          </p:cNvSpPr>
          <p:nvPr>
            <p:ph type="dt" sz="half" idx="10"/>
          </p:nvPr>
        </p:nvSpPr>
        <p:spPr/>
        <p:txBody>
          <a:bodyPr/>
          <a:lstStyle/>
          <a:p>
            <a:fld id="{4031B244-5DE1-884A-885B-F03223C1AA86}"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31510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side_Bil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31B244-5DE1-884A-885B-F03223C1AA86}" type="datetimeFigureOut">
              <a:rPr lang="en-US" smtClean="0"/>
              <a:t>1/21/2020</a:t>
            </a:fld>
            <a:endParaRPr lang="en-US" dirty="0"/>
          </a:p>
        </p:txBody>
      </p:sp>
      <p:sp>
        <p:nvSpPr>
          <p:cNvPr id="6" name="Picture Placeholder 5"/>
          <p:cNvSpPr>
            <a:spLocks noGrp="1"/>
          </p:cNvSpPr>
          <p:nvPr>
            <p:ph type="pic" sz="quarter" idx="12"/>
          </p:nvPr>
        </p:nvSpPr>
        <p:spPr>
          <a:xfrm>
            <a:off x="-1587" y="0"/>
            <a:ext cx="9144000" cy="6142228"/>
          </a:xfrm>
          <a:prstGeom prst="rect">
            <a:avLst/>
          </a:prstGeom>
        </p:spPr>
        <p:txBody>
          <a:bodyPr/>
          <a:lstStyle/>
          <a:p>
            <a:r>
              <a:rPr lang="nb-NO" smtClean="0"/>
              <a:t>Klikk ikonet for å legge til et bilde</a:t>
            </a:r>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9487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1B244-5DE1-884A-885B-F03223C1AA86}" type="datetimeFigureOut">
              <a:rPr lang="en-US" smtClean="0"/>
              <a:t>1/21/2020</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Rectangle 9"/>
          <p:cNvSpPr/>
          <p:nvPr userDrawn="1"/>
        </p:nvSpPr>
        <p:spPr>
          <a:xfrm>
            <a:off x="0" y="6293708"/>
            <a:ext cx="9144000" cy="564292"/>
          </a:xfrm>
          <a:prstGeom prst="rect">
            <a:avLst/>
          </a:prstGeom>
          <a:solidFill>
            <a:srgbClr val="C0C1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Bild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57200" y="242933"/>
            <a:ext cx="1670801" cy="240661"/>
          </a:xfrm>
          <a:prstGeom prst="rect">
            <a:avLst/>
          </a:prstGeom>
        </p:spPr>
      </p:pic>
      <p:pic>
        <p:nvPicPr>
          <p:cNvPr id="8" name="Bild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83668" y="6391733"/>
            <a:ext cx="1877324" cy="378267"/>
          </a:xfrm>
          <a:prstGeom prst="rect">
            <a:avLst/>
          </a:prstGeom>
        </p:spPr>
      </p:pic>
    </p:spTree>
    <p:extLst>
      <p:ext uri="{BB962C8B-B14F-4D97-AF65-F5344CB8AC3E}">
        <p14:creationId xmlns:p14="http://schemas.microsoft.com/office/powerpoint/2010/main" val="3624152270"/>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70" r:id="rId3"/>
    <p:sldLayoutId id="2147483663" r:id="rId4"/>
    <p:sldLayoutId id="2147483654" r:id="rId5"/>
    <p:sldLayoutId id="2147483655" r:id="rId6"/>
    <p:sldLayoutId id="2147483650" r:id="rId7"/>
    <p:sldLayoutId id="2147483652" r:id="rId8"/>
    <p:sldLayoutId id="2147483662" r:id="rId9"/>
    <p:sldLayoutId id="2147483657" r:id="rId10"/>
    <p:sldLayoutId id="2147483660" r:id="rId11"/>
    <p:sldLayoutId id="2147483658" r:id="rId12"/>
    <p:sldLayoutId id="2147483659" r:id="rId13"/>
    <p:sldLayoutId id="2147483665" r:id="rId14"/>
    <p:sldLayoutId id="2147483666" r:id="rId15"/>
    <p:sldLayoutId id="2147483668" r:id="rId16"/>
    <p:sldLayoutId id="2147483669" r:id="rId17"/>
    <p:sldLayoutId id="2147483661" r:id="rId18"/>
    <p:sldLayoutId id="2147483664" r:id="rId19"/>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b="0" i="0" kern="1200" baseline="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b="0" i="0" kern="1200" baseline="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b="0" i="0" kern="1200" baseline="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b="0" i="0" kern="1200" baseline="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register.kirken.no/"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ssb.no/statbank/table/04231/"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2"/>
          </p:nvPr>
        </p:nvSpPr>
        <p:spPr>
          <a:xfrm>
            <a:off x="280658" y="2116335"/>
            <a:ext cx="2815628" cy="3551134"/>
          </a:xfrm>
        </p:spPr>
        <p:txBody>
          <a:bodyPr>
            <a:normAutofit fontScale="70000" lnSpcReduction="20000"/>
          </a:bodyPr>
          <a:lstStyle/>
          <a:p>
            <a:pPr marL="0" indent="0">
              <a:buNone/>
            </a:pPr>
            <a:r>
              <a:rPr lang="nb-NO" dirty="0">
                <a:latin typeface="+mn-lt"/>
              </a:rPr>
              <a:t>Logg inn </a:t>
            </a:r>
            <a:r>
              <a:rPr lang="nb-NO" dirty="0" smtClean="0">
                <a:latin typeface="+mn-lt"/>
              </a:rPr>
              <a:t>med </a:t>
            </a:r>
            <a:r>
              <a:rPr lang="nb-NO" dirty="0" err="1" smtClean="0">
                <a:latin typeface="+mn-lt"/>
              </a:rPr>
              <a:t>BankID</a:t>
            </a:r>
            <a:r>
              <a:rPr lang="nb-NO" dirty="0" smtClean="0">
                <a:latin typeface="+mn-lt"/>
              </a:rPr>
              <a:t> eller </a:t>
            </a:r>
            <a:r>
              <a:rPr lang="nb-NO" dirty="0" err="1" smtClean="0">
                <a:latin typeface="+mn-lt"/>
              </a:rPr>
              <a:t>MinID</a:t>
            </a:r>
            <a:r>
              <a:rPr lang="nb-NO" dirty="0" smtClean="0">
                <a:latin typeface="+mn-lt"/>
              </a:rPr>
              <a:t> her</a:t>
            </a:r>
            <a:r>
              <a:rPr lang="nb-NO" dirty="0">
                <a:latin typeface="+mn-lt"/>
              </a:rPr>
              <a:t>: </a:t>
            </a:r>
            <a:r>
              <a:rPr lang="nb-NO" u="sng" dirty="0">
                <a:latin typeface="+mn-lt"/>
                <a:hlinkClick r:id="rId2"/>
              </a:rPr>
              <a:t>https://register.kirken.no</a:t>
            </a:r>
            <a:r>
              <a:rPr lang="nb-NO" dirty="0">
                <a:latin typeface="+mn-lt"/>
              </a:rPr>
              <a:t>   </a:t>
            </a:r>
            <a:endParaRPr lang="nb-NO" dirty="0" smtClean="0">
              <a:latin typeface="+mn-lt"/>
            </a:endParaRPr>
          </a:p>
          <a:p>
            <a:pPr marL="457200" indent="-457200">
              <a:buFont typeface="+mj-lt"/>
              <a:buAutoNum type="arabicPeriod"/>
            </a:pPr>
            <a:endParaRPr lang="nb-NO" dirty="0" smtClean="0">
              <a:latin typeface="+mn-lt"/>
            </a:endParaRPr>
          </a:p>
          <a:p>
            <a:pPr marL="457200" indent="-457200">
              <a:buFont typeface="+mj-lt"/>
              <a:buAutoNum type="arabicPeriod"/>
            </a:pPr>
            <a:r>
              <a:rPr lang="nb-NO" dirty="0" smtClean="0">
                <a:latin typeface="+mn-lt"/>
              </a:rPr>
              <a:t>Klikk </a:t>
            </a:r>
            <a:r>
              <a:rPr lang="nb-NO" dirty="0">
                <a:latin typeface="+mn-lt"/>
              </a:rPr>
              <a:t>på fanen «nøkkeltall</a:t>
            </a:r>
            <a:r>
              <a:rPr lang="nb-NO" dirty="0" smtClean="0">
                <a:latin typeface="+mn-lt"/>
              </a:rPr>
              <a:t>», </a:t>
            </a:r>
            <a:r>
              <a:rPr lang="nb-NO" dirty="0">
                <a:latin typeface="+mn-lt"/>
              </a:rPr>
              <a:t>deretter </a:t>
            </a:r>
            <a:r>
              <a:rPr lang="nb-NO" dirty="0" smtClean="0">
                <a:latin typeface="+mn-lt"/>
              </a:rPr>
              <a:t>undermenypunktet </a:t>
            </a:r>
            <a:r>
              <a:rPr lang="nb-NO" dirty="0">
                <a:latin typeface="+mn-lt"/>
              </a:rPr>
              <a:t>«handlingsstatistikk»</a:t>
            </a:r>
          </a:p>
          <a:p>
            <a:pPr marL="457200" indent="-457200">
              <a:buFont typeface="+mj-lt"/>
              <a:buAutoNum type="arabicPeriod"/>
            </a:pPr>
            <a:endParaRPr lang="nb-NO" dirty="0">
              <a:latin typeface="+mn-lt"/>
            </a:endParaRPr>
          </a:p>
          <a:p>
            <a:pPr marL="457200" lvl="0" indent="-457200">
              <a:buFont typeface="+mj-lt"/>
              <a:buAutoNum type="arabicPeriod"/>
            </a:pPr>
            <a:r>
              <a:rPr lang="nb-NO" dirty="0" smtClean="0">
                <a:latin typeface="+mn-lt"/>
              </a:rPr>
              <a:t>Velg </a:t>
            </a:r>
            <a:r>
              <a:rPr lang="nb-NO" dirty="0">
                <a:latin typeface="+mn-lt"/>
              </a:rPr>
              <a:t>ditt sokn eller fellesråd (</a:t>
            </a:r>
            <a:r>
              <a:rPr lang="nb-NO" dirty="0" smtClean="0">
                <a:latin typeface="+mn-lt"/>
              </a:rPr>
              <a:t>hvis </a:t>
            </a:r>
            <a:r>
              <a:rPr lang="nb-NO" dirty="0">
                <a:latin typeface="+mn-lt"/>
              </a:rPr>
              <a:t>du har tilgang på flere</a:t>
            </a:r>
            <a:r>
              <a:rPr lang="nb-NO" dirty="0" smtClean="0">
                <a:latin typeface="+mn-lt"/>
              </a:rPr>
              <a:t>).</a:t>
            </a:r>
          </a:p>
          <a:p>
            <a:pPr marL="457200" lvl="0" indent="-457200">
              <a:buFont typeface="+mj-lt"/>
              <a:buAutoNum type="arabicPeriod"/>
            </a:pPr>
            <a:endParaRPr lang="nb-NO" dirty="0">
              <a:latin typeface="+mn-lt"/>
            </a:endParaRPr>
          </a:p>
          <a:p>
            <a:pPr marL="457200" lvl="0" indent="-457200">
              <a:buFont typeface="+mj-lt"/>
              <a:buAutoNum type="arabicPeriod"/>
            </a:pPr>
            <a:r>
              <a:rPr lang="nb-NO" dirty="0">
                <a:latin typeface="+mn-lt"/>
              </a:rPr>
              <a:t>Velg handling: </a:t>
            </a:r>
            <a:r>
              <a:rPr lang="nb-NO" b="1" dirty="0">
                <a:latin typeface="+mn-lt"/>
              </a:rPr>
              <a:t>dåp </a:t>
            </a:r>
          </a:p>
          <a:p>
            <a:pPr marL="457200" lvl="0" indent="-457200">
              <a:buFont typeface="+mj-lt"/>
              <a:buAutoNum type="arabicPeriod"/>
            </a:pPr>
            <a:endParaRPr lang="nb-NO" dirty="0" smtClean="0">
              <a:latin typeface="+mn-lt"/>
            </a:endParaRPr>
          </a:p>
          <a:p>
            <a:pPr marL="457200" lvl="0" indent="-457200">
              <a:buFont typeface="+mj-lt"/>
              <a:buAutoNum type="arabicPeriod"/>
            </a:pPr>
            <a:r>
              <a:rPr lang="nb-NO" dirty="0" smtClean="0">
                <a:latin typeface="+mn-lt"/>
              </a:rPr>
              <a:t>Velg </a:t>
            </a:r>
            <a:r>
              <a:rPr lang="nb-NO" dirty="0" err="1">
                <a:latin typeface="+mn-lt"/>
              </a:rPr>
              <a:t>sammenligningsår</a:t>
            </a:r>
            <a:r>
              <a:rPr lang="nb-NO" dirty="0">
                <a:latin typeface="+mn-lt"/>
              </a:rPr>
              <a:t>, </a:t>
            </a:r>
            <a:r>
              <a:rPr lang="nb-NO" dirty="0" err="1">
                <a:latin typeface="+mn-lt"/>
              </a:rPr>
              <a:t>f.eks</a:t>
            </a:r>
            <a:r>
              <a:rPr lang="nb-NO" dirty="0">
                <a:latin typeface="+mn-lt"/>
              </a:rPr>
              <a:t> </a:t>
            </a:r>
            <a:r>
              <a:rPr lang="nb-NO" dirty="0" smtClean="0">
                <a:latin typeface="+mn-lt"/>
              </a:rPr>
              <a:t>2016</a:t>
            </a:r>
            <a:endParaRPr lang="nb-NO" dirty="0">
              <a:latin typeface="+mn-lt"/>
            </a:endParaRPr>
          </a:p>
        </p:txBody>
      </p:sp>
      <p:pic>
        <p:nvPicPr>
          <p:cNvPr id="4" name="Bilde 3"/>
          <p:cNvPicPr/>
          <p:nvPr/>
        </p:nvPicPr>
        <p:blipFill>
          <a:blip r:embed="rId3">
            <a:extLst>
              <a:ext uri="{28A0092B-C50C-407E-A947-70E740481C1C}">
                <a14:useLocalDpi xmlns:a14="http://schemas.microsoft.com/office/drawing/2010/main" val="0"/>
              </a:ext>
            </a:extLst>
          </a:blip>
          <a:stretch>
            <a:fillRect/>
          </a:stretch>
        </p:blipFill>
        <p:spPr>
          <a:xfrm>
            <a:off x="3334630" y="2105519"/>
            <a:ext cx="5365750" cy="4054475"/>
          </a:xfrm>
          <a:prstGeom prst="rect">
            <a:avLst/>
          </a:prstGeom>
          <a:ln>
            <a:noFill/>
          </a:ln>
          <a:effectLst>
            <a:outerShdw blurRad="292100" dist="139700" dir="2700000" algn="tl" rotWithShape="0">
              <a:srgbClr val="333333">
                <a:alpha val="65000"/>
              </a:srgbClr>
            </a:outerShdw>
          </a:effectLst>
        </p:spPr>
      </p:pic>
      <p:sp>
        <p:nvSpPr>
          <p:cNvPr id="7" name="TekstSylinder 6"/>
          <p:cNvSpPr txBox="1"/>
          <p:nvPr/>
        </p:nvSpPr>
        <p:spPr>
          <a:xfrm>
            <a:off x="769545" y="588475"/>
            <a:ext cx="7613964" cy="584775"/>
          </a:xfrm>
          <a:prstGeom prst="rect">
            <a:avLst/>
          </a:prstGeom>
          <a:noFill/>
        </p:spPr>
        <p:txBody>
          <a:bodyPr wrap="square" rtlCol="0">
            <a:spAutoFit/>
          </a:bodyPr>
          <a:lstStyle/>
          <a:p>
            <a:pPr algn="ctr"/>
            <a:r>
              <a:rPr lang="nb-NO" sz="3200" dirty="0"/>
              <a:t>NØKKELTALL</a:t>
            </a:r>
          </a:p>
        </p:txBody>
      </p:sp>
      <p:sp>
        <p:nvSpPr>
          <p:cNvPr id="8" name="TekstSylinder 7"/>
          <p:cNvSpPr txBox="1"/>
          <p:nvPr/>
        </p:nvSpPr>
        <p:spPr>
          <a:xfrm>
            <a:off x="280658" y="1185420"/>
            <a:ext cx="8419722" cy="646331"/>
          </a:xfrm>
          <a:prstGeom prst="rect">
            <a:avLst/>
          </a:prstGeom>
          <a:noFill/>
        </p:spPr>
        <p:txBody>
          <a:bodyPr wrap="square" rtlCol="0">
            <a:spAutoFit/>
          </a:bodyPr>
          <a:lstStyle/>
          <a:p>
            <a:r>
              <a:rPr lang="nb-NO" dirty="0" smtClean="0"/>
              <a:t>I </a:t>
            </a:r>
            <a:r>
              <a:rPr lang="nb-NO" dirty="0"/>
              <a:t>nøkkeltallsmodulen i medlemsregisteret kan du finne nyttige tall om dåp i </a:t>
            </a:r>
            <a:r>
              <a:rPr lang="nb-NO" u="sng" dirty="0" smtClean="0"/>
              <a:t>din</a:t>
            </a:r>
            <a:r>
              <a:rPr lang="nb-NO" dirty="0" smtClean="0"/>
              <a:t> menighet eller ditt fellesråd.</a:t>
            </a:r>
          </a:p>
        </p:txBody>
      </p:sp>
    </p:spTree>
    <p:extLst>
      <p:ext uri="{BB962C8B-B14F-4D97-AF65-F5344CB8AC3E}">
        <p14:creationId xmlns:p14="http://schemas.microsoft.com/office/powerpoint/2010/main" val="1929343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8358" y="726623"/>
            <a:ext cx="8031338" cy="577857"/>
          </a:xfrm>
        </p:spPr>
        <p:txBody>
          <a:bodyPr>
            <a:noAutofit/>
          </a:bodyPr>
          <a:lstStyle/>
          <a:p>
            <a:pPr algn="ctr"/>
            <a:r>
              <a:rPr lang="nb-NO" sz="2800" dirty="0" smtClean="0">
                <a:latin typeface="+mn-lt"/>
              </a:rPr>
              <a:t>HVORDAN LESE INFORMASJONEN</a:t>
            </a:r>
            <a:endParaRPr lang="nb-NO" sz="2800" dirty="0">
              <a:latin typeface="+mn-lt"/>
            </a:endParaRPr>
          </a:p>
        </p:txBody>
      </p:sp>
      <p:sp>
        <p:nvSpPr>
          <p:cNvPr id="3" name="Plassholder for tekst 2"/>
          <p:cNvSpPr>
            <a:spLocks noGrp="1"/>
          </p:cNvSpPr>
          <p:nvPr>
            <p:ph type="body" sz="quarter" idx="12"/>
          </p:nvPr>
        </p:nvSpPr>
        <p:spPr>
          <a:xfrm>
            <a:off x="506995" y="1955549"/>
            <a:ext cx="8114064" cy="3603279"/>
          </a:xfrm>
        </p:spPr>
        <p:txBody>
          <a:bodyPr>
            <a:normAutofit/>
          </a:bodyPr>
          <a:lstStyle/>
          <a:p>
            <a:r>
              <a:rPr lang="nb-NO" dirty="0" smtClean="0">
                <a:latin typeface="+mn-lt"/>
              </a:rPr>
              <a:t>I </a:t>
            </a:r>
            <a:r>
              <a:rPr lang="nb-NO" dirty="0">
                <a:latin typeface="+mn-lt"/>
              </a:rPr>
              <a:t>tabellen til venstre (5) ser du tall for 2020 (som foreløpig er lave), 2019 og året </a:t>
            </a:r>
            <a:r>
              <a:rPr lang="nb-NO" dirty="0" smtClean="0">
                <a:latin typeface="+mn-lt"/>
              </a:rPr>
              <a:t>som er valgt i tillegg </a:t>
            </a:r>
            <a:r>
              <a:rPr lang="nb-NO" dirty="0">
                <a:latin typeface="+mn-lt"/>
              </a:rPr>
              <a:t>(</a:t>
            </a:r>
            <a:r>
              <a:rPr lang="nb-NO" dirty="0" smtClean="0">
                <a:latin typeface="+mn-lt"/>
              </a:rPr>
              <a:t>2016)</a:t>
            </a:r>
          </a:p>
          <a:p>
            <a:r>
              <a:rPr lang="nb-NO" dirty="0" smtClean="0">
                <a:latin typeface="+mn-lt"/>
              </a:rPr>
              <a:t>I </a:t>
            </a:r>
            <a:r>
              <a:rPr lang="nb-NO" dirty="0">
                <a:latin typeface="+mn-lt"/>
              </a:rPr>
              <a:t>grafen (6) ser du 2020 (som er foreløpig lavt) og året du valgte (2016)</a:t>
            </a:r>
          </a:p>
          <a:p>
            <a:pPr lvl="1"/>
            <a:r>
              <a:rPr lang="nb-NO" dirty="0">
                <a:latin typeface="+mn-lt"/>
              </a:rPr>
              <a:t>De grønne søylene viser hvor mange som ble døpt i den aktuelle måneden i året </a:t>
            </a:r>
            <a:r>
              <a:rPr lang="nb-NO" dirty="0" smtClean="0">
                <a:latin typeface="+mn-lt"/>
              </a:rPr>
              <a:t>som er valgt </a:t>
            </a:r>
            <a:r>
              <a:rPr lang="nb-NO" dirty="0">
                <a:latin typeface="+mn-lt"/>
              </a:rPr>
              <a:t>(2016).</a:t>
            </a:r>
          </a:p>
          <a:p>
            <a:pPr lvl="1"/>
            <a:r>
              <a:rPr lang="nb-NO" dirty="0">
                <a:latin typeface="+mn-lt"/>
              </a:rPr>
              <a:t>Den grønne streken viser dåpstall for dette tallet akkumulert, det vil si hvert månedsdåpstall lagt sammen. </a:t>
            </a:r>
          </a:p>
          <a:p>
            <a:pPr lvl="1"/>
            <a:r>
              <a:rPr lang="nb-NO" dirty="0">
                <a:latin typeface="+mn-lt"/>
              </a:rPr>
              <a:t>Etter hvert vil tilsvarende blå søyle og strek vise de tilsvarende tall for 2020.</a:t>
            </a:r>
          </a:p>
          <a:p>
            <a:endParaRPr lang="nb-NO" dirty="0"/>
          </a:p>
        </p:txBody>
      </p:sp>
    </p:spTree>
    <p:extLst>
      <p:ext uri="{BB962C8B-B14F-4D97-AF65-F5344CB8AC3E}">
        <p14:creationId xmlns:p14="http://schemas.microsoft.com/office/powerpoint/2010/main" val="2022607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9721" y="694817"/>
            <a:ext cx="8031338" cy="654149"/>
          </a:xfrm>
        </p:spPr>
        <p:txBody>
          <a:bodyPr/>
          <a:lstStyle/>
          <a:p>
            <a:pPr algn="ctr"/>
            <a:r>
              <a:rPr lang="nb-NO" sz="3200" dirty="0">
                <a:latin typeface="+mn-lt"/>
              </a:rPr>
              <a:t>FORDELING PÅ </a:t>
            </a:r>
            <a:r>
              <a:rPr lang="nb-NO" sz="3200" dirty="0" smtClean="0">
                <a:latin typeface="+mn-lt"/>
              </a:rPr>
              <a:t>ALDER</a:t>
            </a:r>
            <a:endParaRPr lang="nb-NO" sz="3200" dirty="0">
              <a:latin typeface="+mn-lt"/>
            </a:endParaRPr>
          </a:p>
        </p:txBody>
      </p:sp>
      <p:sp>
        <p:nvSpPr>
          <p:cNvPr id="3" name="Plassholder for tekst 2"/>
          <p:cNvSpPr>
            <a:spLocks noGrp="1"/>
          </p:cNvSpPr>
          <p:nvPr>
            <p:ph type="body" sz="quarter" idx="12"/>
          </p:nvPr>
        </p:nvSpPr>
        <p:spPr>
          <a:xfrm>
            <a:off x="244444" y="1348966"/>
            <a:ext cx="3720974" cy="4657725"/>
          </a:xfrm>
        </p:spPr>
        <p:txBody>
          <a:bodyPr>
            <a:normAutofit fontScale="92500"/>
          </a:bodyPr>
          <a:lstStyle/>
          <a:p>
            <a:pPr marL="0" indent="0">
              <a:buNone/>
            </a:pPr>
            <a:r>
              <a:rPr lang="nb-NO" sz="1400" dirty="0">
                <a:latin typeface="+mn-lt"/>
              </a:rPr>
              <a:t>Ikke alle </a:t>
            </a:r>
            <a:r>
              <a:rPr lang="nb-NO" sz="1400" dirty="0" smtClean="0">
                <a:latin typeface="+mn-lt"/>
              </a:rPr>
              <a:t>blir </a:t>
            </a:r>
            <a:r>
              <a:rPr lang="nb-NO" sz="1400" dirty="0">
                <a:latin typeface="+mn-lt"/>
              </a:rPr>
              <a:t>døpt i sitt første leveår. Noen blir døpt sammen med småsøsken, før konfirmasjon eller </a:t>
            </a:r>
            <a:r>
              <a:rPr lang="nb-NO" sz="1400" dirty="0" smtClean="0">
                <a:latin typeface="+mn-lt"/>
              </a:rPr>
              <a:t>i voksen alder. </a:t>
            </a:r>
            <a:r>
              <a:rPr lang="nb-NO" sz="1400" dirty="0">
                <a:latin typeface="+mn-lt"/>
              </a:rPr>
              <a:t>Ønsker du å finne ut alder på de som er døpt kan du finne det i medlemsregisteret</a:t>
            </a:r>
            <a:r>
              <a:rPr lang="nb-NO" sz="1400" dirty="0" smtClean="0">
                <a:latin typeface="+mn-lt"/>
              </a:rPr>
              <a:t>:</a:t>
            </a:r>
          </a:p>
          <a:p>
            <a:endParaRPr lang="nb-NO" sz="1400" dirty="0">
              <a:latin typeface="+mn-lt"/>
            </a:endParaRPr>
          </a:p>
          <a:p>
            <a:pPr marL="0" indent="0">
              <a:buNone/>
            </a:pPr>
            <a:r>
              <a:rPr lang="nb-NO" sz="1400" dirty="0">
                <a:latin typeface="+mn-lt"/>
              </a:rPr>
              <a:t>Klikk på </a:t>
            </a:r>
          </a:p>
          <a:p>
            <a:pPr marL="457200" lvl="0" indent="-457200">
              <a:buFont typeface="+mj-lt"/>
              <a:buAutoNum type="arabicPeriod"/>
            </a:pPr>
            <a:r>
              <a:rPr lang="nb-NO" sz="1400" dirty="0">
                <a:latin typeface="+mn-lt"/>
              </a:rPr>
              <a:t>«Medlemmer» i menyen</a:t>
            </a:r>
          </a:p>
          <a:p>
            <a:pPr marL="457200" lvl="0" indent="-457200">
              <a:buFont typeface="+mj-lt"/>
              <a:buAutoNum type="arabicPeriod"/>
            </a:pPr>
            <a:r>
              <a:rPr lang="nb-NO" sz="1400" dirty="0">
                <a:latin typeface="+mn-lt"/>
              </a:rPr>
              <a:t>«Finn grupper av personer»</a:t>
            </a:r>
          </a:p>
          <a:p>
            <a:pPr marL="457200" lvl="0" indent="-457200">
              <a:buFont typeface="+mj-lt"/>
              <a:buAutoNum type="arabicPeriod"/>
            </a:pPr>
            <a:r>
              <a:rPr lang="nb-NO" sz="1400" dirty="0">
                <a:latin typeface="+mn-lt"/>
              </a:rPr>
              <a:t>Velg alderskull (</a:t>
            </a:r>
            <a:r>
              <a:rPr lang="nb-NO" sz="1400" dirty="0" err="1">
                <a:latin typeface="+mn-lt"/>
              </a:rPr>
              <a:t>f.eks</a:t>
            </a:r>
            <a:r>
              <a:rPr lang="nb-NO" sz="1400" dirty="0">
                <a:latin typeface="+mn-lt"/>
              </a:rPr>
              <a:t> 3-åringer til </a:t>
            </a:r>
            <a:r>
              <a:rPr lang="nb-NO" sz="1400" dirty="0" smtClean="0">
                <a:latin typeface="+mn-lt"/>
              </a:rPr>
              <a:t>99</a:t>
            </a:r>
            <a:r>
              <a:rPr lang="nb-NO" sz="1400" dirty="0" smtClean="0">
                <a:latin typeface="+mn-lt"/>
              </a:rPr>
              <a:t>-åringer</a:t>
            </a:r>
            <a:r>
              <a:rPr lang="nb-NO" sz="1400" dirty="0">
                <a:latin typeface="+mn-lt"/>
              </a:rPr>
              <a:t>) </a:t>
            </a:r>
          </a:p>
          <a:p>
            <a:pPr marL="457200" lvl="0" indent="-457200">
              <a:buFont typeface="+mj-lt"/>
              <a:buAutoNum type="arabicPeriod"/>
            </a:pPr>
            <a:r>
              <a:rPr lang="nb-NO" sz="1400" dirty="0">
                <a:latin typeface="+mn-lt"/>
              </a:rPr>
              <a:t>«Handling»: dåp og dato for dåpshandlingen (dato: 01.01.19 til </a:t>
            </a:r>
            <a:r>
              <a:rPr lang="nb-NO" sz="1400" dirty="0" smtClean="0">
                <a:latin typeface="+mn-lt"/>
              </a:rPr>
              <a:t>31.12.19)</a:t>
            </a:r>
          </a:p>
          <a:p>
            <a:pPr marL="457200" lvl="0" indent="-457200">
              <a:buFont typeface="+mj-lt"/>
              <a:buAutoNum type="arabicPeriod"/>
            </a:pPr>
            <a:r>
              <a:rPr lang="nb-NO" sz="1400" dirty="0" smtClean="0">
                <a:latin typeface="+mn-lt"/>
              </a:rPr>
              <a:t>Klikk </a:t>
            </a:r>
            <a:r>
              <a:rPr lang="nb-NO" sz="1400" dirty="0">
                <a:latin typeface="+mn-lt"/>
              </a:rPr>
              <a:t>på «søk</a:t>
            </a:r>
            <a:r>
              <a:rPr lang="nb-NO" sz="1400" dirty="0" smtClean="0">
                <a:latin typeface="+mn-lt"/>
              </a:rPr>
              <a:t>».</a:t>
            </a:r>
          </a:p>
          <a:p>
            <a:pPr marL="457200" lvl="0" indent="-457200">
              <a:buFont typeface="+mj-lt"/>
              <a:buAutoNum type="arabicPeriod"/>
            </a:pPr>
            <a:endParaRPr lang="nb-NO" sz="1400" dirty="0">
              <a:latin typeface="+mn-lt"/>
            </a:endParaRPr>
          </a:p>
          <a:p>
            <a:pPr marL="0" indent="0">
              <a:buNone/>
            </a:pPr>
            <a:r>
              <a:rPr lang="nb-NO" sz="1400" dirty="0">
                <a:latin typeface="+mn-lt"/>
              </a:rPr>
              <a:t>Da vil du se antall </a:t>
            </a:r>
            <a:r>
              <a:rPr lang="nb-NO" sz="1400" dirty="0" smtClean="0">
                <a:latin typeface="+mn-lt"/>
              </a:rPr>
              <a:t>personer</a:t>
            </a:r>
            <a:r>
              <a:rPr lang="nb-NO" sz="1400" dirty="0" smtClean="0">
                <a:latin typeface="+mn-lt"/>
              </a:rPr>
              <a:t> </a:t>
            </a:r>
            <a:r>
              <a:rPr lang="nb-NO" sz="1400" dirty="0">
                <a:latin typeface="+mn-lt"/>
              </a:rPr>
              <a:t>som er født mellom </a:t>
            </a:r>
            <a:r>
              <a:rPr lang="nb-NO" sz="1400" dirty="0" smtClean="0">
                <a:latin typeface="+mn-lt"/>
              </a:rPr>
              <a:t>1921 </a:t>
            </a:r>
            <a:r>
              <a:rPr lang="nb-NO" sz="1400" dirty="0">
                <a:latin typeface="+mn-lt"/>
              </a:rPr>
              <a:t>og 2017 som ble døpt i 2019 . </a:t>
            </a:r>
          </a:p>
          <a:p>
            <a:pPr marL="0" indent="0">
              <a:buNone/>
            </a:pPr>
            <a:endParaRPr lang="nb-NO" sz="1400" dirty="0" smtClean="0">
              <a:latin typeface="+mn-lt"/>
            </a:endParaRPr>
          </a:p>
          <a:p>
            <a:pPr marL="0" indent="0">
              <a:buNone/>
            </a:pPr>
            <a:r>
              <a:rPr lang="nb-NO" sz="1400" dirty="0" smtClean="0">
                <a:latin typeface="+mn-lt"/>
              </a:rPr>
              <a:t>Ved </a:t>
            </a:r>
            <a:r>
              <a:rPr lang="nb-NO" sz="1400" dirty="0">
                <a:latin typeface="+mn-lt"/>
              </a:rPr>
              <a:t>å se på fødselsnummeret </a:t>
            </a:r>
            <a:r>
              <a:rPr lang="nb-NO" sz="1400" dirty="0" smtClean="0">
                <a:latin typeface="+mn-lt"/>
              </a:rPr>
              <a:t>(6) på </a:t>
            </a:r>
            <a:r>
              <a:rPr lang="nb-NO" sz="1400" dirty="0">
                <a:latin typeface="+mn-lt"/>
              </a:rPr>
              <a:t>de </a:t>
            </a:r>
            <a:r>
              <a:rPr lang="nb-NO" sz="1400" dirty="0" smtClean="0">
                <a:latin typeface="+mn-lt"/>
              </a:rPr>
              <a:t>døpte i </a:t>
            </a:r>
            <a:r>
              <a:rPr lang="nb-NO" sz="1400" dirty="0">
                <a:latin typeface="+mn-lt"/>
              </a:rPr>
              <a:t>trefflisten, kan du få en oversikt over nøyaktig hvilken alder de døpte har</a:t>
            </a:r>
            <a:r>
              <a:rPr lang="nb-NO" sz="1400" dirty="0" smtClean="0">
                <a:latin typeface="+mn-lt"/>
              </a:rPr>
              <a:t>.</a:t>
            </a:r>
            <a:endParaRPr lang="nb-NO" sz="1400" dirty="0">
              <a:latin typeface="+mn-lt"/>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695" y="1348966"/>
            <a:ext cx="4414656" cy="4597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7427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9721" y="694817"/>
            <a:ext cx="8031338" cy="858753"/>
          </a:xfrm>
        </p:spPr>
        <p:txBody>
          <a:bodyPr/>
          <a:lstStyle/>
          <a:p>
            <a:pPr algn="ctr"/>
            <a:r>
              <a:rPr lang="nb-NO" sz="3200" dirty="0">
                <a:latin typeface="+mn-lt"/>
              </a:rPr>
              <a:t>SAMMENLIGNE MED FØDSELSTALL</a:t>
            </a:r>
            <a:r>
              <a:rPr lang="nb-NO" b="1" dirty="0"/>
              <a:t/>
            </a:r>
            <a:br>
              <a:rPr lang="nb-NO" b="1" dirty="0"/>
            </a:br>
            <a:endParaRPr lang="nb-NO" dirty="0"/>
          </a:p>
        </p:txBody>
      </p:sp>
      <p:sp>
        <p:nvSpPr>
          <p:cNvPr id="3" name="Plassholder for tekst 2"/>
          <p:cNvSpPr>
            <a:spLocks noGrp="1"/>
          </p:cNvSpPr>
          <p:nvPr>
            <p:ph type="body" sz="quarter" idx="12"/>
          </p:nvPr>
        </p:nvSpPr>
        <p:spPr>
          <a:xfrm>
            <a:off x="594753" y="1855960"/>
            <a:ext cx="8109509" cy="3965418"/>
          </a:xfrm>
        </p:spPr>
        <p:txBody>
          <a:bodyPr>
            <a:normAutofit fontScale="70000" lnSpcReduction="20000"/>
          </a:bodyPr>
          <a:lstStyle/>
          <a:p>
            <a:pPr marL="0" indent="0">
              <a:buNone/>
            </a:pPr>
            <a:r>
              <a:rPr lang="nb-NO" sz="2600" dirty="0" smtClean="0">
                <a:latin typeface="+mn-lt"/>
              </a:rPr>
              <a:t>De </a:t>
            </a:r>
            <a:r>
              <a:rPr lang="nb-NO" sz="2600" dirty="0">
                <a:latin typeface="+mn-lt"/>
              </a:rPr>
              <a:t>beste tallene er de man får når man sammenligner antall døpte med antall fødte. Disse tallene finner du hos SSB, men kun på kommunenivå. Tall for 2019 er ikke klare før i mars, men frem til det kan dere </a:t>
            </a:r>
            <a:r>
              <a:rPr lang="nb-NO" sz="2600" dirty="0" smtClean="0">
                <a:latin typeface="+mn-lt"/>
              </a:rPr>
              <a:t>finne </a:t>
            </a:r>
            <a:r>
              <a:rPr lang="nb-NO" sz="2600" dirty="0">
                <a:latin typeface="+mn-lt"/>
              </a:rPr>
              <a:t>tall for 2018.</a:t>
            </a:r>
          </a:p>
          <a:p>
            <a:pPr marL="0" indent="0">
              <a:buNone/>
            </a:pPr>
            <a:endParaRPr lang="nb-NO" dirty="0" smtClean="0">
              <a:latin typeface="+mn-lt"/>
            </a:endParaRPr>
          </a:p>
          <a:p>
            <a:pPr marL="0" indent="0">
              <a:buNone/>
            </a:pPr>
            <a:r>
              <a:rPr lang="nb-NO" dirty="0" smtClean="0">
                <a:latin typeface="+mn-lt"/>
              </a:rPr>
              <a:t>Besøk denne siden: </a:t>
            </a:r>
            <a:r>
              <a:rPr lang="nb-NO" u="sng" dirty="0" smtClean="0">
                <a:latin typeface="+mn-lt"/>
                <a:hlinkClick r:id="rId2"/>
              </a:rPr>
              <a:t> </a:t>
            </a:r>
          </a:p>
          <a:p>
            <a:pPr marL="0" indent="0">
              <a:buNone/>
            </a:pPr>
            <a:r>
              <a:rPr lang="nb-NO" u="sng" dirty="0" smtClean="0">
                <a:latin typeface="+mn-lt"/>
                <a:hlinkClick r:id="rId2"/>
              </a:rPr>
              <a:t>https</a:t>
            </a:r>
            <a:r>
              <a:rPr lang="nb-NO" u="sng" dirty="0">
                <a:latin typeface="+mn-lt"/>
                <a:hlinkClick r:id="rId2"/>
              </a:rPr>
              <a:t>://www.ssb.no/statbank/table/04231/</a:t>
            </a:r>
            <a:endParaRPr lang="nb-NO" dirty="0">
              <a:latin typeface="+mn-lt"/>
            </a:endParaRPr>
          </a:p>
          <a:p>
            <a:pPr marL="0" indent="0">
              <a:buNone/>
            </a:pPr>
            <a:endParaRPr lang="nb-NO" b="1" dirty="0" smtClean="0">
              <a:latin typeface="+mn-lt"/>
            </a:endParaRPr>
          </a:p>
          <a:p>
            <a:pPr marL="0" indent="0">
              <a:buNone/>
            </a:pPr>
            <a:r>
              <a:rPr lang="nb-NO" b="1" dirty="0" smtClean="0">
                <a:latin typeface="+mn-lt"/>
              </a:rPr>
              <a:t>REGION</a:t>
            </a:r>
            <a:r>
              <a:rPr lang="nb-NO" dirty="0">
                <a:latin typeface="+mn-lt"/>
              </a:rPr>
              <a:t>: Om det har vært endringer i din region må du huske på å endre til «Kommuner 2018-2019»</a:t>
            </a:r>
          </a:p>
          <a:p>
            <a:pPr marL="0" indent="0">
              <a:buNone/>
            </a:pPr>
            <a:r>
              <a:rPr lang="nb-NO" dirty="0">
                <a:latin typeface="+mn-lt"/>
              </a:rPr>
              <a:t>Velg deretter din kommune i listen under.</a:t>
            </a:r>
          </a:p>
          <a:p>
            <a:pPr marL="0" indent="0">
              <a:buNone/>
            </a:pPr>
            <a:r>
              <a:rPr lang="nb-NO" b="1" dirty="0">
                <a:latin typeface="+mn-lt"/>
              </a:rPr>
              <a:t>KJØNN</a:t>
            </a:r>
            <a:r>
              <a:rPr lang="nb-NO" dirty="0">
                <a:latin typeface="+mn-lt"/>
              </a:rPr>
              <a:t>: La dette valget stå åpent</a:t>
            </a:r>
          </a:p>
          <a:p>
            <a:pPr marL="0" indent="0">
              <a:buNone/>
            </a:pPr>
            <a:r>
              <a:rPr lang="nb-NO" b="1" dirty="0">
                <a:latin typeface="+mn-lt"/>
              </a:rPr>
              <a:t>ÅR</a:t>
            </a:r>
            <a:r>
              <a:rPr lang="nb-NO" dirty="0">
                <a:latin typeface="+mn-lt"/>
              </a:rPr>
              <a:t>: her velger du det året eller de årene du vil hente ut. Hold </a:t>
            </a:r>
            <a:r>
              <a:rPr lang="nb-NO" dirty="0" err="1">
                <a:latin typeface="+mn-lt"/>
              </a:rPr>
              <a:t>Ctrl</a:t>
            </a:r>
            <a:r>
              <a:rPr lang="nb-NO" dirty="0">
                <a:latin typeface="+mn-lt"/>
              </a:rPr>
              <a:t>-knappen nede for å velge flere år. </a:t>
            </a:r>
          </a:p>
          <a:p>
            <a:pPr marL="0" indent="0">
              <a:buNone/>
            </a:pPr>
            <a:r>
              <a:rPr lang="nb-NO" dirty="0">
                <a:latin typeface="+mn-lt"/>
              </a:rPr>
              <a:t>Klikk til slutt på «fortsett» nederst.</a:t>
            </a:r>
          </a:p>
          <a:p>
            <a:pPr marL="0" indent="0">
              <a:buNone/>
            </a:pPr>
            <a:r>
              <a:rPr lang="nb-NO" dirty="0">
                <a:latin typeface="+mn-lt"/>
              </a:rPr>
              <a:t> </a:t>
            </a:r>
          </a:p>
          <a:p>
            <a:pPr marL="0" indent="0">
              <a:buNone/>
            </a:pPr>
            <a:r>
              <a:rPr lang="nb-NO" dirty="0">
                <a:latin typeface="+mn-lt"/>
              </a:rPr>
              <a:t>Du vil da få en tabell som viser antall født i din kommune for de år du har valgt.</a:t>
            </a:r>
          </a:p>
          <a:p>
            <a:pPr marL="0" indent="0">
              <a:buNone/>
            </a:pPr>
            <a:r>
              <a:rPr lang="nb-NO" dirty="0">
                <a:latin typeface="+mn-lt"/>
              </a:rPr>
              <a:t> </a:t>
            </a:r>
          </a:p>
          <a:p>
            <a:pPr marL="0" indent="0">
              <a:buNone/>
            </a:pPr>
            <a:r>
              <a:rPr lang="nb-NO" dirty="0">
                <a:latin typeface="+mn-lt"/>
              </a:rPr>
              <a:t>Vær klar over at ettersom de fleste barn blir døpt noen måneder etter at de er født er ikke </a:t>
            </a:r>
            <a:r>
              <a:rPr lang="nb-NO" b="1" dirty="0" smtClean="0">
                <a:latin typeface="+mn-lt"/>
              </a:rPr>
              <a:t>de som er født </a:t>
            </a:r>
            <a:r>
              <a:rPr lang="nb-NO" dirty="0" smtClean="0">
                <a:latin typeface="+mn-lt"/>
              </a:rPr>
              <a:t>i 2018 de samme som </a:t>
            </a:r>
            <a:r>
              <a:rPr lang="nb-NO" b="1" dirty="0" smtClean="0">
                <a:latin typeface="+mn-lt"/>
              </a:rPr>
              <a:t>målgruppen </a:t>
            </a:r>
            <a:r>
              <a:rPr lang="nb-NO" dirty="0" smtClean="0">
                <a:latin typeface="+mn-lt"/>
              </a:rPr>
              <a:t>for dåp for </a:t>
            </a:r>
            <a:r>
              <a:rPr lang="nb-NO" dirty="0">
                <a:latin typeface="+mn-lt"/>
              </a:rPr>
              <a:t>2018. </a:t>
            </a:r>
          </a:p>
          <a:p>
            <a:endParaRPr lang="nb-NO" dirty="0"/>
          </a:p>
        </p:txBody>
      </p:sp>
    </p:spTree>
    <p:extLst>
      <p:ext uri="{BB962C8B-B14F-4D97-AF65-F5344CB8AC3E}">
        <p14:creationId xmlns:p14="http://schemas.microsoft.com/office/powerpoint/2010/main" val="3182056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9FC751078A72148BBEE4970DEB0A72B" ma:contentTypeVersion="0" ma:contentTypeDescription="Opprett et nytt dokument." ma:contentTypeScope="" ma:versionID="0c111cd9f7abb2c94261902660b0510a">
  <xsd:schema xmlns:xsd="http://www.w3.org/2001/XMLSchema" xmlns:xs="http://www.w3.org/2001/XMLSchema" xmlns:p="http://schemas.microsoft.com/office/2006/metadata/properties" targetNamespace="http://schemas.microsoft.com/office/2006/metadata/properties" ma:root="true" ma:fieldsID="26236340d9a2b322c8dd27a1a828374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89AA7E-A09D-4FE3-8DBE-1BBFBC8F63BC}">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29210A3-54CA-4E97-8669-8B85EA7D7DC8}">
  <ds:schemaRefs>
    <ds:schemaRef ds:uri="http://schemas.microsoft.com/sharepoint/v3/contenttype/forms"/>
  </ds:schemaRefs>
</ds:datastoreItem>
</file>

<file path=customXml/itemProps3.xml><?xml version="1.0" encoding="utf-8"?>
<ds:datastoreItem xmlns:ds="http://schemas.openxmlformats.org/officeDocument/2006/customXml" ds:itemID="{862342F0-83AC-4C71-A97C-0A15CEC64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DNK_Powerpointmal_2015</Template>
  <TotalTime>1393</TotalTime>
  <Words>320</Words>
  <Application>Microsoft Office PowerPoint</Application>
  <PresentationFormat>Skjermfremvisning (4:3)</PresentationFormat>
  <Paragraphs>45</Paragraphs>
  <Slides>4</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vt:i4>
      </vt:variant>
    </vt:vector>
  </HeadingPairs>
  <TitlesOfParts>
    <vt:vector size="9" baseType="lpstr">
      <vt:lpstr>Arial</vt:lpstr>
      <vt:lpstr>Calibri</vt:lpstr>
      <vt:lpstr>Georgia</vt:lpstr>
      <vt:lpstr>Times New Roman</vt:lpstr>
      <vt:lpstr>Office-tema</vt:lpstr>
      <vt:lpstr>PowerPoint-presentasjon</vt:lpstr>
      <vt:lpstr>HVORDAN LESE INFORMASJONEN</vt:lpstr>
      <vt:lpstr>FORDELING PÅ ALDER</vt:lpstr>
      <vt:lpstr>SAMMENLIGNE MED FØDSELSTALL </vt:lpstr>
    </vt:vector>
  </TitlesOfParts>
  <Company>Kirkepartner IKT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Aud-Karin Hovi</dc:creator>
  <cp:lastModifiedBy>Carl-Fredrik Bommen</cp:lastModifiedBy>
  <cp:revision>91</cp:revision>
  <cp:lastPrinted>2016-09-13T07:48:23Z</cp:lastPrinted>
  <dcterms:created xsi:type="dcterms:W3CDTF">2015-09-25T10:36:20Z</dcterms:created>
  <dcterms:modified xsi:type="dcterms:W3CDTF">2020-01-21T11:55:26Z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0x01010059FC751078A72148BBEE4970DEB0A72B</vt:lpwstr>
  </property>
  <property fmtid="{D5CDD505-2E9C-101B-9397-08002B2CF9AE}" pid="3" name="IsMyDocuments">
    <vt:bool>true</vt:bool>
  </property>
</Properties>
</file>