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13" r:id="rId5"/>
    <p:sldId id="325" r:id="rId6"/>
    <p:sldId id="331" r:id="rId7"/>
    <p:sldId id="451" r:id="rId8"/>
    <p:sldId id="467" r:id="rId9"/>
    <p:sldId id="455" r:id="rId10"/>
    <p:sldId id="456" r:id="rId11"/>
    <p:sldId id="321" r:id="rId12"/>
    <p:sldId id="461" r:id="rId13"/>
    <p:sldId id="462" r:id="rId14"/>
    <p:sldId id="463" r:id="rId15"/>
    <p:sldId id="464" r:id="rId16"/>
    <p:sldId id="465" r:id="rId17"/>
    <p:sldId id="436" r:id="rId18"/>
    <p:sldId id="320" r:id="rId19"/>
    <p:sldId id="314" r:id="rId20"/>
    <p:sldId id="316" r:id="rId21"/>
    <p:sldId id="315" r:id="rId22"/>
    <p:sldId id="431" r:id="rId23"/>
    <p:sldId id="468" r:id="rId24"/>
    <p:sldId id="469" r:id="rId25"/>
    <p:sldId id="322" r:id="rId26"/>
    <p:sldId id="317" r:id="rId27"/>
    <p:sldId id="437" r:id="rId28"/>
    <p:sldId id="435" r:id="rId29"/>
    <p:sldId id="434" r:id="rId30"/>
    <p:sldId id="466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BCF820-431A-7B03-0B65-E71D54E03506}" name="Margit Aas Onstein" initials="MAO" userId="S::MO244@kirken.no::9ff3eb49-924a-4758-a4a1-0aefdad4b866" providerId="AD"/>
  <p188:author id="{93A69B55-76D4-1F0A-C174-BB66D319D14A}" name="Lita Breitenberg" initials="LB" userId="S::LB747@kirken.no::87ec5b9d-1f2d-4920-8c45-0eabc9b15dad" providerId="AD"/>
  <p188:author id="{DF82C25E-CD82-E0A6-15CF-753F71CE7FF1}" name="Margit Aas Onstein" initials="MO" userId="S::mo244@kirken.no::9ff3eb49-924a-4758-a4a1-0aefdad4b866" providerId="AD"/>
  <p188:author id="{2C8FDC8C-8876-6C4A-C6E0-2918D0305F8A}" name="Siv Thompson" initials="ST" userId="S::st362@kirken.no::a11576cb-1c8b-47db-ab49-800231b8a271" providerId="AD"/>
  <p188:author id="{66F2D6F8-F506-236E-CABA-1333D14B3BEE}" name="Lita Breitenberg" initials="LB" userId="S::lb747@kirken.no::87ec5b9d-1f2d-4920-8c45-0eabc9b15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E9680-B0DB-4C86-A8E9-BE654709F70A}" v="2" dt="2022-11-24T12:55:42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6397"/>
  </p:normalViewPr>
  <p:slideViewPr>
    <p:cSldViewPr snapToGrid="0" snapToObjects="1" showGuides="1">
      <p:cViewPr varScale="1">
        <p:scale>
          <a:sx n="110" d="100"/>
          <a:sy n="110" d="100"/>
        </p:scale>
        <p:origin x="114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24.11.2022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24.11.2022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Grunnen til at det er viktig å berre ha eit eksemplar av manntalet er for å sikre at ingen får stemme fleire gonger. Viss ein har fleire </a:t>
            </a:r>
            <a:r>
              <a:rPr lang="nn-NO" noProof="0" dirty="0" err="1"/>
              <a:t>avkryssingsmanntal</a:t>
            </a:r>
            <a:r>
              <a:rPr lang="nn-NO" noProof="0" dirty="0"/>
              <a:t> kan nokon bli kryssa av fleire stader og dermed få sjansen til å gi meir enn ei stemme.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78699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Tips: vis gjerne filmen her, eller gjer ein fysisk demonstrasjon, eller la deltakarane få prøve seg som stemmemottakarar.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19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21570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Om veljaren ikkje har med valkortet, skal veljaren skrive på namn, fødselsdato og adresse på omslagskonvolutten. </a:t>
            </a:r>
            <a:r>
              <a:rPr lang="nn-NO" dirty="0"/>
              <a:t>Det er her viktig med nok informasjon så det blir mogleg å eintydig identifisere veljaren ut frå opplysningane. Dersom ein legg ved valkortet i omslagskonvolutten, bør stemmemottakar skrive utanpå omslagskonvolutten at ein finn valkortet i konvolutten</a:t>
            </a:r>
            <a:endParaRPr lang="nn-NO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Skjema for mottak av førehandsstemmer kan ein laste ned frå ressursbanken frå 1. januar 2023.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20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81829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Om veljaren ikkje har med valkortet, skal veljaren skrive på namn, fødselsdato og adresse på omslagskonvolutten. </a:t>
            </a:r>
            <a:r>
              <a:rPr lang="nn-NO" dirty="0"/>
              <a:t>Det er her viktig med nok informasjon så det blir mogleg å eintydig identifisere veljaren ut frå opplysningane. Dersom ein legg ved valkortet i omslagskonvolutten, bør stemmemottakar skrive utanpå omslagskonvolutten at ein finn valkortet i konvolutten</a:t>
            </a:r>
            <a:endParaRPr lang="nn-NO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noProof="0" dirty="0"/>
              <a:t>Skjema for mottak av førehandsstemmer kan lastast ned frå ressursbanken frå 1. januar 2023.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32012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OBS: Viss ein ønsker å ha stemmegiving i samband med gudsteneste og kommunen har søndagsval må ein sørge for nok tid til å få frakta </a:t>
            </a:r>
            <a:r>
              <a:rPr lang="nn-NO" noProof="0" dirty="0" err="1"/>
              <a:t>avkryssingsmanntal</a:t>
            </a:r>
            <a:r>
              <a:rPr lang="nn-NO" noProof="0" dirty="0"/>
              <a:t> frå eit vallokale til eit/fleire andre.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0572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 dirty="0"/>
              <a:t>Tips: vis gjerne filmen her, eller gjer ein fysisk demonstrasjon, eller la deltakarane få prøve seg som stemmemottakarar.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9455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362959-784F-40CC-A520-75A624C22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6AAC39-ED21-4B13-9650-9A536F697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24.11.2022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24.11.2022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D2EB65-5924-4711-90A7-BA4B7C1A8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8E42EA-269B-4ECC-9850-292FD579D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0E7C6-9DF7-4EA3-83E4-C17FDB84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7351EF-056E-4517-9C73-21D7C6F6C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4AFC30-18BD-4EC3-9866-47DB62E7F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24.11.2022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16E210-0AAC-40CE-BE9F-A68F877DB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24.11.2022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766B77B-470E-4249-897A-7CA8FE8F8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0D0B57-D1C1-4382-8E06-D4F3D7D6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FF2EF1C-E857-4D18-B225-BA495B7ED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F54C4D-3BEE-48CB-823E-8AEB77C00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353"/>
            <a:ext cx="10972800" cy="932266"/>
          </a:xfrm>
          <a:prstGeom prst="rect">
            <a:avLst/>
          </a:prstGeom>
        </p:spPr>
        <p:txBody>
          <a:bodyPr/>
          <a:lstStyle>
            <a:lvl1pPr algn="l">
              <a:defRPr sz="3400" cap="all" baseline="0">
                <a:latin typeface="Georgia"/>
              </a:defRPr>
            </a:lvl1pPr>
          </a:lstStyle>
          <a:p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35463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2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600">
                <a:latin typeface="Arial"/>
              </a:defRPr>
            </a:lvl5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031B244-5DE1-884A-885B-F03223C1AA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809" y="302465"/>
            <a:ext cx="1674284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§ hjemmel</a:t>
            </a:r>
          </a:p>
        </p:txBody>
      </p:sp>
    </p:spTree>
    <p:extLst>
      <p:ext uri="{BB962C8B-B14F-4D97-AF65-F5344CB8AC3E}">
        <p14:creationId xmlns:p14="http://schemas.microsoft.com/office/powerpoint/2010/main" val="30295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F26D8D1-25CC-452D-A7FF-B05CAC49B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2457C24-6AEA-4709-BB88-4F03948B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361D07E-ABD7-49F0-8849-3C7B18DFB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C7713C-0D7B-410D-866B-CC5B36FA79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46C82B-E322-4A35-81DC-E7BDB5319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24.11.2022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34D386-F5CE-494A-9538-EED29A3A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BCE2-CDEC-5E4A-8C98-F125190FEF95}" type="datetime1">
              <a:rPr lang="nb-NO" smtClean="0"/>
              <a:t>24.11.2022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449541-3544-48D0-9655-809DE5DC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6B731B9-5462-4839-B3C6-D62E563F7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Kurs for valfunksjonærar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2C6B37B-3BEF-4E69-B63F-05F513EE4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Versjon 1.1</a:t>
            </a:r>
          </a:p>
        </p:txBody>
      </p:sp>
    </p:spTree>
    <p:extLst>
      <p:ext uri="{BB962C8B-B14F-4D97-AF65-F5344CB8AC3E}">
        <p14:creationId xmlns:p14="http://schemas.microsoft.com/office/powerpoint/2010/main" val="28317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38C06-EC9A-4A33-8A22-F60E3BA6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Nøytralitet i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1FE129-5195-418E-957D-001CB54A8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Valfunksjonæren </a:t>
            </a:r>
            <a:r>
              <a:rPr lang="nn-NO" u="sng" dirty="0"/>
              <a:t>skal</a:t>
            </a:r>
            <a:r>
              <a:rPr lang="nn-NO" dirty="0"/>
              <a:t>:</a:t>
            </a:r>
          </a:p>
          <a:p>
            <a:pPr lvl="1"/>
            <a:r>
              <a:rPr lang="nn-NO" dirty="0"/>
              <a:t>Svare på spørsmål om valprosessen</a:t>
            </a:r>
          </a:p>
          <a:p>
            <a:pPr lvl="1"/>
            <a:r>
              <a:rPr lang="nn-NO" dirty="0"/>
              <a:t>Rettleie i kva endringar veljaren kan gjere på stemmesetelen</a:t>
            </a:r>
          </a:p>
          <a:p>
            <a:r>
              <a:rPr lang="nn-NO" dirty="0"/>
              <a:t>Valfunksjonærar kan berre rettleie i valtekniske spørsmål, altså </a:t>
            </a:r>
            <a:r>
              <a:rPr lang="nn-NO" u="sng" dirty="0"/>
              <a:t>ikkje</a:t>
            </a:r>
            <a:r>
              <a:rPr lang="nn-NO" dirty="0"/>
              <a:t>:</a:t>
            </a:r>
          </a:p>
          <a:p>
            <a:pPr lvl="1"/>
            <a:r>
              <a:rPr lang="nn-NO" dirty="0"/>
              <a:t>Kva lister eller kandidatar står for</a:t>
            </a:r>
          </a:p>
          <a:p>
            <a:pPr lvl="1"/>
            <a:r>
              <a:rPr lang="nn-NO" dirty="0"/>
              <a:t>Kva veljaren bør stemme på</a:t>
            </a:r>
          </a:p>
          <a:p>
            <a:pPr lvl="1"/>
            <a:r>
              <a:rPr lang="nn-NO" dirty="0"/>
              <a:t>Kva valfunksjonæren sjølv meiner eller stemmer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76982F-C707-444B-A672-D952309E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45427-C967-42C4-962E-BB794956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33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A963F3-F82B-4F65-A510-3EAF54E5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Endringar på stemmesetelen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0E68C3-C39C-478E-BABA-EBDAB5EA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/>
              <a:t>Veljaren kan gi ei ekstra personstemme til inntil tre kandidatar på lista ved å sette kryss ved namnet til vedkommande.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Veljaren kan også enten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n-NO" dirty="0"/>
              <a:t>ved soknerådsval (fleirtalsval) skrive inn inntil tre valbare personar. Desse får ei personstemme kvar.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n-NO" dirty="0"/>
              <a:t>ved høvetalsval gi inntil tre «slengarar» til kandidatar frå ei anna liste ved å føre opp namnet i eit eige felt. Desse får ei personstemme, og lista gir ei listestemme per slengar til lista til vedkommande.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1371DB-507F-4BAC-8FF8-A54670B9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67C8D0-9B0A-457A-B29A-707D138A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D813B-027D-4AF5-AC45-893B3F01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Legitimasjon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2577B0-B98D-4CF0-AAAB-5EF62A73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Døme på gyldig legitimasjon:</a:t>
            </a:r>
          </a:p>
          <a:p>
            <a:pPr lvl="1"/>
            <a:r>
              <a:rPr lang="nn-NO" dirty="0"/>
              <a:t>Pass </a:t>
            </a:r>
          </a:p>
          <a:p>
            <a:pPr lvl="1"/>
            <a:r>
              <a:rPr lang="nn-NO" dirty="0"/>
              <a:t>Førarkort </a:t>
            </a:r>
          </a:p>
          <a:p>
            <a:pPr lvl="1"/>
            <a:r>
              <a:rPr lang="nn-NO" dirty="0"/>
              <a:t>Bankkort m/bilde </a:t>
            </a:r>
          </a:p>
          <a:p>
            <a:pPr lvl="1"/>
            <a:r>
              <a:rPr lang="nn-NO" dirty="0"/>
              <a:t>Andre ID-kort må minst innehalde namnet til veljaren, fødselsdato og bilde</a:t>
            </a:r>
          </a:p>
          <a:p>
            <a:r>
              <a:rPr lang="nn-NO" dirty="0"/>
              <a:t>Viss veljar ikkje legitimerer seg, og ikkje er kjend for stemmemottakaren, kan ikkje vedkomande stemme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DFED92-4A19-4B8B-9C94-2E4CE80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130E2C-8190-4BFF-80D0-09AEE678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3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F2818-7FAD-4A68-84C6-1611459A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Stemmeavlukka</a:t>
            </a:r>
            <a:r>
              <a:rPr lang="nn-NO" dirty="0"/>
              <a:t> må sjekkast jamleg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6B36C5-2DE7-46CC-B03F-9E6E87FF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Stemmesetlar til alle lister</a:t>
            </a:r>
          </a:p>
          <a:p>
            <a:r>
              <a:rPr lang="nn-NO" dirty="0"/>
              <a:t>Stemmesetlar ligg på rett stad</a:t>
            </a:r>
          </a:p>
          <a:p>
            <a:r>
              <a:rPr lang="nn-NO" dirty="0"/>
              <a:t>Pennar i alle </a:t>
            </a:r>
            <a:r>
              <a:rPr lang="nn-NO" dirty="0" err="1"/>
              <a:t>avlukke</a:t>
            </a:r>
            <a:endParaRPr lang="nn-NO" dirty="0"/>
          </a:p>
          <a:p>
            <a:r>
              <a:rPr lang="nn-NO" dirty="0"/>
              <a:t>Fjern alt som ikkje høyrer til i </a:t>
            </a:r>
            <a:r>
              <a:rPr lang="nn-NO" dirty="0" err="1"/>
              <a:t>avlukket</a:t>
            </a:r>
            <a:endParaRPr lang="nn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A61E8E-4D4B-4E90-AA92-38B525D9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0E55EE-4C16-4095-85BF-83CB974D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A2D195-34C7-477B-8BDA-EBAA1B9C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Utskrift av </a:t>
            </a:r>
            <a:r>
              <a:rPr lang="nn-NO" dirty="0" err="1"/>
              <a:t>avkryssingsmanntal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A82F1F-D02C-45D5-BEEB-FF259694B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/>
              <a:t>Avkryssingsmanntal</a:t>
            </a:r>
            <a:r>
              <a:rPr lang="nn-NO" dirty="0"/>
              <a:t> skal skrivast ut </a:t>
            </a:r>
            <a:r>
              <a:rPr lang="nn-NO" dirty="0" err="1"/>
              <a:t>fra</a:t>
            </a:r>
            <a:r>
              <a:rPr lang="nn-NO" dirty="0"/>
              <a:t> valmodulen i Den norske kyrkja sitt medlemsregister.</a:t>
            </a:r>
          </a:p>
          <a:p>
            <a:r>
              <a:rPr lang="nn-NO" dirty="0"/>
              <a:t>Det blir opna for utskrift fredag 8. september.</a:t>
            </a:r>
          </a:p>
          <a:p>
            <a:r>
              <a:rPr lang="nn-NO" dirty="0"/>
              <a:t>Dei som har stemt digitalt vil vere markert med kryss i manntalet. Dei kan ikkje stemme på nytt på papir. </a:t>
            </a:r>
          </a:p>
          <a:p>
            <a:r>
              <a:rPr lang="nn-NO" dirty="0" err="1"/>
              <a:t>Avkryssingsmanntalet</a:t>
            </a:r>
            <a:r>
              <a:rPr lang="nn-NO" dirty="0"/>
              <a:t> er sortert på stemmekretsar. </a:t>
            </a:r>
          </a:p>
          <a:p>
            <a:r>
              <a:rPr lang="nn-NO" dirty="0"/>
              <a:t>Skriv ut </a:t>
            </a:r>
            <a:r>
              <a:rPr lang="nn-NO" b="1" dirty="0"/>
              <a:t>eit eksemplar av manntalet.</a:t>
            </a:r>
            <a:endParaRPr lang="nn-NO" dirty="0"/>
          </a:p>
          <a:p>
            <a:r>
              <a:rPr lang="nn-NO" dirty="0"/>
              <a:t>Del opp per stemmekrets for bruk i vallokalet i stemmekretsen.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58083F-EA24-46B2-AFD6-006A4324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AD0C3A9-D681-48D6-9D61-92B6F671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30A36-3B12-429F-85A9-7E78E38E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Førehandsstemming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4ED3FB-5129-4DF0-9361-9E3BBAC1E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FD2915-F1F3-4DFE-B350-BF42ED40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12A5A8-560B-417D-B218-491AAFC2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3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B1F38-9B9C-4EBA-B1EA-F5DDC289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Perioden for førehandsstemming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069F98-29ED-45C4-9703-DC4FD268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Digitalt: 10. august til 6. september</a:t>
            </a:r>
          </a:p>
          <a:p>
            <a:r>
              <a:rPr lang="nb-NO" dirty="0"/>
              <a:t>På papir i eige sokn: 10. august til 8. september </a:t>
            </a:r>
          </a:p>
          <a:p>
            <a:r>
              <a:rPr lang="nb-NO" dirty="0"/>
              <a:t>På papir i anna sokn: 10. august til 1. september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80E33-F3A7-49DB-AAE7-D84426B7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962424-AEEA-4125-9C93-270383E2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1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302C1-9728-4B19-B56B-801C681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førehandsstemming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09E4EA-81D8-4E28-B0C8-B7EFD0F7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Veljarar loggar seg på med Bank-ID eller tilsvarande.</a:t>
            </a:r>
          </a:p>
          <a:p>
            <a:r>
              <a:rPr lang="nn-NO" dirty="0"/>
              <a:t>Ein kan stemme så mange gonger ein vil, den siste stemma blir den teljande. </a:t>
            </a:r>
          </a:p>
          <a:p>
            <a:r>
              <a:rPr lang="nn-NO" dirty="0"/>
              <a:t>Ein kan ikkje stemme på nytt på papir viss ein har stemt digitalt. </a:t>
            </a:r>
          </a:p>
          <a:p>
            <a:r>
              <a:rPr lang="nn-NO" dirty="0"/>
              <a:t>Det er veljaren som har ansvar for at det blir hemmeleg val. </a:t>
            </a:r>
          </a:p>
          <a:p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Valhandboka punkt 7.3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957F8D-8345-4CC8-9001-FCAAC8A7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95F5F4-57AD-4CEA-9685-F5575C0F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9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05293-0A83-41F1-95D4-E0BE848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 og stad for fysisk førehandsstemming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911B2-40D8-435A-859E-9EBE155A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Nasjonalt tidspunkt: 31. august frå 15:00 til 20:00. </a:t>
            </a:r>
          </a:p>
          <a:p>
            <a:r>
              <a:rPr lang="nn-NO" dirty="0"/>
              <a:t>Det </a:t>
            </a:r>
            <a:r>
              <a:rPr lang="nn-NO" b="1" dirty="0"/>
              <a:t>skal</a:t>
            </a:r>
            <a:r>
              <a:rPr lang="nn-NO" dirty="0"/>
              <a:t> også leggast til rette for førehandsstemmegiving: </a:t>
            </a:r>
          </a:p>
          <a:p>
            <a:pPr lvl="1"/>
            <a:r>
              <a:rPr lang="nn-NO" dirty="0"/>
              <a:t>I samband med ei gudsteneste minst ein søndag i perioden for førehandsstemmegiving</a:t>
            </a:r>
          </a:p>
          <a:p>
            <a:pPr lvl="1"/>
            <a:r>
              <a:rPr lang="nn-NO" dirty="0"/>
              <a:t>Minst to timar i veka i perioden for førehandsstemmegivinga.</a:t>
            </a:r>
          </a:p>
          <a:p>
            <a:r>
              <a:rPr lang="nn-NO" dirty="0"/>
              <a:t>Det </a:t>
            </a:r>
            <a:r>
              <a:rPr lang="nn-NO" b="1" dirty="0"/>
              <a:t>bør</a:t>
            </a:r>
            <a:r>
              <a:rPr lang="nn-NO" dirty="0"/>
              <a:t> også leggast til rette for førehandsstemmegiving:</a:t>
            </a:r>
          </a:p>
          <a:p>
            <a:pPr lvl="1"/>
            <a:r>
              <a:rPr lang="nn-NO" dirty="0"/>
              <a:t>På dei institusjonar som geografisk høyrer til det enkelte sokn</a:t>
            </a:r>
          </a:p>
          <a:p>
            <a:pPr lvl="1"/>
            <a:r>
              <a:rPr lang="nn-NO" dirty="0"/>
              <a:t>I samband med minst eit arrangement for unge.</a:t>
            </a:r>
          </a:p>
          <a:p>
            <a:r>
              <a:rPr lang="nn-NO" dirty="0"/>
              <a:t>Det må </a:t>
            </a:r>
            <a:r>
              <a:rPr lang="nn-NO" b="1" dirty="0"/>
              <a:t>alltid</a:t>
            </a:r>
            <a:r>
              <a:rPr lang="nn-NO" dirty="0"/>
              <a:t> vere minst to stemmemottakarar til stades!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F062E-9EA3-4E81-9F04-C35BD4F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2DDCA9-5949-4D0D-ACFB-85EA2B8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8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A6B51-0B74-4B99-B088-4E4AFAAC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Mottak av førehandsstemmer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AE961-324A-453A-85DC-59026C2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Sjå nærare rettleiing:</a:t>
            </a:r>
          </a:p>
          <a:p>
            <a:pPr lvl="1"/>
            <a:r>
              <a:rPr lang="nn-NO" dirty="0"/>
              <a:t>Valhandboka punkt 7.9.3 og 7.9.4.</a:t>
            </a:r>
          </a:p>
          <a:p>
            <a:pPr lvl="1"/>
            <a:r>
              <a:rPr lang="nn-NO" dirty="0"/>
              <a:t>Eigen rettleiing for mottak av førehandsstemmer som kjem på ressursbanken. </a:t>
            </a:r>
          </a:p>
          <a:p>
            <a:pPr lvl="1"/>
            <a:r>
              <a:rPr lang="nn-NO" dirty="0"/>
              <a:t>Video som kjem på ressursbanken. </a:t>
            </a:r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B099AB-B374-4E8D-BFC0-4E3610A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D607E3-E542-4FF1-AB3B-1E5B58CB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6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54E4D0-6A3F-4F84-BE15-9FC89FE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Kvifor er kyrkjeval viktig?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C3AF40-A94C-489D-AB45-EAAFCF85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n-NO" dirty="0">
                <a:ea typeface="+mn-lt"/>
                <a:cs typeface="+mn-lt"/>
              </a:rPr>
              <a:t>Ved kyrkjevalet har alle medlemmer i kyrkja sjansen til å vere med å bestemme og påverke framtida til kyrkja</a:t>
            </a:r>
          </a:p>
          <a:p>
            <a:r>
              <a:rPr lang="nn-NO" dirty="0">
                <a:ea typeface="+mn-lt"/>
                <a:cs typeface="+mn-lt"/>
              </a:rPr>
              <a:t>Kyrkjevalet skaper nærare samarbeid mellom stab og medlemmer, der dei folkevalde er med og bestemmer kva lokalkyrkja skal bruke tid og krefter på</a:t>
            </a:r>
          </a:p>
          <a:p>
            <a:endParaRPr lang="nb-NO" dirty="0">
              <a:ea typeface="+mn-lt"/>
              <a:cs typeface="+mn-lt"/>
            </a:endParaRPr>
          </a:p>
          <a:p>
            <a:endParaRPr lang="nb-NO" dirty="0">
              <a:ea typeface="+mn-lt"/>
              <a:cs typeface="+mn-l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E4CE7-4EFD-4688-8717-B547B457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22EFA-4D6B-40E4-9230-4FC472C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1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8FD35D-B720-485C-85DD-08342ABF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Mottak av førehandsstemmer: </a:t>
            </a:r>
            <a:r>
              <a:rPr lang="nn-NO" sz="3200" dirty="0"/>
              <a:t>Veljar som er manntalsført i soknet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A40EE-DA6F-499F-9071-97909B3BA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sz="2400" dirty="0"/>
              <a:t>Gi rettleiing til veljar.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Veljar gjer sine val usett og i einerom.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Veljar legitimerer seg.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Stemmesetlane blir stempla.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Veljar legg stemmesetlane i stemmesetelkonvoluttar.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a. Stemmemottakar legg stemmesetelkonvoluttane i omslagskonvolutt.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3273B5-1227-42B5-84B2-F31BC398A3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b. Namn, fødselsdato og adresse skal skrivast på omslagskonvolutten.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Stemmemottakar skriv på tid og stad for stemmegivinga på omslagskonvolutten og skriv under.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Veljar legg omslagskonvolutten i urna.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Stemmemottakar fyller ut skjema.</a:t>
            </a:r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D77D94-B7FF-481C-BEEC-98EE9C0F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845470-75E0-442B-B251-E673798F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2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8042F-5E8B-4F27-9E9A-3B8D5595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Mottak av førehandsstemmer: </a:t>
            </a:r>
            <a:r>
              <a:rPr lang="nn-NO" sz="3200" dirty="0"/>
              <a:t>Veljar som er manntalsført i anna sokn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C63A7F-835D-4ABA-B2CB-3ADC95D31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sz="2400" dirty="0"/>
              <a:t>Finn rette stemmesetlar.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Veljar gjer sine val usett og i einerom.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Veljar legitimerer seg.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Stemmesetlane blir stempla.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Veljar legg stemmesetlane i stemmesetelkonvoluttar.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a. Stemmemottakar legg stemmesetelkonvoluttane i omslagskonvolutt.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8C6530-6139-4BF3-B220-5957EC4B5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b. Namn, fødselsdato og adresse skal skrivast på omslagskonvolutten.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Stemmemottakar skriv på tid og stad for stemmegivinga på omslagskonvolutten og skriv under.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Stemmemottakar fyller ut skjema.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n-NO" sz="2400" dirty="0"/>
              <a:t>Stemma blir sendt til rett sokn så fort som mogleg. 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CCEFCB-69A5-45FD-9118-D834DE76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0F2B51-8E30-4BB3-9B83-46CE04ED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3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D060C-0464-4F88-B4E5-99CBA09E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Valting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AC4784-4B88-4038-A455-91F42BA6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24C694-9A10-4A1A-9CD8-4CA911D0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8478AC-2B4A-453F-9C11-3BA36C0A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5D5EB-F769-45FA-82B0-8F84E3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cap="none" dirty="0">
                <a:latin typeface="+mj-lt"/>
              </a:rPr>
              <a:t>Opningstider og vallokale - Valting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5CA3F-5F49-45E1-AC67-A0A508229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Valdagar</a:t>
            </a:r>
          </a:p>
          <a:p>
            <a:r>
              <a:rPr lang="nn-NO" dirty="0"/>
              <a:t>(10. og) 11. september</a:t>
            </a:r>
          </a:p>
          <a:p>
            <a:pPr marL="0" indent="0">
              <a:buNone/>
            </a:pPr>
            <a:r>
              <a:rPr lang="nn-NO" dirty="0"/>
              <a:t>Tid og stad</a:t>
            </a:r>
          </a:p>
          <a:p>
            <a:r>
              <a:rPr lang="nn-NO" sz="2400" dirty="0"/>
              <a:t>Skal vere i lokale i direkte nærleik til kommunestyre- og fylkestingsvalet</a:t>
            </a:r>
          </a:p>
          <a:p>
            <a:r>
              <a:rPr lang="nn-NO" sz="2400" dirty="0"/>
              <a:t>Skal ha same opningstider og -dagar som kommunestyre- og fylkestingsvalet i kommunen</a:t>
            </a:r>
          </a:p>
          <a:p>
            <a:r>
              <a:rPr lang="nn-NO" sz="2400" dirty="0"/>
              <a:t>Stemmegiving i samband med gudsteneste 10. september kan haldast som del av valtinget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35E2A6-3172-4F8C-B9C7-DB3220FE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034-4DC0-4439-B5F8-DC204C2F2D72}" type="datetime1">
              <a:rPr lang="en-US" smtClean="0"/>
              <a:t>11/24/2022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82D50F-26C0-4657-96E2-5FD19623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Opning og lukking av vallokale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608343-3035-4CCB-AA43-D2037378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Vallokalet skal opnast og lukkast presis. </a:t>
            </a:r>
          </a:p>
          <a:p>
            <a:r>
              <a:rPr lang="nn-NO" dirty="0"/>
              <a:t>Vallokalet må ikkje stengast/låsast på noko anna tidspunkt enn det som er kunngjort.</a:t>
            </a:r>
          </a:p>
          <a:p>
            <a:r>
              <a:rPr lang="nn-NO" dirty="0"/>
              <a:t>Dei som har stilt seg i kø før stengetid, får stemme.</a:t>
            </a:r>
          </a:p>
          <a:p>
            <a:endParaRPr lang="nn-NO" dirty="0"/>
          </a:p>
          <a:p>
            <a:r>
              <a:rPr lang="nn-NO" dirty="0"/>
              <a:t>Sjå meir i Valhandboka punkt 8.1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3CFED7-1064-45F2-94AF-A4DE7079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F990C5-8ABF-4A05-B36D-E0C98AA5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7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A6B51-0B74-4B99-B088-4E4AFAAC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Mottak av stemmer på valdagen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AE961-324A-453A-85DC-59026C2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Sjå nærare rettleiing:</a:t>
            </a:r>
          </a:p>
          <a:p>
            <a:pPr lvl="1"/>
            <a:r>
              <a:rPr lang="nn-NO" dirty="0"/>
              <a:t>Valhandboka:</a:t>
            </a:r>
          </a:p>
          <a:p>
            <a:pPr lvl="2"/>
            <a:r>
              <a:rPr lang="nn-NO" dirty="0"/>
              <a:t>Punkt 8.8.2 om mottak av ordinære valtingsstemmer </a:t>
            </a:r>
          </a:p>
          <a:p>
            <a:pPr lvl="2"/>
            <a:r>
              <a:rPr lang="nn-NO" dirty="0"/>
              <a:t>Punkt 8.8.4 om veljarar som ikkje står i manntalet og stemmer i særskilt omslag</a:t>
            </a:r>
          </a:p>
          <a:p>
            <a:pPr lvl="1"/>
            <a:r>
              <a:rPr lang="nn-NO" dirty="0"/>
              <a:t>Eigen rettleiing for mottak av stemmer på valdagen som kjem på ressursbanken. </a:t>
            </a:r>
          </a:p>
          <a:p>
            <a:pPr lvl="1"/>
            <a:r>
              <a:rPr lang="nn-NO" dirty="0"/>
              <a:t>Video som kjem på ressursbanken. </a:t>
            </a:r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B099AB-B374-4E8D-BFC0-4E3610A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D607E3-E542-4FF1-AB3B-1E5B58CB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0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FAE871-120E-4356-AA23-F190FAE5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Mottak av stemmer på valdagen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CE52DE-3FEA-41E1-BB10-13C317BA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sz="2800" dirty="0"/>
              <a:t>Gje rettleiing til veljar.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800" dirty="0"/>
              <a:t>Veljar gjer sine val usett og i einerom.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800" dirty="0"/>
              <a:t>Veljar legitimerer seg.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Kryss av i manntal. </a:t>
            </a:r>
            <a:endParaRPr lang="nn-NO" sz="2800" dirty="0"/>
          </a:p>
          <a:p>
            <a:pPr marL="514350" indent="-514350">
              <a:buFont typeface="+mj-lt"/>
              <a:buAutoNum type="arabicPeriod"/>
            </a:pPr>
            <a:r>
              <a:rPr lang="nn-NO" sz="2800" dirty="0"/>
              <a:t>Stemmesetlane blir stempla. 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/>
              <a:t>Veljar legg stemmesetlane i urna. </a:t>
            </a:r>
            <a:endParaRPr lang="nn-NO" sz="2800" dirty="0"/>
          </a:p>
          <a:p>
            <a:endParaRPr lang="nb-NO" sz="2800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9C675C-DACC-4459-86C1-5EF3855A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35340B-B976-4716-AC76-0794D7F7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1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BF956D9-9ED7-4E63-A894-5034041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CD34-AC08-6442-B83D-86E2FC5C0A0B}" type="datetime1">
              <a:rPr lang="nb-NO" smtClean="0"/>
              <a:t>24.11.2022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8D57897-877D-41CC-A7BB-A999E09A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27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EA998A7-421B-409E-94EF-8E3B86EA8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Lykke til!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734B54A-BF57-4482-8F6F-BA0A56101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151588"/>
          </a:xfrm>
        </p:spPr>
        <p:txBody>
          <a:bodyPr/>
          <a:lstStyle/>
          <a:p>
            <a:r>
              <a:rPr lang="nn-NO" dirty="0"/>
              <a:t>Oppgåvene i samband med kyrkjevalet er ein viktig forutsetning for det kyrkjelege demokratiet!</a:t>
            </a:r>
          </a:p>
          <a:p>
            <a:r>
              <a:rPr lang="nn-NO" dirty="0"/>
              <a:t>Takk for at du stiller opp!</a:t>
            </a: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15E512-5289-43BA-A42D-53CD1DB8E2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kyrkjevalet.no</a:t>
            </a:r>
          </a:p>
        </p:txBody>
      </p:sp>
    </p:spTree>
    <p:extLst>
      <p:ext uri="{BB962C8B-B14F-4D97-AF65-F5344CB8AC3E}">
        <p14:creationId xmlns:p14="http://schemas.microsoft.com/office/powerpoint/2010/main" val="42082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82911-1B98-431B-9A54-F1B3417E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Kva er kyrkjevalet?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E03A2-46BB-4C4E-94F9-46BE58FC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To val: </a:t>
            </a:r>
          </a:p>
          <a:p>
            <a:pPr lvl="1"/>
            <a:r>
              <a:rPr lang="nn-NO" dirty="0"/>
              <a:t>Val av sokneråd</a:t>
            </a:r>
          </a:p>
          <a:p>
            <a:pPr lvl="1"/>
            <a:r>
              <a:rPr lang="nn-NO" dirty="0"/>
              <a:t>Val av leke medlemmer til bispedømeråd og Kyrkjemøtet</a:t>
            </a:r>
          </a:p>
          <a:p>
            <a:pPr lvl="1"/>
            <a:endParaRPr lang="nn-NO" dirty="0"/>
          </a:p>
          <a:p>
            <a:r>
              <a:rPr lang="nn-NO" sz="2000" dirty="0"/>
              <a:t>Det er også nokon andre val for enkelte veljarar:</a:t>
            </a:r>
          </a:p>
          <a:p>
            <a:pPr lvl="1"/>
            <a:r>
              <a:rPr lang="nn-NO" sz="2000" dirty="0"/>
              <a:t>Val av prest og lek kyrkjeleg tilsett</a:t>
            </a:r>
          </a:p>
          <a:p>
            <a:pPr lvl="1"/>
            <a:r>
              <a:rPr lang="nn-NO" sz="2000" dirty="0"/>
              <a:t>Val av Døves </a:t>
            </a:r>
            <a:r>
              <a:rPr lang="nn-NO" sz="2000" dirty="0" err="1"/>
              <a:t>menighetsråd</a:t>
            </a:r>
            <a:r>
              <a:rPr lang="nn-NO" sz="2000" dirty="0"/>
              <a:t> og </a:t>
            </a:r>
            <a:r>
              <a:rPr lang="nn-NO" sz="2000" dirty="0" err="1"/>
              <a:t>døvekyrkjelydane</a:t>
            </a:r>
            <a:r>
              <a:rPr lang="nn-NO" sz="2000" dirty="0"/>
              <a:t> sin representant i Oslo bispedømmeråd og Kyrkjemøtet</a:t>
            </a:r>
          </a:p>
          <a:p>
            <a:pPr lvl="1"/>
            <a:r>
              <a:rPr lang="nn-NO" sz="2000" dirty="0"/>
              <a:t>Val av </a:t>
            </a:r>
            <a:r>
              <a:rPr lang="nn-NO" sz="2000" dirty="0" err="1"/>
              <a:t>Saemien</a:t>
            </a:r>
            <a:r>
              <a:rPr lang="nn-NO" sz="2000" dirty="0"/>
              <a:t> </a:t>
            </a:r>
            <a:r>
              <a:rPr lang="nn-NO" sz="2000" dirty="0" err="1"/>
              <a:t>Åålmegeraerie</a:t>
            </a:r>
            <a:r>
              <a:rPr lang="nn-NO" sz="2000" dirty="0"/>
              <a:t>, råd for samisk kyrkjelyd i sørsamisk språkområde og sørsamisk representant til Nidaros bispedømmeråd og Kyrkjemøtet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D198BF-EF32-4372-B40F-CC698566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887C7D-5AF3-46C6-B06A-DE4EA1E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2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D40BE9-3C2D-4CC1-8AF7-B0F16C97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Kvifor er opplæring viktig?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643F79-3AF6-4CDB-91E9-9B9CE9050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Valmedarbeidarane er «valet sitt ansikt utover» </a:t>
            </a:r>
          </a:p>
          <a:p>
            <a:r>
              <a:rPr lang="nn-NO" dirty="0"/>
              <a:t>Lik forståing og lik handsaming av alle veljarar </a:t>
            </a:r>
          </a:p>
          <a:p>
            <a:r>
              <a:rPr lang="nn-NO" dirty="0"/>
              <a:t>Minske faren for feil og misforståingar 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ED440F-D88E-40AF-8E1D-059B4FB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D5331E-2B26-49D1-8B1E-89F5CB1B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5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4AC55-C3A2-411F-94AF-10FC058E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Omgrep og forkortingar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B191A7-CD66-4919-A3D1-2FEC1B5A3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sz="1800" b="1" dirty="0"/>
              <a:t>Valting</a:t>
            </a:r>
            <a:r>
              <a:rPr lang="nn-NO" sz="1800" dirty="0"/>
              <a:t>: Valdagane, til forskjell frå perioden for </a:t>
            </a:r>
            <a:r>
              <a:rPr lang="nn-NO" sz="1800" dirty="0" err="1"/>
              <a:t>førehandsstemming</a:t>
            </a:r>
            <a:endParaRPr lang="nn-NO" sz="1800" dirty="0"/>
          </a:p>
          <a:p>
            <a:r>
              <a:rPr lang="nn-NO" sz="1800" b="1" dirty="0"/>
              <a:t>Stemmestyre</a:t>
            </a:r>
            <a:r>
              <a:rPr lang="nn-NO" sz="1800" dirty="0"/>
              <a:t>: Blir peika ut av valstyret når valting blir halde fleire stader. </a:t>
            </a:r>
            <a:r>
              <a:rPr lang="nn-NO" sz="1800"/>
              <a:t>Administrerer stemmegivinga </a:t>
            </a:r>
            <a:r>
              <a:rPr lang="nn-NO" sz="1800" dirty="0"/>
              <a:t>på kvar stad.</a:t>
            </a:r>
          </a:p>
          <a:p>
            <a:r>
              <a:rPr lang="nn-NO" sz="1800" b="1" dirty="0"/>
              <a:t>Valstyre</a:t>
            </a:r>
            <a:r>
              <a:rPr lang="nn-NO" sz="1800" dirty="0"/>
              <a:t>: Soknerådet utgjer valstyret. Ansvarleg for førebuing og leiing av valet.</a:t>
            </a:r>
          </a:p>
          <a:p>
            <a:r>
              <a:rPr lang="nn-NO" sz="1800" b="1" dirty="0"/>
              <a:t>Valråd</a:t>
            </a:r>
            <a:r>
              <a:rPr lang="nn-NO" sz="1800" dirty="0"/>
              <a:t>: Blir peika ut av bispedømerådet. Valstyresmakt for ein del spørsmål i samband med val av bispedømeråd og Kyrkjemøtet.</a:t>
            </a:r>
          </a:p>
          <a:p>
            <a:r>
              <a:rPr lang="nn-NO" sz="1800" b="1" dirty="0"/>
              <a:t>Manntal</a:t>
            </a:r>
            <a:r>
              <a:rPr lang="nn-NO" sz="1800" dirty="0"/>
              <a:t>: Oversikt over alle i stemmekretsen/soknet som har stemmerett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9F14A0-A7CD-4178-A093-093363102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sz="1800" b="1" dirty="0"/>
              <a:t>Stemmekrets</a:t>
            </a:r>
            <a:r>
              <a:rPr lang="nn-NO" sz="1800" dirty="0"/>
              <a:t>: Geografisk inndeling i kommunen som avgjer kor ein skal stemme på valtinget</a:t>
            </a:r>
          </a:p>
          <a:p>
            <a:r>
              <a:rPr lang="nn-NO" sz="1800" b="1" dirty="0"/>
              <a:t>Stemmegiving</a:t>
            </a:r>
            <a:r>
              <a:rPr lang="nn-NO" sz="1800" dirty="0"/>
              <a:t>: Når ein veljar gir ei stemme</a:t>
            </a:r>
          </a:p>
          <a:p>
            <a:r>
              <a:rPr lang="nn-NO" sz="1800" b="1" dirty="0"/>
              <a:t>Fleirtalsval</a:t>
            </a:r>
            <a:r>
              <a:rPr lang="nn-NO" sz="1800" dirty="0"/>
              <a:t>: Valordning som blir brukt der det berre er ei liste i valet</a:t>
            </a:r>
          </a:p>
          <a:p>
            <a:r>
              <a:rPr lang="nn-NO" sz="1800" b="1" dirty="0"/>
              <a:t>Høvetalsval</a:t>
            </a:r>
            <a:r>
              <a:rPr lang="nn-NO" sz="1800" dirty="0"/>
              <a:t>: Valordning som blir brukt når det er to eller fleire lister i valet</a:t>
            </a:r>
          </a:p>
          <a:p>
            <a:r>
              <a:rPr lang="nn-NO" sz="1800" b="1" dirty="0"/>
              <a:t>SR</a:t>
            </a:r>
            <a:r>
              <a:rPr lang="nn-NO" sz="1800" dirty="0"/>
              <a:t>: Sokneråd. </a:t>
            </a:r>
          </a:p>
          <a:p>
            <a:r>
              <a:rPr lang="nn-NO" sz="1800" b="1" dirty="0"/>
              <a:t>BDR</a:t>
            </a:r>
            <a:r>
              <a:rPr lang="nn-NO" sz="1800" dirty="0"/>
              <a:t>: Bispedømeråd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2A8476-8106-4137-AFD4-AE129C88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F471E2-891E-4619-8C7B-A2B90DE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7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918BA-3CB1-4AF2-BE86-E07BA14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Stemmerett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1FB6D0-89C4-4BB8-99E4-25FC7135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Ved val av sokneråd:</a:t>
            </a:r>
          </a:p>
          <a:p>
            <a:pPr lvl="1"/>
            <a:r>
              <a:rPr lang="nn-NO" dirty="0"/>
              <a:t>Fyller 15 år i løpet av året</a:t>
            </a:r>
          </a:p>
          <a:p>
            <a:pPr lvl="1"/>
            <a:r>
              <a:rPr lang="nn-NO" dirty="0"/>
              <a:t>Medlem av Den norske kyrkja</a:t>
            </a:r>
          </a:p>
          <a:p>
            <a:pPr lvl="1"/>
            <a:r>
              <a:rPr lang="nn-NO" dirty="0"/>
              <a:t>Bur i soknet</a:t>
            </a:r>
          </a:p>
          <a:p>
            <a:pPr marL="0" indent="0">
              <a:buNone/>
            </a:pPr>
            <a:r>
              <a:rPr lang="nn-NO" dirty="0"/>
              <a:t>Ved val av leke til bispedømeråd og Kyrkjemøtet:</a:t>
            </a:r>
          </a:p>
          <a:p>
            <a:pPr lvl="1"/>
            <a:r>
              <a:rPr lang="nn-NO" dirty="0"/>
              <a:t>Fyller 15 år i løpet av året</a:t>
            </a:r>
          </a:p>
          <a:p>
            <a:pPr lvl="1"/>
            <a:r>
              <a:rPr lang="nn-NO" dirty="0"/>
              <a:t>Medlem av Den norske kyrkja</a:t>
            </a:r>
          </a:p>
          <a:p>
            <a:pPr lvl="1"/>
            <a:r>
              <a:rPr lang="nn-NO" dirty="0"/>
              <a:t>Bur i soknet</a:t>
            </a:r>
          </a:p>
          <a:p>
            <a:pPr lvl="1"/>
            <a:r>
              <a:rPr lang="nn-NO" dirty="0"/>
              <a:t>Ikkje har stemmerett som prest eller lek kyrkjeleg tilsett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0DE59A-9EBA-4F9B-A591-3A937FD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3B2670-CC84-40D5-B988-DEC3DB63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8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D243A2-AD9D-42C7-AD87-724C2344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Kven som kan veljast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BDA3B4-3392-429D-A367-98F79DF6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Ved val av sokneråd:</a:t>
            </a:r>
          </a:p>
          <a:p>
            <a:pPr lvl="1"/>
            <a:r>
              <a:rPr lang="nn-NO" dirty="0"/>
              <a:t>Stemmerett ved val av sokneråd</a:t>
            </a:r>
          </a:p>
          <a:p>
            <a:pPr lvl="1"/>
            <a:r>
              <a:rPr lang="nn-NO" dirty="0"/>
              <a:t>Fyller 18 år i løpet av året</a:t>
            </a:r>
          </a:p>
          <a:p>
            <a:endParaRPr lang="nn-NO" dirty="0"/>
          </a:p>
          <a:p>
            <a:r>
              <a:rPr lang="nn-NO" dirty="0"/>
              <a:t>Ved val av leke til bispedømeråd og Kyrkjemøtet:</a:t>
            </a:r>
          </a:p>
          <a:p>
            <a:pPr lvl="1"/>
            <a:r>
              <a:rPr lang="nn-NO" dirty="0"/>
              <a:t>Stemmerett ved val av leke til bispedømeråd og Kyrkjemøtet</a:t>
            </a:r>
          </a:p>
          <a:p>
            <a:pPr lvl="1"/>
            <a:r>
              <a:rPr lang="nn-NO" dirty="0"/>
              <a:t>Fyller 18 år i løpet av året</a:t>
            </a:r>
          </a:p>
          <a:p>
            <a:pPr lvl="1"/>
            <a:r>
              <a:rPr lang="nn-NO" dirty="0"/>
              <a:t>Ikkje er tilsett ved bispedømekontoret i ei stilling på over 15 timar i veka</a:t>
            </a:r>
          </a:p>
          <a:p>
            <a:pPr lvl="1"/>
            <a:r>
              <a:rPr lang="nn-NO" dirty="0"/>
              <a:t>Ikkje er tilsett i Kyrkjerådet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C14E91-2D35-42D9-B08B-A9DBA83F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42D9B0-8872-4F4F-B344-F10C8D4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1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DD1FA1-D0B3-4BD2-924E-87AAA705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for førehandsstemming og valting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4FCBF3-A2C4-436E-A497-A4AA641A5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Frie og hemmelege val, valagitasjon, endringar på stemmesetelen etc.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4868D0-67D6-4ECD-93F1-CCC2E027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DE4571-58DF-4420-81EB-A4F5EA87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2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7FAF2B-3566-429C-BE75-8E0FB3C5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Frie og hemmelege val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5CEFBC-2319-4EA0-AAE1-E0ED27EA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Mål: Veljaren skal kunne gi stemme i tråd med si overtyding</a:t>
            </a:r>
          </a:p>
          <a:p>
            <a:endParaRPr lang="nn-NO" dirty="0"/>
          </a:p>
          <a:p>
            <a:r>
              <a:rPr lang="nn-NO" dirty="0"/>
              <a:t>Middel: </a:t>
            </a:r>
          </a:p>
          <a:p>
            <a:pPr lvl="1"/>
            <a:r>
              <a:rPr lang="nn-NO" dirty="0"/>
              <a:t>Forbod mot agitasjon</a:t>
            </a:r>
          </a:p>
          <a:p>
            <a:pPr lvl="1"/>
            <a:r>
              <a:rPr lang="nn-NO" dirty="0"/>
              <a:t>Nøytrale valfunksjonærar</a:t>
            </a:r>
          </a:p>
          <a:p>
            <a:pPr lvl="1"/>
            <a:r>
              <a:rPr lang="nn-NO" dirty="0"/>
              <a:t>Veljaren gjer sitt val «usett og i einerom»</a:t>
            </a:r>
          </a:p>
          <a:p>
            <a:pPr lvl="1"/>
            <a:r>
              <a:rPr lang="nn-NO" dirty="0"/>
              <a:t>Reglar som pålegg hemmeleghald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5AF243-4230-4296-8ACE-0E846DBC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3D9382-EA5F-4059-8F20-2D8DB606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4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powerpointMAL_2021_16x9_bokmål" id="{7A4FB302-C45E-4B1E-A747-689CAFF62CBB}" vid="{942C7A09-C74A-40EA-A695-B45349A7B938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5" ma:contentTypeDescription="Opprett et nytt dokument." ma:contentTypeScope="" ma:versionID="564aa53ad3c62817e92640a0b66c3ccf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9ef79936f4e11c0e098f7d3bbb08cbc9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7b6cc0-5bdf-45ba-af05-95db76349faa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07E174-AEDD-40A6-9547-49EC3F3AA973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D36DCEC7-BFF1-400D-BCFC-1299316E0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454FA-DA9A-4599-B3CA-586CAB553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DNK_16x9_nynorsk</Template>
  <TotalTime>388</TotalTime>
  <Words>1669</Words>
  <Application>Microsoft Office PowerPoint</Application>
  <PresentationFormat>Widescreen</PresentationFormat>
  <Paragraphs>242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Den norske kirke_ppt mal</vt:lpstr>
      <vt:lpstr>Kurs for valfunksjonærar</vt:lpstr>
      <vt:lpstr>Kvifor er kyrkjeval viktig? </vt:lpstr>
      <vt:lpstr>Kva er kyrkjevalet? </vt:lpstr>
      <vt:lpstr>Kvifor er opplæring viktig?</vt:lpstr>
      <vt:lpstr>Omgrep og forkortingar</vt:lpstr>
      <vt:lpstr>Stemmerett</vt:lpstr>
      <vt:lpstr>Kven som kan veljast</vt:lpstr>
      <vt:lpstr>Felles for førehandsstemming og valting</vt:lpstr>
      <vt:lpstr>Frie og hemmelege val</vt:lpstr>
      <vt:lpstr>Nøytralitet i praksis</vt:lpstr>
      <vt:lpstr>Endringar på stemmesetelen</vt:lpstr>
      <vt:lpstr>Legitimasjon</vt:lpstr>
      <vt:lpstr>Stemmeavlukka må sjekkast jamleg</vt:lpstr>
      <vt:lpstr>Utskrift av avkryssingsmanntal</vt:lpstr>
      <vt:lpstr>Førehandsstemming</vt:lpstr>
      <vt:lpstr>Perioden for førehandsstemming</vt:lpstr>
      <vt:lpstr>Digital førehandsstemming</vt:lpstr>
      <vt:lpstr>Tid og stad for fysisk førehandsstemming</vt:lpstr>
      <vt:lpstr>Mottak av førehandsstemmer</vt:lpstr>
      <vt:lpstr>Mottak av førehandsstemmer: Veljar som er manntalsført i soknet</vt:lpstr>
      <vt:lpstr>Mottak av førehandsstemmer: Veljar som er manntalsført i anna sokn</vt:lpstr>
      <vt:lpstr>Valting</vt:lpstr>
      <vt:lpstr>Opningstider og vallokale - Valting</vt:lpstr>
      <vt:lpstr>Opning og lukking av vallokale</vt:lpstr>
      <vt:lpstr>Mottak av stemmer på valdagen</vt:lpstr>
      <vt:lpstr>Mottak av stemmer på valdagen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lokal valgjennomføring</dc:title>
  <dc:creator>Margit Aas Onstein</dc:creator>
  <cp:lastModifiedBy>Margit Aas Onstein</cp:lastModifiedBy>
  <cp:revision>3</cp:revision>
  <dcterms:created xsi:type="dcterms:W3CDTF">2022-10-31T12:26:35Z</dcterms:created>
  <dcterms:modified xsi:type="dcterms:W3CDTF">2022-11-24T14:24:23Z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  <property fmtid="{D5CDD505-2E9C-101B-9397-08002B2CF9AE}" pid="3" name="MediaServiceImageTags">
    <vt:lpwstr/>
  </property>
</Properties>
</file>