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13" r:id="rId5"/>
    <p:sldId id="325" r:id="rId6"/>
    <p:sldId id="331" r:id="rId7"/>
    <p:sldId id="451" r:id="rId8"/>
    <p:sldId id="467" r:id="rId9"/>
    <p:sldId id="455" r:id="rId10"/>
    <p:sldId id="456" r:id="rId11"/>
    <p:sldId id="321" r:id="rId12"/>
    <p:sldId id="461" r:id="rId13"/>
    <p:sldId id="462" r:id="rId14"/>
    <p:sldId id="463" r:id="rId15"/>
    <p:sldId id="464" r:id="rId16"/>
    <p:sldId id="465" r:id="rId17"/>
    <p:sldId id="436" r:id="rId18"/>
    <p:sldId id="320" r:id="rId19"/>
    <p:sldId id="314" r:id="rId20"/>
    <p:sldId id="316" r:id="rId21"/>
    <p:sldId id="315" r:id="rId22"/>
    <p:sldId id="431" r:id="rId23"/>
    <p:sldId id="468" r:id="rId24"/>
    <p:sldId id="469" r:id="rId25"/>
    <p:sldId id="322" r:id="rId26"/>
    <p:sldId id="317" r:id="rId27"/>
    <p:sldId id="437" r:id="rId28"/>
    <p:sldId id="435" r:id="rId29"/>
    <p:sldId id="434" r:id="rId30"/>
    <p:sldId id="466" r:id="rId3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BCF820-431A-7B03-0B65-E71D54E03506}" name="Margit Aas Onstein" initials="MAO" userId="S::MO244@kirken.no::9ff3eb49-924a-4758-a4a1-0aefdad4b866" providerId="AD"/>
  <p188:author id="{93A69B55-76D4-1F0A-C174-BB66D319D14A}" name="Lita Breitenberg" initials="LB" userId="S::LB747@kirken.no::87ec5b9d-1f2d-4920-8c45-0eabc9b15dad" providerId="AD"/>
  <p188:author id="{DF82C25E-CD82-E0A6-15CF-753F71CE7FF1}" name="Margit Aas Onstein" initials="MO" userId="S::mo244@kirken.no::9ff3eb49-924a-4758-a4a1-0aefdad4b866" providerId="AD"/>
  <p188:author id="{2C8FDC8C-8876-6C4A-C6E0-2918D0305F8A}" name="Siv Thompson" initials="ST" userId="S::st362@kirken.no::a11576cb-1c8b-47db-ab49-800231b8a271" providerId="AD"/>
  <p188:author id="{C901B2CC-4779-5897-0C0C-4C6733886451}" name="Andreas Henriksen Aarflot" initials="AHA" userId="S::AA333@kirken.no::35fc4c65-a2bd-4730-9e18-305ef5935152" providerId="AD"/>
  <p188:author id="{66F2D6F8-F506-236E-CABA-1333D14B3BEE}" name="Lita Breitenberg" initials="LB" userId="S::lb747@kirken.no::87ec5b9d-1f2d-4920-8c45-0eabc9b15d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B060A-F4FD-4022-94E4-3D4774EB1AE4}" v="2" dt="2022-11-24T12:58:41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26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24.11.2022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24.11.2022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Grunnen til at det er viktig å bare ha ett eksemplar av manntallet er for å sikre at ingen får stemme flere ganger. Hvis man har flere avkryssingsmanntall kan noen bli krysset av flere steder og dermed få mulighet til å avgi mer enn en stemme.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14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78699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Tips: vis gjerne filmen her, eller gjør en fysisk demonstrasjon, eller la deltakerne få prøve seg som stemmemottakere.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19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21570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Om velgeren ikke har med valgkortet, skal velgeren påføre navn, fødselsdato og adresse på omslagskonvolutten. </a:t>
            </a:r>
            <a:r>
              <a:rPr lang="nn-NO" dirty="0"/>
              <a:t>Det er her viktig med nok informasjon så det blir </a:t>
            </a:r>
            <a:r>
              <a:rPr lang="nn-NO" dirty="0" err="1"/>
              <a:t>mulig</a:t>
            </a:r>
            <a:r>
              <a:rPr lang="nn-NO" dirty="0"/>
              <a:t> å </a:t>
            </a:r>
            <a:r>
              <a:rPr lang="nn-NO" dirty="0" err="1"/>
              <a:t>entydig</a:t>
            </a:r>
            <a:r>
              <a:rPr lang="nn-NO" dirty="0"/>
              <a:t> identifisere </a:t>
            </a:r>
            <a:r>
              <a:rPr lang="nn-NO" dirty="0" err="1"/>
              <a:t>velegeren</a:t>
            </a:r>
            <a:r>
              <a:rPr lang="nn-NO" dirty="0"/>
              <a:t> ut frå </a:t>
            </a:r>
            <a:r>
              <a:rPr lang="nn-NO" dirty="0" err="1"/>
              <a:t>opplysningene</a:t>
            </a:r>
            <a:r>
              <a:rPr lang="nn-NO" dirty="0"/>
              <a:t>. Dersom en legger ved </a:t>
            </a:r>
            <a:r>
              <a:rPr lang="nn-NO" dirty="0" err="1"/>
              <a:t>valgkortet</a:t>
            </a:r>
            <a:r>
              <a:rPr lang="nn-NO" dirty="0"/>
              <a:t> i omslagskonvolutten, bør </a:t>
            </a:r>
            <a:r>
              <a:rPr lang="nn-NO" dirty="0" err="1"/>
              <a:t>stemmemottaker</a:t>
            </a:r>
            <a:r>
              <a:rPr lang="nn-NO" dirty="0"/>
              <a:t> skrive </a:t>
            </a:r>
            <a:r>
              <a:rPr lang="nn-NO" dirty="0" err="1"/>
              <a:t>utenpå</a:t>
            </a:r>
            <a:r>
              <a:rPr lang="nn-NO" dirty="0"/>
              <a:t> omslagskonvolutten at en finner </a:t>
            </a:r>
            <a:r>
              <a:rPr lang="nn-NO" dirty="0" err="1"/>
              <a:t>valgkortet</a:t>
            </a:r>
            <a:r>
              <a:rPr lang="nn-NO" dirty="0"/>
              <a:t> i konvolutten.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Skjema for mottak av forhåndsstemmer kan lastes ned fra ressursbanken fra 1. januar 2023.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20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818295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Om velgeren ikke har med valgkortet, skal velgeren påføre navn, fødselsdato og adresse på omslagskonvolutten. </a:t>
            </a:r>
            <a:r>
              <a:rPr lang="nn-NO" dirty="0"/>
              <a:t>Det er her viktig med nok informasjon så det blir </a:t>
            </a:r>
            <a:r>
              <a:rPr lang="nn-NO" dirty="0" err="1"/>
              <a:t>mulig</a:t>
            </a:r>
            <a:r>
              <a:rPr lang="nn-NO" dirty="0"/>
              <a:t> å </a:t>
            </a:r>
            <a:r>
              <a:rPr lang="nn-NO" dirty="0" err="1"/>
              <a:t>entydig</a:t>
            </a:r>
            <a:r>
              <a:rPr lang="nn-NO" dirty="0"/>
              <a:t> identifisere </a:t>
            </a:r>
            <a:r>
              <a:rPr lang="nn-NO" dirty="0" err="1"/>
              <a:t>velegeren</a:t>
            </a:r>
            <a:r>
              <a:rPr lang="nn-NO" dirty="0"/>
              <a:t> ut frå </a:t>
            </a:r>
            <a:r>
              <a:rPr lang="nn-NO" dirty="0" err="1"/>
              <a:t>opplysningene</a:t>
            </a:r>
            <a:r>
              <a:rPr lang="nn-NO" dirty="0"/>
              <a:t>. Dersom en legger ved </a:t>
            </a:r>
            <a:r>
              <a:rPr lang="nn-NO" dirty="0" err="1"/>
              <a:t>valgkortet</a:t>
            </a:r>
            <a:r>
              <a:rPr lang="nn-NO" dirty="0"/>
              <a:t> i omslagskonvolutten, bør </a:t>
            </a:r>
            <a:r>
              <a:rPr lang="nn-NO" dirty="0" err="1"/>
              <a:t>stemmemottaker</a:t>
            </a:r>
            <a:r>
              <a:rPr lang="nn-NO" dirty="0"/>
              <a:t> skrive </a:t>
            </a:r>
            <a:r>
              <a:rPr lang="nn-NO" dirty="0" err="1"/>
              <a:t>utenpå</a:t>
            </a:r>
            <a:r>
              <a:rPr lang="nn-NO" dirty="0"/>
              <a:t> omslagskonvolutten at en finner </a:t>
            </a:r>
            <a:r>
              <a:rPr lang="nn-NO" dirty="0" err="1"/>
              <a:t>valgkortet</a:t>
            </a:r>
            <a:r>
              <a:rPr lang="nn-NO" dirty="0"/>
              <a:t> i konvolutten.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Skjema for mottak av forhåndsstemmer kan lastes ned fra ressursbanken fra 1. januar 2023.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21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320128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OBS: Hvis man ønsker å ha stemmegiving i forbindelse med gudstjeneste og kommunen har søndagsvalg må man sørge for nok tid til å få fraktet avkryssingsmanntall fra ett valglokale til ett/flere andre.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23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05726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Tips: vis gjerne filmen her, eller gjør en fysisk demonstrasjon, eller la deltakerne få prøve seg som stemmemottakere.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25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194552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24.11.2022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24.11.2022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24.11.2022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Sett inn tekst </a:t>
            </a:r>
            <a:r>
              <a:rPr lang="nb-NO" noProof="0" err="1"/>
              <a:t>f.eks</a:t>
            </a:r>
            <a:r>
              <a:rPr lang="nb-NO" noProof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2353"/>
            <a:ext cx="10972800" cy="932266"/>
          </a:xfrm>
          <a:prstGeom prst="rect">
            <a:avLst/>
          </a:prstGeom>
        </p:spPr>
        <p:txBody>
          <a:bodyPr/>
          <a:lstStyle>
            <a:lvl1pPr algn="l">
              <a:defRPr sz="3400" cap="all" baseline="0">
                <a:latin typeface="Georgia"/>
              </a:defRPr>
            </a:lvl1pPr>
          </a:lstStyle>
          <a:p>
            <a:r>
              <a:rPr lang="nb-NO"/>
              <a:t>Click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35463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2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600">
                <a:latin typeface="Arial"/>
              </a:defRPr>
            </a:lvl5pPr>
          </a:lstStyle>
          <a:p>
            <a:pPr lvl="0"/>
            <a:r>
              <a:rPr lang="nb-NO"/>
              <a:t>Click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031B244-5DE1-884A-885B-F03223C1AA86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22809" y="302465"/>
            <a:ext cx="1674284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§ hjemmel</a:t>
            </a:r>
          </a:p>
        </p:txBody>
      </p:sp>
    </p:spTree>
    <p:extLst>
      <p:ext uri="{BB962C8B-B14F-4D97-AF65-F5344CB8AC3E}">
        <p14:creationId xmlns:p14="http://schemas.microsoft.com/office/powerpoint/2010/main" val="411320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8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834D386-F5CE-494A-9538-EED29A3A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BCE2-CDEC-5E4A-8C98-F125190FEF95}" type="datetime1">
              <a:rPr lang="nb-NO" smtClean="0"/>
              <a:t>24.11.2022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6449541-3544-48D0-9655-809DE5DC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6B731B9-5462-4839-B3C6-D62E563F7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Kurs for valgfunksjonærer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2C6B37B-3BEF-4E69-B63F-05F513EE4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403" y="3717069"/>
            <a:ext cx="10944224" cy="2347316"/>
          </a:xfrm>
        </p:spPr>
        <p:txBody>
          <a:bodyPr/>
          <a:lstStyle/>
          <a:p>
            <a:r>
              <a:rPr lang="nb-NO" dirty="0"/>
              <a:t>Versjon 1.1</a:t>
            </a:r>
          </a:p>
        </p:txBody>
      </p:sp>
    </p:spTree>
    <p:extLst>
      <p:ext uri="{BB962C8B-B14F-4D97-AF65-F5344CB8AC3E}">
        <p14:creationId xmlns:p14="http://schemas.microsoft.com/office/powerpoint/2010/main" val="28317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C38C06-EC9A-4A33-8A22-F60E3BA6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Nøytralitet i praksis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1FE129-5195-418E-957D-001CB54A8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Valgfunksjonæren </a:t>
            </a:r>
            <a:r>
              <a:rPr lang="nb-NO" u="sng"/>
              <a:t>skal</a:t>
            </a:r>
            <a:r>
              <a:rPr lang="nb-NO"/>
              <a:t>:</a:t>
            </a:r>
          </a:p>
          <a:p>
            <a:pPr lvl="1"/>
            <a:r>
              <a:rPr lang="nb-NO"/>
              <a:t>Svare på spørsmål om valgprosessen</a:t>
            </a:r>
          </a:p>
          <a:p>
            <a:pPr lvl="1"/>
            <a:r>
              <a:rPr lang="nb-NO"/>
              <a:t>Veilede i hvilke endringer velgeren kan gjøre på stemmeseddelen</a:t>
            </a:r>
          </a:p>
          <a:p>
            <a:r>
              <a:rPr lang="nb-NO"/>
              <a:t>Valgfunksjonærer kan kun veilede i valgtekniske spørsmål, altså </a:t>
            </a:r>
            <a:r>
              <a:rPr lang="nb-NO" u="sng"/>
              <a:t>ikke</a:t>
            </a:r>
            <a:r>
              <a:rPr lang="nb-NO"/>
              <a:t>:</a:t>
            </a:r>
          </a:p>
          <a:p>
            <a:pPr lvl="1"/>
            <a:r>
              <a:rPr lang="nb-NO"/>
              <a:t>Hva lister eller kandidater står for</a:t>
            </a:r>
          </a:p>
          <a:p>
            <a:pPr lvl="1"/>
            <a:r>
              <a:rPr lang="nb-NO"/>
              <a:t>Hva velgeren bør stemme på</a:t>
            </a:r>
          </a:p>
          <a:p>
            <a:pPr lvl="1"/>
            <a:r>
              <a:rPr lang="nb-NO"/>
              <a:t>Hva valgfunksjonæren selv mener eller stemmer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76982F-C707-444B-A672-D952309E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45427-C967-42C4-962E-BB794956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33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A963F3-F82B-4F65-A510-3EAF54E5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Endringer på stemmeseddelen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0E68C3-C39C-478E-BABA-EBDAB5EAC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/>
              <a:t>Velgeren kan gi en ekstra personstemme til inntil tre kandidater på listen ved å sette kryss ved navnet til vedkommende.</a:t>
            </a:r>
          </a:p>
          <a:p>
            <a:pPr marL="514350" indent="-514350">
              <a:buFont typeface="+mj-lt"/>
              <a:buAutoNum type="arabicPeriod"/>
            </a:pPr>
            <a:r>
              <a:rPr lang="nb-NO"/>
              <a:t>Velgeren kan også enten</a:t>
            </a:r>
          </a:p>
          <a:p>
            <a:pPr marL="914400" lvl="1" indent="-457200">
              <a:buFont typeface="+mj-lt"/>
              <a:buAutoNum type="alphaLcParenR"/>
            </a:pPr>
            <a:r>
              <a:rPr lang="nb-NO"/>
              <a:t>ved menighetsrådsvalg (flertallsvalg) skrive inn inntil tre valgbare personer. Disse får én personstemme hver.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nb-NO"/>
              <a:t>ved forholdstallsvalg gi inntil tre «</a:t>
            </a:r>
            <a:r>
              <a:rPr lang="nb-NO" err="1"/>
              <a:t>slengere</a:t>
            </a:r>
            <a:r>
              <a:rPr lang="nb-NO"/>
              <a:t>» til kandidater fra en annen liste ved å føre opp navnet i et eget felt. Disse får én personstemme, og listen avgir én listestemme per slenger til </a:t>
            </a:r>
            <a:r>
              <a:rPr lang="nb-NO" err="1"/>
              <a:t>vedkommendes</a:t>
            </a:r>
            <a:r>
              <a:rPr lang="nb-NO"/>
              <a:t> liste.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1371DB-507F-4BAC-8FF8-A54670B9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567C8D0-9B0A-457A-B29A-707D138A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80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D813B-027D-4AF5-AC45-893B3F01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Legitimasjon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2577B0-B98D-4CF0-AAAB-5EF62A73E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Eksempler på gyldig legitimasjon:</a:t>
            </a:r>
          </a:p>
          <a:p>
            <a:pPr lvl="1"/>
            <a:r>
              <a:rPr lang="nb-NO"/>
              <a:t>Pass </a:t>
            </a:r>
          </a:p>
          <a:p>
            <a:pPr lvl="1"/>
            <a:r>
              <a:rPr lang="nb-NO"/>
              <a:t>Førerkort </a:t>
            </a:r>
          </a:p>
          <a:p>
            <a:pPr lvl="1"/>
            <a:r>
              <a:rPr lang="nb-NO"/>
              <a:t>Bankkort m/bilde </a:t>
            </a:r>
          </a:p>
          <a:p>
            <a:pPr lvl="1"/>
            <a:r>
              <a:rPr lang="nb-NO"/>
              <a:t>Andre ID-kort må minst inneholde velgers navn, fødselsdato og bilde</a:t>
            </a:r>
          </a:p>
          <a:p>
            <a:r>
              <a:rPr lang="nb-NO"/>
              <a:t>Hvis velger ikke legitimerer seg, og ikke er kjent for stemmemottakeren, kan ikke vedkommende avgi stemme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DFED92-4A19-4B8B-9C94-2E4CE80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8130E2C-8190-4BFF-80D0-09AEE678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3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FF2818-7FAD-4A68-84C6-1611459A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Stemmeavlukkene må sjekkes jevnlig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6B36C5-2DE7-46CC-B03F-9E6E87FFD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Stemmesedler til alle lister</a:t>
            </a:r>
          </a:p>
          <a:p>
            <a:r>
              <a:rPr lang="nb-NO"/>
              <a:t>Stemmesedler ligger på riktig sted</a:t>
            </a:r>
          </a:p>
          <a:p>
            <a:r>
              <a:rPr lang="nb-NO"/>
              <a:t>Penner i alle avlukker</a:t>
            </a:r>
          </a:p>
          <a:p>
            <a:r>
              <a:rPr lang="nb-NO"/>
              <a:t>Fjern alt som ikke hører til i avlukket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A61E8E-4D4B-4E90-AA92-38B525D9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0E55EE-4C16-4095-85BF-83CB974D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40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A2D195-34C7-477B-8BDA-EBAA1B9C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Utskrift av avkryssingsmanntall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A82F1F-D02C-45D5-BEEB-FF259694B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Avkryssingsmanntall skrives ut fra valgmodulen i Den norske kirkes medlemsregister.</a:t>
            </a:r>
          </a:p>
          <a:p>
            <a:r>
              <a:rPr lang="nb-NO"/>
              <a:t>Det åpnes for utskrift fredag 8. september.</a:t>
            </a:r>
          </a:p>
          <a:p>
            <a:r>
              <a:rPr lang="nb-NO"/>
              <a:t>De som har stemt digitalt vil være markert med kryss i manntallet. De kan ikke stemme på nytt på papir. </a:t>
            </a:r>
          </a:p>
          <a:p>
            <a:r>
              <a:rPr lang="nb-NO"/>
              <a:t>Avkryssingsmanntallet er sortert på stemmekretser. </a:t>
            </a:r>
          </a:p>
          <a:p>
            <a:r>
              <a:rPr lang="nb-NO"/>
              <a:t>Skriv ut </a:t>
            </a:r>
            <a:r>
              <a:rPr lang="nb-NO" b="1"/>
              <a:t>ett eksemplar av manntallet.</a:t>
            </a:r>
            <a:endParaRPr lang="nb-NO"/>
          </a:p>
          <a:p>
            <a:r>
              <a:rPr lang="nb-NO"/>
              <a:t>Del opp per stemmekrets for bruk i valglokalet i stemmekretsen.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58083F-EA24-46B2-AFD6-006A4324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AD0C3A9-D681-48D6-9D61-92B6F671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76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630A36-3B12-429F-85A9-7E78E38E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Forhåndsstemming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74ED3FB-5129-4DF0-9361-9E3BBAC1E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FD2915-F1F3-4DFE-B350-BF42ED40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07-F089-1E47-A029-515775F38509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12A5A8-560B-417D-B218-491AAFC2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03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BB1F38-9B9C-4EBA-B1EA-F5DDC289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Forhåndsstemmeperioden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069F98-29ED-45C4-9703-DC4FD268F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Digitalt: 10. august til 6. september</a:t>
            </a:r>
          </a:p>
          <a:p>
            <a:r>
              <a:rPr lang="nb-NO"/>
              <a:t>På papir i eget sokn: 10. august til 8. september </a:t>
            </a:r>
          </a:p>
          <a:p>
            <a:r>
              <a:rPr lang="nb-NO"/>
              <a:t>På papir i annet sokn: 10. august til 1. september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D80E33-F3A7-49DB-AAE7-D84426B7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A962424-AEEA-4125-9C93-270383E2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1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F302C1-9728-4B19-B56B-801C681E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Digital forhåndsstemming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09E4EA-81D8-4E28-B0C8-B7EFD0F74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Velgere logger seg på med Bank-ID eller tilsvarende.</a:t>
            </a:r>
          </a:p>
          <a:p>
            <a:r>
              <a:rPr lang="nb-NO"/>
              <a:t>Man kan stemme så mange ganger man vil, den siste stemmen blir den tellende. </a:t>
            </a:r>
          </a:p>
          <a:p>
            <a:r>
              <a:rPr lang="nb-NO"/>
              <a:t>Man kan ikke stemme på nytt på papir hvis man har stemt digitalt. </a:t>
            </a:r>
          </a:p>
          <a:p>
            <a:r>
              <a:rPr lang="nb-NO"/>
              <a:t>Det er velgeren som har ansvar for at det blir hemmelig valg. </a:t>
            </a:r>
          </a:p>
          <a:p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Valghåndboken punkt 7.3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957F8D-8345-4CC8-9001-FCAAC8A7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795F5F4-57AD-4CEA-9685-F5575C0F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491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C05293-0A83-41F1-95D4-E0BE8481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Tid og sted for fysisk forhåndsstemming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1911B2-40D8-435A-859E-9EBE155A9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Nasjonalt tidspunkt: 31. august fra 15:00 til 20:00. </a:t>
            </a:r>
          </a:p>
          <a:p>
            <a:r>
              <a:rPr lang="nb-NO"/>
              <a:t>Det </a:t>
            </a:r>
            <a:r>
              <a:rPr lang="nb-NO" b="1"/>
              <a:t>skal</a:t>
            </a:r>
            <a:r>
              <a:rPr lang="nb-NO"/>
              <a:t> også tilrettelegges for forhåndsstemmegiving: </a:t>
            </a:r>
          </a:p>
          <a:p>
            <a:pPr lvl="1"/>
            <a:r>
              <a:rPr lang="nb-NO"/>
              <a:t>I forbindelse med en gudstjeneste minst én søndag i perioden for forhåndsstemmegivning</a:t>
            </a:r>
          </a:p>
          <a:p>
            <a:pPr lvl="1"/>
            <a:r>
              <a:rPr lang="nb-NO"/>
              <a:t>Minst to timer i uken i perioden for forhåndsstemmegivningen.</a:t>
            </a:r>
          </a:p>
          <a:p>
            <a:r>
              <a:rPr lang="nb-NO"/>
              <a:t>Det </a:t>
            </a:r>
            <a:r>
              <a:rPr lang="nb-NO" b="1"/>
              <a:t>bør</a:t>
            </a:r>
            <a:r>
              <a:rPr lang="nb-NO"/>
              <a:t> også legges til rette for forhåndsstemmegivning:</a:t>
            </a:r>
          </a:p>
          <a:p>
            <a:pPr lvl="1"/>
            <a:r>
              <a:rPr lang="nb-NO"/>
              <a:t>På de institusjoner som geografisk hører til det enkelte sokn</a:t>
            </a:r>
          </a:p>
          <a:p>
            <a:pPr lvl="1"/>
            <a:r>
              <a:rPr lang="nb-NO"/>
              <a:t>I tilknytning til minst ett arrangement for unge.</a:t>
            </a:r>
          </a:p>
          <a:p>
            <a:r>
              <a:rPr lang="nb-NO"/>
              <a:t>Det må </a:t>
            </a:r>
            <a:r>
              <a:rPr lang="nb-NO" b="1"/>
              <a:t>alltid</a:t>
            </a:r>
            <a:r>
              <a:rPr lang="nb-NO"/>
              <a:t> være minst to stemmemottakere til stede!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2F062E-9EA3-4E81-9F04-C35BD4F7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A2DDCA9-5949-4D0D-ACFB-85EA2B85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8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3A6B51-0B74-4B99-B088-4E4AFAAC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Mottak av forhåndsstemmer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0AE961-324A-453A-85DC-59026C2A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Se nærmere veiledning:</a:t>
            </a:r>
          </a:p>
          <a:p>
            <a:pPr lvl="1"/>
            <a:r>
              <a:rPr lang="nb-NO"/>
              <a:t>Valghåndboken punkt 7.9.3 og 7.9.4.</a:t>
            </a:r>
          </a:p>
          <a:p>
            <a:pPr lvl="1"/>
            <a:r>
              <a:rPr lang="nb-NO"/>
              <a:t>Egen veiledning for mottak av forhåndsstemmer som kommer på ressursbanken. </a:t>
            </a:r>
          </a:p>
          <a:p>
            <a:pPr lvl="1"/>
            <a:r>
              <a:rPr lang="nb-NO"/>
              <a:t>Video som kommer på ressursbanken. </a:t>
            </a:r>
          </a:p>
          <a:p>
            <a:pPr lvl="1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B099AB-B374-4E8D-BFC0-4E3610A0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D607E3-E542-4FF1-AB3B-1E5B58CB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6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54E4D0-6A3F-4F84-BE15-9FC89FE6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Hvorfor er kirkevalg viktig?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C3AF40-A94C-489D-AB45-EAAFCF85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b-NO">
                <a:ea typeface="+mn-lt"/>
                <a:cs typeface="+mn-lt"/>
              </a:rPr>
              <a:t>Ved kirkevalget har alle kirkens medlemmer mulighet til å være med å bestemme og påvirke kirkens fremtid</a:t>
            </a:r>
          </a:p>
          <a:p>
            <a:r>
              <a:rPr lang="nb-NO">
                <a:ea typeface="+mn-lt"/>
                <a:cs typeface="+mn-lt"/>
              </a:rPr>
              <a:t>Kirkevalget skaper nærmere samarbeid mellom stab og medlemmer, der de folkevalgte er med og bestemmer hva lokalkirken skal bruke tid og krefter på</a:t>
            </a:r>
          </a:p>
          <a:p>
            <a:endParaRPr lang="nb-NO">
              <a:ea typeface="+mn-lt"/>
              <a:cs typeface="+mn-lt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EE4CE7-4EFD-4688-8717-B547B457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D22EFA-4D6B-40E4-9230-4FC472C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1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8FD35D-B720-485C-85DD-08342ABF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Mottak av forhåndsstemmer: </a:t>
            </a:r>
            <a:r>
              <a:rPr lang="nb-NO" sz="3200" dirty="0"/>
              <a:t>Velger som er manntallsført i soknet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CA40EE-DA6F-499F-9071-97909B3BA0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2400" dirty="0"/>
              <a:t>Gi veiledning til velger.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Velger gjør sine valg usett og i enerom.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Velger legitimerer seg.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Stemmesedlene stemples.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Velger legger stemmesedlene i stemmeseddelkonvolutter.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a. Stemmemottaker legger stemmeseddelkonvoluttene i omslagskonvolutt. </a:t>
            </a: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3273B5-1227-42B5-84B2-F31BC398A3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nb-NO" sz="2400" dirty="0"/>
              <a:t>b. Velgerens navn, fødselsdato og adresse påføres omslagskonvolutten.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b-NO" sz="2400" dirty="0"/>
              <a:t>Stemmemottaker påfører tid og sted for stemmegivningen på omslagskonvolutten og skriver under.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b-NO" sz="2400" dirty="0"/>
              <a:t>Velger legger omslagskonvolutten i urnen.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b-NO" sz="2400" dirty="0"/>
              <a:t>Stemmemottaker fyller ut skjema.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D77D94-B7FF-481C-BEEC-98EE9C0F0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845470-75E0-442B-B251-E673798F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32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A8042F-5E8B-4F27-9E9A-3B8D5595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Mottak av forhåndsstemmer: </a:t>
            </a:r>
            <a:r>
              <a:rPr lang="nb-NO" sz="3200"/>
              <a:t>Velger som er manntallsført i annet sokn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C63A7F-835D-4ABA-B2CB-3ADC95D31A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2400" dirty="0"/>
              <a:t>Finn riktige stemmesedler.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Velger gjør sine valg usett og i enerom.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Velger legitimerer seg.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Stemmesedlene stemples.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Velger legger stemmesedlene i stemmeseddelkonvolutter.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dirty="0"/>
              <a:t>a. Stemmemottaker legger stemmeseddelkonvoluttene i omslagskonvolutt.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E8C6530-6139-4BF3-B220-5957EC4B50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nb-NO" sz="2400" dirty="0"/>
              <a:t>b. Velgerens navn, fødselsdato og adresse påføres omslagskonvolutten.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b-NO" sz="2400" dirty="0"/>
              <a:t>Stemmemottaker påfører tid og sted for stemmegivningen på omslagskonvolutten og skriver under.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b-NO" sz="2400" dirty="0"/>
              <a:t>Stemmemottaker fyller ut skjema.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b-NO" sz="2400" dirty="0"/>
              <a:t>Stemmen sendes riktig sokn så fort som mulig. </a:t>
            </a:r>
          </a:p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FCCEFCB-69A5-45FD-9118-D834DE76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0F2B51-8E30-4BB3-9B83-46CE04ED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62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1D060C-0464-4F88-B4E5-99CBA09E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Valgting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AC4784-4B88-4038-A455-91F42BA64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24C694-9A10-4A1A-9CD8-4CA911D0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07-F089-1E47-A029-515775F38509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A8478AC-2B4A-453F-9C11-3BA36C0A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66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5D5EB-F769-45FA-82B0-8F84E329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cap="none">
                <a:latin typeface="+mj-lt"/>
              </a:rPr>
              <a:t>Åpningstider og valglokaler - Valgting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95CA3F-5F49-45E1-AC67-A0A508229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Valgdager</a:t>
            </a:r>
          </a:p>
          <a:p>
            <a:r>
              <a:rPr lang="nb-NO"/>
              <a:t>(10. og) 11. september</a:t>
            </a:r>
          </a:p>
          <a:p>
            <a:pPr marL="0" indent="0">
              <a:buNone/>
            </a:pPr>
            <a:r>
              <a:rPr lang="nb-NO"/>
              <a:t>Tid og sted</a:t>
            </a:r>
          </a:p>
          <a:p>
            <a:r>
              <a:rPr lang="nb-NO" sz="2400"/>
              <a:t>Skal være i lokaler i umiddelbar nærhet til kommunestyre- og fylkestingsvalget</a:t>
            </a:r>
          </a:p>
          <a:p>
            <a:r>
              <a:rPr lang="nb-NO" sz="2400"/>
              <a:t>Skal ha samme åpningstider og -dager som kommunestyre- og fylkestingsvalget i kommunen</a:t>
            </a:r>
          </a:p>
          <a:p>
            <a:r>
              <a:rPr lang="nb-NO" sz="2400"/>
              <a:t>Stemmegivning i forbindelse med gudstjeneste 10. september kan avholdes som del av valgtinget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35E2A6-3172-4F8C-B9C7-DB3220FE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E034-4DC0-4439-B5F8-DC204C2F2D72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53E73AF-1638-405F-8DC8-AEAD9E36EA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267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82D50F-26C0-4657-96E2-5FD19623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Åpning og lukking av valglokale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608343-3035-4CCB-AA43-D2037378F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Valglokalet skal åpnes og lukkes presis. </a:t>
            </a:r>
          </a:p>
          <a:p>
            <a:r>
              <a:rPr lang="nb-NO"/>
              <a:t>Valglokalet må ikke stenges/låses på noe annet tidspunkt enn det som er kunngjort.</a:t>
            </a:r>
          </a:p>
          <a:p>
            <a:r>
              <a:rPr lang="nb-NO"/>
              <a:t>De som har stilt seg i kø før stengetid, får stemme.</a:t>
            </a:r>
          </a:p>
          <a:p>
            <a:endParaRPr lang="nb-NO"/>
          </a:p>
          <a:p>
            <a:r>
              <a:rPr lang="nb-NO"/>
              <a:t>Se mer i Valghåndboken punkt 8.1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3CFED7-1064-45F2-94AF-A4DE7079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F990C5-8ABF-4A05-B36D-E0C98AA5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7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3A6B51-0B74-4B99-B088-4E4AFAAC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Mottak av stemmer på valgdagen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0AE961-324A-453A-85DC-59026C2A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Se nærmere veiledning:</a:t>
            </a:r>
          </a:p>
          <a:p>
            <a:pPr lvl="1"/>
            <a:r>
              <a:rPr lang="nb-NO"/>
              <a:t>Valghåndboken:</a:t>
            </a:r>
          </a:p>
          <a:p>
            <a:pPr lvl="2"/>
            <a:r>
              <a:rPr lang="nb-NO"/>
              <a:t>Punkt 8.8.2 om mottak av ordinære valgtingsstemmer </a:t>
            </a:r>
          </a:p>
          <a:p>
            <a:pPr lvl="2"/>
            <a:r>
              <a:rPr lang="nb-NO"/>
              <a:t>Punkt 8.8.4 om velgere som ikke står i manntallet og stemmer i særskilt omslag</a:t>
            </a:r>
          </a:p>
          <a:p>
            <a:pPr lvl="1"/>
            <a:r>
              <a:rPr lang="nb-NO"/>
              <a:t>Egen veiledning for mottak av stemmer på valgdagen som kommer på ressursbanken. </a:t>
            </a:r>
          </a:p>
          <a:p>
            <a:pPr lvl="1"/>
            <a:r>
              <a:rPr lang="nb-NO"/>
              <a:t>Video som kommer på ressursbanken. </a:t>
            </a:r>
          </a:p>
          <a:p>
            <a:pPr lvl="1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B099AB-B374-4E8D-BFC0-4E3610A0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D607E3-E542-4FF1-AB3B-1E5B58CB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80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FAE871-120E-4356-AA23-F190FAE5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Mottak av stemmer på valgdagen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CE52DE-3FEA-41E1-BB10-13C317BA4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2800"/>
              <a:t>Gi veiledning til velger.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/>
              <a:t>Velger gjør sine valg usett og i enerom.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800"/>
              <a:t>Velger legitimerer seg.</a:t>
            </a:r>
          </a:p>
          <a:p>
            <a:pPr marL="514350" indent="-514350">
              <a:buFont typeface="+mj-lt"/>
              <a:buAutoNum type="arabicPeriod"/>
            </a:pPr>
            <a:r>
              <a:rPr lang="nb-NO"/>
              <a:t>Kryss av i manntall. </a:t>
            </a:r>
            <a:endParaRPr lang="nb-NO" sz="2800"/>
          </a:p>
          <a:p>
            <a:pPr marL="514350" indent="-514350">
              <a:buFont typeface="+mj-lt"/>
              <a:buAutoNum type="arabicPeriod"/>
            </a:pPr>
            <a:r>
              <a:rPr lang="nb-NO" sz="2800"/>
              <a:t>Stemmesedlene stemples. </a:t>
            </a:r>
          </a:p>
          <a:p>
            <a:pPr marL="514350" indent="-514350">
              <a:buFont typeface="+mj-lt"/>
              <a:buAutoNum type="arabicPeriod"/>
            </a:pPr>
            <a:r>
              <a:rPr lang="nb-NO"/>
              <a:t>Velger legger stemmesedlene i urnen. </a:t>
            </a:r>
            <a:endParaRPr lang="nb-NO" sz="2800"/>
          </a:p>
          <a:p>
            <a:endParaRPr lang="nb-NO" sz="2800"/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A9C675C-DACC-4459-86C1-5EF3855A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35340B-B976-4716-AC76-0794D7F7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19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BF956D9-9ED7-4E63-A894-5034041A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CD34-AC08-6442-B83D-86E2FC5C0A0B}" type="datetime1">
              <a:rPr lang="nb-NO" smtClean="0"/>
              <a:t>24.11.2022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8D57897-877D-41CC-A7BB-A999E09A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27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EA998A7-421B-409E-94EF-8E3B86EA8B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Lykke til!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B734B54A-BF57-4482-8F6F-BA0A56101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151588"/>
          </a:xfrm>
        </p:spPr>
        <p:txBody>
          <a:bodyPr/>
          <a:lstStyle/>
          <a:p>
            <a:r>
              <a:rPr lang="nb-NO" dirty="0"/>
              <a:t>Oppgavene i forbindelse med kirkevalget er en viktig forutsetning for det kirkelige demokratiet!</a:t>
            </a:r>
          </a:p>
          <a:p>
            <a:r>
              <a:rPr lang="nb-NO" dirty="0"/>
              <a:t>Takk for at du stiller opp!</a:t>
            </a:r>
          </a:p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615E512-5289-43BA-A42D-53CD1DB8E2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/>
              <a:t>kirkevalget.no</a:t>
            </a:r>
          </a:p>
        </p:txBody>
      </p:sp>
    </p:spTree>
    <p:extLst>
      <p:ext uri="{BB962C8B-B14F-4D97-AF65-F5344CB8AC3E}">
        <p14:creationId xmlns:p14="http://schemas.microsoft.com/office/powerpoint/2010/main" val="42082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882911-1B98-431B-9A54-F1B3417E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kirkevalget?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1E03A2-46BB-4C4E-94F9-46BE58FC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To valg: </a:t>
            </a:r>
          </a:p>
          <a:p>
            <a:pPr lvl="1"/>
            <a:r>
              <a:rPr lang="nb-NO"/>
              <a:t>Valg av menighetsråd</a:t>
            </a:r>
          </a:p>
          <a:p>
            <a:pPr lvl="1"/>
            <a:r>
              <a:rPr lang="nb-NO"/>
              <a:t>Valg av leke medlemmer til bispedømmeråd og Kirkemøtet</a:t>
            </a:r>
          </a:p>
          <a:p>
            <a:pPr lvl="1"/>
            <a:endParaRPr lang="nb-NO"/>
          </a:p>
          <a:p>
            <a:r>
              <a:rPr lang="nb-NO" sz="2000"/>
              <a:t>Det er også noen andre valg for enkelte velgere:</a:t>
            </a:r>
          </a:p>
          <a:p>
            <a:pPr lvl="1"/>
            <a:r>
              <a:rPr lang="nb-NO" sz="2000"/>
              <a:t>Valg av prest og lek kirkelig tilsatt</a:t>
            </a:r>
          </a:p>
          <a:p>
            <a:pPr lvl="1"/>
            <a:r>
              <a:rPr lang="nb-NO" sz="2000"/>
              <a:t>Valg av Døves menighetsråd og døvemenighetenes representant i Oslo bispedømmeråd og Kirkemøtet</a:t>
            </a:r>
          </a:p>
          <a:p>
            <a:pPr lvl="1"/>
            <a:r>
              <a:rPr lang="nb-NO" sz="2000"/>
              <a:t>Valg av </a:t>
            </a:r>
            <a:r>
              <a:rPr lang="nb-NO" sz="2000" err="1"/>
              <a:t>Saemien</a:t>
            </a:r>
            <a:r>
              <a:rPr lang="nb-NO" sz="2000"/>
              <a:t> </a:t>
            </a:r>
            <a:r>
              <a:rPr lang="nb-NO" sz="2000" err="1"/>
              <a:t>Åålmegeraerie</a:t>
            </a:r>
            <a:r>
              <a:rPr lang="nb-NO" sz="2000"/>
              <a:t>, menighetsråd for samisk menighet i sørsamisk språkområde og sørsamisk representant til Nidaros bispedømmeråd og Kirkemøtet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D198BF-EF32-4372-B40F-CC698566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3887C7D-5AF3-46C6-B06A-DE4EA1E6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42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D40BE9-3C2D-4CC1-8AF7-B0F16C97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Hvorfor er opplæring viktig?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643F79-3AF6-4CDB-91E9-9B9CE9050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Valgmedarbeiderne er «valgets ansikt utad» </a:t>
            </a:r>
          </a:p>
          <a:p>
            <a:r>
              <a:rPr lang="nb-NO"/>
              <a:t>Lik forståelse og lik behandling av alle velgere </a:t>
            </a:r>
          </a:p>
          <a:p>
            <a:r>
              <a:rPr lang="nb-NO"/>
              <a:t>Minske faren for feil og misforståelser 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ED440F-D88E-40AF-8E1D-059B4FB6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CD5331E-2B26-49D1-8B1E-89F5CB1B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5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A4AC55-C3A2-411F-94AF-10FC058E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Begreper og forkortelser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B191A7-CD66-4919-A3D1-2FEC1B5A3E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1800" b="1"/>
              <a:t>Valgting</a:t>
            </a:r>
            <a:r>
              <a:rPr lang="nb-NO" sz="1800"/>
              <a:t>: Valgdagene, til forskjell fra forhåndsstemmeperioden</a:t>
            </a:r>
          </a:p>
          <a:p>
            <a:r>
              <a:rPr lang="nb-NO" sz="1800" b="1"/>
              <a:t>Stemmestyre</a:t>
            </a:r>
            <a:r>
              <a:rPr lang="nb-NO" sz="1800"/>
              <a:t>: Oppnevnes av valgstyret når valgting skal holdes på flere steder. Administrerer stemmegivningen på hvert sted.</a:t>
            </a:r>
          </a:p>
          <a:p>
            <a:r>
              <a:rPr lang="nb-NO" sz="1800" b="1"/>
              <a:t>Valgstyre</a:t>
            </a:r>
            <a:r>
              <a:rPr lang="nb-NO" sz="1800"/>
              <a:t>: Menighetsrådet utgjør valgstyret. Ansvarlig for forberedelse og ledelse av valget.</a:t>
            </a:r>
          </a:p>
          <a:p>
            <a:r>
              <a:rPr lang="nb-NO" sz="1800" b="1"/>
              <a:t>Valgråd</a:t>
            </a:r>
            <a:r>
              <a:rPr lang="nb-NO" sz="1800"/>
              <a:t>: Oppnevnes av bispedømmerådet. Valgmyndighet for en del spørsmål i forbindelse med valg av bispedømmeråd og Kirkemøtet.</a:t>
            </a:r>
          </a:p>
          <a:p>
            <a:r>
              <a:rPr lang="nb-NO" sz="1800" b="1"/>
              <a:t>Manntall</a:t>
            </a:r>
            <a:r>
              <a:rPr lang="nb-NO" sz="1800"/>
              <a:t>: Oversikt over alle i stemmekretsen/soknet som har stemmerett</a:t>
            </a:r>
          </a:p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9F14A0-A7CD-4178-A093-0933631023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1800" b="1"/>
              <a:t>Stemmekrets</a:t>
            </a:r>
            <a:r>
              <a:rPr lang="nb-NO" sz="1800"/>
              <a:t>: Geografisk inndeling i kommunen som avgjør hvor en skal stemme på valgtinget</a:t>
            </a:r>
          </a:p>
          <a:p>
            <a:r>
              <a:rPr lang="nb-NO" sz="1800" b="1"/>
              <a:t>Stemmegivning</a:t>
            </a:r>
            <a:r>
              <a:rPr lang="nb-NO" sz="1800"/>
              <a:t>: Når en velger avgir en stemme</a:t>
            </a:r>
          </a:p>
          <a:p>
            <a:r>
              <a:rPr lang="nb-NO" sz="1800" b="1"/>
              <a:t>Flertallsvalg</a:t>
            </a:r>
            <a:r>
              <a:rPr lang="nb-NO" sz="1800"/>
              <a:t>: Valgordning som brukes der det kun er én liste i valget</a:t>
            </a:r>
          </a:p>
          <a:p>
            <a:r>
              <a:rPr lang="nb-NO" sz="1800" b="1"/>
              <a:t>Forholdstallsvalg</a:t>
            </a:r>
            <a:r>
              <a:rPr lang="nb-NO" sz="1800"/>
              <a:t>: Valgordning som brukes når det er to eller flere lister i valget</a:t>
            </a:r>
          </a:p>
          <a:p>
            <a:r>
              <a:rPr lang="nb-NO" sz="1800" b="1"/>
              <a:t>MR</a:t>
            </a:r>
            <a:r>
              <a:rPr lang="nb-NO" sz="1800"/>
              <a:t>: Menighetsråd. </a:t>
            </a:r>
          </a:p>
          <a:p>
            <a:r>
              <a:rPr lang="nb-NO" sz="1800" b="1"/>
              <a:t>BDR</a:t>
            </a:r>
            <a:r>
              <a:rPr lang="nb-NO" sz="1800"/>
              <a:t>: Bispedømmeråd</a:t>
            </a:r>
          </a:p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2A8476-8106-4137-AFD4-AE129C88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24.11.2022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F471E2-891E-4619-8C7B-A2B90DE8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7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5918BA-3CB1-4AF2-BE86-E07BA14D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Stemmerett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1FB6D0-89C4-4BB8-99E4-25FC71354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Ved valg av menighetsråd:</a:t>
            </a:r>
          </a:p>
          <a:p>
            <a:pPr lvl="1"/>
            <a:r>
              <a:rPr lang="nb-NO"/>
              <a:t>Fyller 15 år i løpet av året</a:t>
            </a:r>
          </a:p>
          <a:p>
            <a:pPr lvl="1"/>
            <a:r>
              <a:rPr lang="nb-NO"/>
              <a:t>Medlem av Den norske kirke</a:t>
            </a:r>
          </a:p>
          <a:p>
            <a:pPr lvl="1"/>
            <a:r>
              <a:rPr lang="nb-NO"/>
              <a:t>Bor i soknet</a:t>
            </a:r>
          </a:p>
          <a:p>
            <a:pPr marL="0" indent="0">
              <a:buNone/>
            </a:pPr>
            <a:r>
              <a:rPr lang="nb-NO"/>
              <a:t>Ved valg av leke til bispedømmeråd og Kirkemøtet:</a:t>
            </a:r>
          </a:p>
          <a:p>
            <a:pPr lvl="1"/>
            <a:r>
              <a:rPr lang="nb-NO"/>
              <a:t>Fyller 15 år i løpet av året</a:t>
            </a:r>
          </a:p>
          <a:p>
            <a:pPr lvl="1"/>
            <a:r>
              <a:rPr lang="nb-NO"/>
              <a:t>Medlem av Den norske kirke</a:t>
            </a:r>
          </a:p>
          <a:p>
            <a:pPr lvl="1"/>
            <a:r>
              <a:rPr lang="nb-NO"/>
              <a:t>Bor i soknet</a:t>
            </a:r>
          </a:p>
          <a:p>
            <a:pPr lvl="1"/>
            <a:r>
              <a:rPr lang="nb-NO"/>
              <a:t>Ikke har stemmerett som prest eller lek kirkelig tilsatt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0DE59A-9EBA-4F9B-A591-3A937FD6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A3B2670-CC84-40D5-B988-DEC3DB63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8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D243A2-AD9D-42C7-AD87-724C2344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Valgbarhet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BDA3B4-3392-429D-A367-98F79DF6B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Ved valg av menighetsråd:</a:t>
            </a:r>
          </a:p>
          <a:p>
            <a:pPr lvl="1"/>
            <a:r>
              <a:rPr lang="nb-NO"/>
              <a:t>Stemmerett ved valg av menighetsråd</a:t>
            </a:r>
          </a:p>
          <a:p>
            <a:pPr lvl="1"/>
            <a:r>
              <a:rPr lang="nb-NO"/>
              <a:t>Fyller 18 år i løpet av året</a:t>
            </a:r>
          </a:p>
          <a:p>
            <a:endParaRPr lang="nb-NO"/>
          </a:p>
          <a:p>
            <a:r>
              <a:rPr lang="nb-NO"/>
              <a:t>Ved valg av leke til bispedømmeråd og Kirkemøtet:</a:t>
            </a:r>
          </a:p>
          <a:p>
            <a:pPr lvl="1"/>
            <a:r>
              <a:rPr lang="nb-NO"/>
              <a:t>Stemmerett ved valg av leke til bispedømmeråd og Kirkemøtet</a:t>
            </a:r>
          </a:p>
          <a:p>
            <a:pPr lvl="1"/>
            <a:r>
              <a:rPr lang="nb-NO"/>
              <a:t>Fyller 18 år i løpet av året</a:t>
            </a:r>
          </a:p>
          <a:p>
            <a:pPr lvl="1"/>
            <a:r>
              <a:rPr lang="nb-NO"/>
              <a:t>Ikke er tilsatt ved bispedømmekontoret i en stilling på over 15 timer i uken</a:t>
            </a:r>
          </a:p>
          <a:p>
            <a:pPr lvl="1"/>
            <a:r>
              <a:rPr lang="nb-NO"/>
              <a:t>Ikke er tilsatt i Kirkerådet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C14E91-2D35-42D9-B08B-A9DBA83F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042D9B0-8872-4F4F-B344-F10C8D41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12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DD1FA1-D0B3-4BD2-924E-87AAA705A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Felles for forhåndsstemming og valgting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F4FCBF3-A2C4-436E-A497-A4AA641A5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Frie og hemmelige valg, valgagitasjon, endringer på stemmeseddelen etc.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4868D0-67D6-4ECD-93F1-CCC2E027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007-F089-1E47-A029-515775F38509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4DE4571-58DF-4420-81EB-A4F5EA87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2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7FAF2B-3566-429C-BE75-8E0FB3C5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Frie og hemmelige valg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5CEFBC-2319-4EA0-AAE1-E0ED27EA7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Mål: Velgeren skal kunne avgi stemme i tråd med sin overbevisning</a:t>
            </a:r>
          </a:p>
          <a:p>
            <a:endParaRPr lang="nb-NO"/>
          </a:p>
          <a:p>
            <a:r>
              <a:rPr lang="nb-NO"/>
              <a:t>Middel: </a:t>
            </a:r>
          </a:p>
          <a:p>
            <a:pPr lvl="1"/>
            <a:r>
              <a:rPr lang="nb-NO"/>
              <a:t>Forbud mot agitasjon</a:t>
            </a:r>
          </a:p>
          <a:p>
            <a:pPr lvl="1"/>
            <a:r>
              <a:rPr lang="nb-NO"/>
              <a:t>Nøytrale valgfunksjonærer</a:t>
            </a:r>
          </a:p>
          <a:p>
            <a:pPr lvl="1"/>
            <a:r>
              <a:rPr lang="nb-NO"/>
              <a:t>Velgeren gjør sitt valg «usett og i enerom»</a:t>
            </a:r>
          </a:p>
          <a:p>
            <a:pPr lvl="1"/>
            <a:r>
              <a:rPr lang="nb-NO"/>
              <a:t>Regler som pålegger hemmelighold</a:t>
            </a:r>
          </a:p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5AF243-4230-4296-8ACE-0E846DBC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24.11.2022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D3D9382-EA5F-4059-8F20-2D8DB606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64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5" ma:contentTypeDescription="Opprett et nytt dokument." ma:contentTypeScope="" ma:versionID="564aa53ad3c62817e92640a0b66c3ccf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9ef79936f4e11c0e098f7d3bbb08cbc9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27b6cc0-5bdf-45ba-af05-95db76349faa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EA4AC1-9607-4B33-A9D6-3A80A6BC40BC}">
  <ds:schemaRefs>
    <ds:schemaRef ds:uri="32946dd1-e5f8-475a-968c-85e3847873f6"/>
    <ds:schemaRef ds:uri="839a45f2-dc30-45af-b3c3-de9ae91fb0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F9E38CE-A6F9-4F9C-9CC8-053588FB94A4}">
  <ds:schemaRefs>
    <ds:schemaRef ds:uri="32946dd1-e5f8-475a-968c-85e3847873f6"/>
    <ds:schemaRef ds:uri="839a45f2-dc30-45af-b3c3-de9ae91fb09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12DFE0-67BD-4F60-A671-B5076A8AB8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Dnk_powerpointMAL_16x9_bokmål (1)</Template>
  <TotalTime>4</TotalTime>
  <Words>1637</Words>
  <Application>Microsoft Office PowerPoint</Application>
  <PresentationFormat>Widescreen</PresentationFormat>
  <Paragraphs>242</Paragraphs>
  <Slides>27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28" baseType="lpstr">
      <vt:lpstr>Den norske kirke_ppt mal</vt:lpstr>
      <vt:lpstr>Kurs for valgfunksjonærer</vt:lpstr>
      <vt:lpstr>Hvorfor er kirkevalg viktig? </vt:lpstr>
      <vt:lpstr>Hva er kirkevalget? </vt:lpstr>
      <vt:lpstr>Hvorfor er opplæring viktig?</vt:lpstr>
      <vt:lpstr>Begreper og forkortelser</vt:lpstr>
      <vt:lpstr>Stemmerett</vt:lpstr>
      <vt:lpstr>Valgbarhet</vt:lpstr>
      <vt:lpstr>Felles for forhåndsstemming og valgting</vt:lpstr>
      <vt:lpstr>Frie og hemmelige valg</vt:lpstr>
      <vt:lpstr>Nøytralitet i praksis</vt:lpstr>
      <vt:lpstr>Endringer på stemmeseddelen</vt:lpstr>
      <vt:lpstr>Legitimasjon</vt:lpstr>
      <vt:lpstr>Stemmeavlukkene må sjekkes jevnlig</vt:lpstr>
      <vt:lpstr>Utskrift av avkryssingsmanntall</vt:lpstr>
      <vt:lpstr>Forhåndsstemming</vt:lpstr>
      <vt:lpstr>Forhåndsstemmeperioden</vt:lpstr>
      <vt:lpstr>Digital forhåndsstemming</vt:lpstr>
      <vt:lpstr>Tid og sted for fysisk forhåndsstemming</vt:lpstr>
      <vt:lpstr>Mottak av forhåndsstemmer</vt:lpstr>
      <vt:lpstr>Mottak av forhåndsstemmer: Velger som er manntallsført i soknet</vt:lpstr>
      <vt:lpstr>Mottak av forhåndsstemmer: Velger som er manntallsført i annet sokn</vt:lpstr>
      <vt:lpstr>Valgting</vt:lpstr>
      <vt:lpstr>Åpningstider og valglokaler - Valgting</vt:lpstr>
      <vt:lpstr>Åpning og lukking av valglokale</vt:lpstr>
      <vt:lpstr>Mottak av stemmer på valgdagen</vt:lpstr>
      <vt:lpstr>Mottak av stemmer på valgdagen</vt:lpstr>
      <vt:lpstr>Lykke til!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Margit Aas Onstein</dc:creator>
  <cp:lastModifiedBy>Margit Aas Onstein</cp:lastModifiedBy>
  <cp:revision>3</cp:revision>
  <dcterms:created xsi:type="dcterms:W3CDTF">2022-10-18T08:07:32Z</dcterms:created>
  <dcterms:modified xsi:type="dcterms:W3CDTF">2022-11-24T14:23:27Z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0x010100D8C06B2710C1F94C92751F3336F24CAB</vt:lpwstr>
  </property>
  <property fmtid="{D5CDD505-2E9C-101B-9397-08002B2CF9AE}" pid="3" name="MediaServiceImageTags">
    <vt:lpwstr/>
  </property>
</Properties>
</file>