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7" r:id="rId2"/>
    <p:sldId id="285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946"/>
  </p:normalViewPr>
  <p:slideViewPr>
    <p:cSldViewPr snapToGrid="0" snapToObjects="1" showGuides="1">
      <p:cViewPr varScale="1">
        <p:scale>
          <a:sx n="189" d="100"/>
          <a:sy n="189" d="100"/>
        </p:scale>
        <p:origin x="260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03.03.2022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03.03.2022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54407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77003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03.03.2022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03.03.2022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03.03.2022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167880C-1ECE-3547-A6E7-87A8BE5A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F7A219A6-3F9D-5A4E-BBE3-B3A1F0921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2E0CCB7-CA1A-FF45-A359-EF121E59C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91BCD0FA-124F-0C49-80FF-A6070030E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7AAE381-01FE-E74F-8B80-CA22302EE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5" name="Undertittel 2">
            <a:extLst>
              <a:ext uri="{FF2B5EF4-FFF2-40B4-BE49-F238E27FC236}">
                <a16:creationId xmlns:a16="http://schemas.microsoft.com/office/drawing/2014/main" id="{90B452E1-F889-1847-858F-A7D95A01D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ell 43">
            <a:extLst>
              <a:ext uri="{FF2B5EF4-FFF2-40B4-BE49-F238E27FC236}">
                <a16:creationId xmlns:a16="http://schemas.microsoft.com/office/drawing/2014/main" id="{C7D39558-C958-7A4E-B8FE-D4BB7D9C3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70163"/>
              </p:ext>
            </p:extLst>
          </p:nvPr>
        </p:nvGraphicFramePr>
        <p:xfrm>
          <a:off x="623888" y="2080953"/>
          <a:ext cx="10944224" cy="397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1966498520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567750565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3155321828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96955391"/>
                    </a:ext>
                  </a:extLst>
                </a:gridCol>
              </a:tblGrid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372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201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71518"/>
                  </a:ext>
                </a:extLst>
              </a:tr>
              <a:tr h="106105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91758"/>
                  </a:ext>
                </a:extLst>
              </a:tr>
            </a:tbl>
          </a:graphicData>
        </a:graphic>
      </p:graphicFrame>
      <p:pic>
        <p:nvPicPr>
          <p:cNvPr id="69" name="Grafikk 68">
            <a:extLst>
              <a:ext uri="{FF2B5EF4-FFF2-40B4-BE49-F238E27FC236}">
                <a16:creationId xmlns:a16="http://schemas.microsoft.com/office/drawing/2014/main" id="{5905AF92-3B66-B547-B40B-75E20AFB6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228"/>
          <a:stretch/>
        </p:blipFill>
        <p:spPr>
          <a:xfrm>
            <a:off x="8071471" y="86662"/>
            <a:ext cx="4044799" cy="1994291"/>
          </a:xfrm>
          <a:prstGeom prst="rect">
            <a:avLst/>
          </a:prstGeom>
        </p:spPr>
      </p:pic>
      <p:sp>
        <p:nvSpPr>
          <p:cNvPr id="51" name="Plassholder for tekst 2">
            <a:extLst>
              <a:ext uri="{FF2B5EF4-FFF2-40B4-BE49-F238E27FC236}">
                <a16:creationId xmlns:a16="http://schemas.microsoft.com/office/drawing/2014/main" id="{BB7C1683-F977-5C48-A0EE-38B7F5578339}"/>
              </a:ext>
            </a:extLst>
          </p:cNvPr>
          <p:cNvSpPr txBox="1">
            <a:spLocks/>
          </p:cNvSpPr>
          <p:nvPr/>
        </p:nvSpPr>
        <p:spPr>
          <a:xfrm>
            <a:off x="3550668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Preaches the Gospel to people throughout their whole life</a:t>
            </a:r>
          </a:p>
        </p:txBody>
      </p:sp>
      <p:sp>
        <p:nvSpPr>
          <p:cNvPr id="54" name="Plassholder for tekst 2">
            <a:extLst>
              <a:ext uri="{FF2B5EF4-FFF2-40B4-BE49-F238E27FC236}">
                <a16:creationId xmlns:a16="http://schemas.microsoft.com/office/drawing/2014/main" id="{CECAD3C7-69F5-9C43-937C-6F2F724BEF3C}"/>
              </a:ext>
            </a:extLst>
          </p:cNvPr>
          <p:cNvSpPr txBox="1">
            <a:spLocks/>
          </p:cNvSpPr>
          <p:nvPr/>
        </p:nvSpPr>
        <p:spPr>
          <a:xfrm>
            <a:off x="6294523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Strengthens the church as a cultural arena and manager of a cultural heritage for all generations</a:t>
            </a:r>
          </a:p>
        </p:txBody>
      </p:sp>
      <p:sp>
        <p:nvSpPr>
          <p:cNvPr id="55" name="Plassholder for tekst 2">
            <a:extLst>
              <a:ext uri="{FF2B5EF4-FFF2-40B4-BE49-F238E27FC236}">
                <a16:creationId xmlns:a16="http://schemas.microsoft.com/office/drawing/2014/main" id="{E2683829-16D4-2E49-841B-5BB8033090B4}"/>
              </a:ext>
            </a:extLst>
          </p:cNvPr>
          <p:cNvSpPr txBox="1">
            <a:spLocks/>
          </p:cNvSpPr>
          <p:nvPr/>
        </p:nvSpPr>
        <p:spPr>
          <a:xfrm>
            <a:off x="9030193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Provides a sense of belonging and creates good places for encounter and physical and digital fellowship</a:t>
            </a:r>
          </a:p>
        </p:txBody>
      </p:sp>
      <p:sp>
        <p:nvSpPr>
          <p:cNvPr id="57" name="Plassholder for tekst 2">
            <a:extLst>
              <a:ext uri="{FF2B5EF4-FFF2-40B4-BE49-F238E27FC236}">
                <a16:creationId xmlns:a16="http://schemas.microsoft.com/office/drawing/2014/main" id="{98D0E3C7-9CFF-2B4C-8983-D6CAE64F7844}"/>
              </a:ext>
            </a:extLst>
          </p:cNvPr>
          <p:cNvSpPr txBox="1">
            <a:spLocks/>
          </p:cNvSpPr>
          <p:nvPr/>
        </p:nvSpPr>
        <p:spPr>
          <a:xfrm>
            <a:off x="3550668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Promotes values that challenge </a:t>
            </a:r>
            <a:br>
              <a:rPr lang="en-GB" sz="1100"/>
            </a:br>
            <a:r>
              <a:rPr lang="en-GB" sz="1100"/>
              <a:t>as well as build a good society</a:t>
            </a:r>
            <a:br>
              <a:rPr lang="en-GB" sz="1100"/>
            </a:br>
            <a:r>
              <a:rPr lang="en-GB" sz="1100"/>
              <a:t>for everyone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2B0B98F3-09FE-D24C-9AD7-A332F68D4F0E}"/>
              </a:ext>
            </a:extLst>
          </p:cNvPr>
          <p:cNvSpPr txBox="1">
            <a:spLocks/>
          </p:cNvSpPr>
          <p:nvPr/>
        </p:nvSpPr>
        <p:spPr>
          <a:xfrm>
            <a:off x="6294523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Contributes to realising the sustainability goals – on a local, national and global level</a:t>
            </a:r>
          </a:p>
        </p:txBody>
      </p:sp>
      <p:sp>
        <p:nvSpPr>
          <p:cNvPr id="59" name="Plassholder for tekst 2">
            <a:extLst>
              <a:ext uri="{FF2B5EF4-FFF2-40B4-BE49-F238E27FC236}">
                <a16:creationId xmlns:a16="http://schemas.microsoft.com/office/drawing/2014/main" id="{8CB09F3D-EEF6-CF49-BB62-A39371A7003E}"/>
              </a:ext>
            </a:extLst>
          </p:cNvPr>
          <p:cNvSpPr txBox="1">
            <a:spLocks/>
          </p:cNvSpPr>
          <p:nvPr/>
        </p:nvSpPr>
        <p:spPr>
          <a:xfrm>
            <a:off x="9030193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Prevents exclusion and explores </a:t>
            </a:r>
            <a:br>
              <a:rPr lang="en-GB" sz="1100"/>
            </a:br>
            <a:r>
              <a:rPr lang="en-GB" sz="1100"/>
              <a:t>new ways of being a church</a:t>
            </a:r>
          </a:p>
        </p:txBody>
      </p:sp>
      <p:sp>
        <p:nvSpPr>
          <p:cNvPr id="61" name="Plassholder for tekst 2">
            <a:extLst>
              <a:ext uri="{FF2B5EF4-FFF2-40B4-BE49-F238E27FC236}">
                <a16:creationId xmlns:a16="http://schemas.microsoft.com/office/drawing/2014/main" id="{DE26533B-8F99-514A-979B-8030B94808E2}"/>
              </a:ext>
            </a:extLst>
          </p:cNvPr>
          <p:cNvSpPr txBox="1">
            <a:spLocks/>
          </p:cNvSpPr>
          <p:nvPr/>
        </p:nvSpPr>
        <p:spPr>
          <a:xfrm>
            <a:off x="3550668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Through its organisation strengthens a lively, accessible and present </a:t>
            </a:r>
            <a:br>
              <a:rPr lang="en-GB" sz="1100"/>
            </a:br>
            <a:r>
              <a:rPr lang="en-GB" sz="1100"/>
              <a:t>folk church </a:t>
            </a:r>
          </a:p>
        </p:txBody>
      </p:sp>
      <p:sp>
        <p:nvSpPr>
          <p:cNvPr id="62" name="Plassholder for tekst 2">
            <a:extLst>
              <a:ext uri="{FF2B5EF4-FFF2-40B4-BE49-F238E27FC236}">
                <a16:creationId xmlns:a16="http://schemas.microsoft.com/office/drawing/2014/main" id="{88E9A25B-706A-9C4C-B139-8AD6022A744B}"/>
              </a:ext>
            </a:extLst>
          </p:cNvPr>
          <p:cNvSpPr txBox="1">
            <a:spLocks/>
          </p:cNvSpPr>
          <p:nvPr/>
        </p:nvSpPr>
        <p:spPr>
          <a:xfrm>
            <a:off x="6294523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Interacts with organisational life, other religious communities and churches, public, private and non-profit actors</a:t>
            </a:r>
          </a:p>
        </p:txBody>
      </p:sp>
      <p:sp>
        <p:nvSpPr>
          <p:cNvPr id="63" name="Plassholder for tekst 2">
            <a:extLst>
              <a:ext uri="{FF2B5EF4-FFF2-40B4-BE49-F238E27FC236}">
                <a16:creationId xmlns:a16="http://schemas.microsoft.com/office/drawing/2014/main" id="{B70B14C1-4CEB-9F49-9242-875AE1FB8CB0}"/>
              </a:ext>
            </a:extLst>
          </p:cNvPr>
          <p:cNvSpPr txBox="1">
            <a:spLocks/>
          </p:cNvSpPr>
          <p:nvPr/>
        </p:nvSpPr>
        <p:spPr>
          <a:xfrm>
            <a:off x="9030193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Creates a diverse, recruiting and inclusive workplace and platform </a:t>
            </a:r>
            <a:br>
              <a:rPr lang="en-GB" sz="1100"/>
            </a:br>
            <a:r>
              <a:rPr lang="en-GB" sz="1100"/>
              <a:t>for volunteering </a:t>
            </a:r>
          </a:p>
        </p:txBody>
      </p:sp>
      <p:pic>
        <p:nvPicPr>
          <p:cNvPr id="65" name="Grafikk 64">
            <a:extLst>
              <a:ext uri="{FF2B5EF4-FFF2-40B4-BE49-F238E27FC236}">
                <a16:creationId xmlns:a16="http://schemas.microsoft.com/office/drawing/2014/main" id="{F3F881FF-8D1C-1442-9961-EFA45076D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203" y="3305803"/>
            <a:ext cx="319347" cy="500705"/>
          </a:xfrm>
          <a:prstGeom prst="rect">
            <a:avLst/>
          </a:prstGeom>
        </p:spPr>
      </p:pic>
      <p:pic>
        <p:nvPicPr>
          <p:cNvPr id="66" name="Grafikk 65">
            <a:extLst>
              <a:ext uri="{FF2B5EF4-FFF2-40B4-BE49-F238E27FC236}">
                <a16:creationId xmlns:a16="http://schemas.microsoft.com/office/drawing/2014/main" id="{903F7D8C-5B1F-4B45-B645-E017A302B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584" y="4230300"/>
            <a:ext cx="382583" cy="514159"/>
          </a:xfrm>
          <a:prstGeom prst="rect">
            <a:avLst/>
          </a:prstGeom>
        </p:spPr>
      </p:pic>
      <p:pic>
        <p:nvPicPr>
          <p:cNvPr id="67" name="Grafikk 66">
            <a:extLst>
              <a:ext uri="{FF2B5EF4-FFF2-40B4-BE49-F238E27FC236}">
                <a16:creationId xmlns:a16="http://schemas.microsoft.com/office/drawing/2014/main" id="{7A4E3E97-923A-3245-9E1E-1F7D83E23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8881" y="5205940"/>
            <a:ext cx="382630" cy="514159"/>
          </a:xfrm>
          <a:prstGeom prst="rect">
            <a:avLst/>
          </a:prstGeom>
        </p:spPr>
      </p:pic>
      <p:pic>
        <p:nvPicPr>
          <p:cNvPr id="71" name="Grafikk 70">
            <a:extLst>
              <a:ext uri="{FF2B5EF4-FFF2-40B4-BE49-F238E27FC236}">
                <a16:creationId xmlns:a16="http://schemas.microsoft.com/office/drawing/2014/main" id="{900C5A0D-71A5-824B-9738-57BEC57BC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13341" y="2383478"/>
            <a:ext cx="749769" cy="458597"/>
          </a:xfrm>
          <a:prstGeom prst="rect">
            <a:avLst/>
          </a:prstGeom>
        </p:spPr>
      </p:pic>
      <p:pic>
        <p:nvPicPr>
          <p:cNvPr id="73" name="Grafikk 72">
            <a:extLst>
              <a:ext uri="{FF2B5EF4-FFF2-40B4-BE49-F238E27FC236}">
                <a16:creationId xmlns:a16="http://schemas.microsoft.com/office/drawing/2014/main" id="{207FBBFF-F86F-8841-81BF-8EE93E39A5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6690" y="2365064"/>
            <a:ext cx="485529" cy="477011"/>
          </a:xfrm>
          <a:prstGeom prst="rect">
            <a:avLst/>
          </a:prstGeom>
        </p:spPr>
      </p:pic>
      <p:pic>
        <p:nvPicPr>
          <p:cNvPr id="75" name="Grafikk 74">
            <a:extLst>
              <a:ext uri="{FF2B5EF4-FFF2-40B4-BE49-F238E27FC236}">
                <a16:creationId xmlns:a16="http://schemas.microsoft.com/office/drawing/2014/main" id="{F500C923-7815-C845-9DD1-3098C4F48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2385" y="2423612"/>
            <a:ext cx="717958" cy="403852"/>
          </a:xfrm>
          <a:prstGeom prst="rect">
            <a:avLst/>
          </a:prstGeom>
        </p:spPr>
      </p:pic>
      <p:sp>
        <p:nvSpPr>
          <p:cNvPr id="80" name="Rektangel 79">
            <a:extLst>
              <a:ext uri="{FF2B5EF4-FFF2-40B4-BE49-F238E27FC236}">
                <a16:creationId xmlns:a16="http://schemas.microsoft.com/office/drawing/2014/main" id="{6DBAFD79-F6FB-0846-AF67-C6743A9C9F41}"/>
              </a:ext>
            </a:extLst>
          </p:cNvPr>
          <p:cNvSpPr/>
          <p:nvPr/>
        </p:nvSpPr>
        <p:spPr>
          <a:xfrm>
            <a:off x="3655104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BE7FE23-16C1-4147-9DDF-404CFE1CF79E}"/>
              </a:ext>
            </a:extLst>
          </p:cNvPr>
          <p:cNvSpPr/>
          <p:nvPr/>
        </p:nvSpPr>
        <p:spPr>
          <a:xfrm>
            <a:off x="6353358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1C57B87B-32F2-3446-97F0-B2B9099FCA10}"/>
              </a:ext>
            </a:extLst>
          </p:cNvPr>
          <p:cNvSpPr/>
          <p:nvPr/>
        </p:nvSpPr>
        <p:spPr>
          <a:xfrm>
            <a:off x="9038182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931ED54D-6EBC-1745-84D3-ACEE33820B3F}"/>
              </a:ext>
            </a:extLst>
          </p:cNvPr>
          <p:cNvSpPr txBox="1"/>
          <p:nvPr/>
        </p:nvSpPr>
        <p:spPr>
          <a:xfrm>
            <a:off x="3655104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1</a:t>
            </a:r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4ACC1CE0-C55B-834E-9DD4-DF961E0C970E}"/>
              </a:ext>
            </a:extLst>
          </p:cNvPr>
          <p:cNvSpPr txBox="1"/>
          <p:nvPr/>
        </p:nvSpPr>
        <p:spPr>
          <a:xfrm>
            <a:off x="6363928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2</a:t>
            </a:r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A4EAC79B-1118-694B-BDC9-ED077510ACF5}"/>
              </a:ext>
            </a:extLst>
          </p:cNvPr>
          <p:cNvSpPr txBox="1"/>
          <p:nvPr/>
        </p:nvSpPr>
        <p:spPr>
          <a:xfrm>
            <a:off x="9045252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3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81CCBCC-A5CF-784F-B41C-3A8ED8A57197}"/>
              </a:ext>
            </a:extLst>
          </p:cNvPr>
          <p:cNvSpPr txBox="1"/>
          <p:nvPr/>
        </p:nvSpPr>
        <p:spPr>
          <a:xfrm>
            <a:off x="4494206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5">
                    <a:lumMod val="75000"/>
                  </a:schemeClr>
                </a:solidFill>
              </a:rPr>
              <a:t>1.1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B6D4ADA1-29CC-BA44-813E-3FEE666DE65A}"/>
              </a:ext>
            </a:extLst>
          </p:cNvPr>
          <p:cNvSpPr txBox="1"/>
          <p:nvPr/>
        </p:nvSpPr>
        <p:spPr>
          <a:xfrm>
            <a:off x="7228891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5">
                    <a:lumMod val="75000"/>
                  </a:schemeClr>
                </a:solidFill>
              </a:rPr>
              <a:t>2.1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BA88D21-3665-EF4F-A555-9FF907C1F513}"/>
              </a:ext>
            </a:extLst>
          </p:cNvPr>
          <p:cNvSpPr txBox="1"/>
          <p:nvPr/>
        </p:nvSpPr>
        <p:spPr>
          <a:xfrm>
            <a:off x="9981912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5">
                    <a:lumMod val="75000"/>
                  </a:schemeClr>
                </a:solidFill>
              </a:rPr>
              <a:t>3.1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40154048-9F53-8C4F-B9BE-AC7B9A834D7D}"/>
              </a:ext>
            </a:extLst>
          </p:cNvPr>
          <p:cNvSpPr txBox="1"/>
          <p:nvPr/>
        </p:nvSpPr>
        <p:spPr>
          <a:xfrm>
            <a:off x="4494206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4">
                    <a:lumMod val="50000"/>
                  </a:schemeClr>
                </a:solidFill>
              </a:rPr>
              <a:t>1.2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81C638D9-7D81-AC46-A4EB-EA364CD631EA}"/>
              </a:ext>
            </a:extLst>
          </p:cNvPr>
          <p:cNvSpPr txBox="1"/>
          <p:nvPr/>
        </p:nvSpPr>
        <p:spPr>
          <a:xfrm>
            <a:off x="7228891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4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8B8397F7-5EC7-3C4E-B868-D5F98E06089E}"/>
              </a:ext>
            </a:extLst>
          </p:cNvPr>
          <p:cNvSpPr txBox="1"/>
          <p:nvPr/>
        </p:nvSpPr>
        <p:spPr>
          <a:xfrm>
            <a:off x="9981912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4">
                    <a:lumMod val="50000"/>
                  </a:schemeClr>
                </a:solidFill>
              </a:rPr>
              <a:t>3.2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1601E87F-B3B5-EE4B-B380-90E626979C13}"/>
              </a:ext>
            </a:extLst>
          </p:cNvPr>
          <p:cNvSpPr txBox="1"/>
          <p:nvPr/>
        </p:nvSpPr>
        <p:spPr>
          <a:xfrm>
            <a:off x="4494206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2">
                    <a:lumMod val="50000"/>
                  </a:schemeClr>
                </a:solidFill>
              </a:rPr>
              <a:t>1.3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65082B93-CD3B-9A47-82A6-D94C0DE61377}"/>
              </a:ext>
            </a:extLst>
          </p:cNvPr>
          <p:cNvSpPr txBox="1"/>
          <p:nvPr/>
        </p:nvSpPr>
        <p:spPr>
          <a:xfrm>
            <a:off x="7228891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FB734C77-CB5B-1B47-925A-3D044DB632E5}"/>
              </a:ext>
            </a:extLst>
          </p:cNvPr>
          <p:cNvSpPr txBox="1"/>
          <p:nvPr/>
        </p:nvSpPr>
        <p:spPr>
          <a:xfrm>
            <a:off x="9981912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2">
                    <a:lumMod val="50000"/>
                  </a:schemeClr>
                </a:solidFill>
              </a:rPr>
              <a:t>3.3</a:t>
            </a:r>
          </a:p>
        </p:txBody>
      </p:sp>
      <p:sp>
        <p:nvSpPr>
          <p:cNvPr id="64" name="Plassholder for tekst 2">
            <a:extLst>
              <a:ext uri="{FF2B5EF4-FFF2-40B4-BE49-F238E27FC236}">
                <a16:creationId xmlns:a16="http://schemas.microsoft.com/office/drawing/2014/main" id="{ED1AC62A-3F8F-0B44-B3AD-56016DBC3C3E}"/>
              </a:ext>
            </a:extLst>
          </p:cNvPr>
          <p:cNvSpPr txBox="1">
            <a:spLocks/>
          </p:cNvSpPr>
          <p:nvPr/>
        </p:nvSpPr>
        <p:spPr>
          <a:xfrm>
            <a:off x="4269840" y="2365123"/>
            <a:ext cx="1720825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opens up spaces for faith</a:t>
            </a:r>
            <a:endParaRPr lang="en-GB" sz="1500"/>
          </a:p>
        </p:txBody>
      </p:sp>
      <p:sp>
        <p:nvSpPr>
          <p:cNvPr id="68" name="Plassholder for tekst 2">
            <a:extLst>
              <a:ext uri="{FF2B5EF4-FFF2-40B4-BE49-F238E27FC236}">
                <a16:creationId xmlns:a16="http://schemas.microsoft.com/office/drawing/2014/main" id="{8C17CE56-32FB-CB41-9833-E76C7F9AC447}"/>
              </a:ext>
            </a:extLst>
          </p:cNvPr>
          <p:cNvSpPr txBox="1">
            <a:spLocks/>
          </p:cNvSpPr>
          <p:nvPr/>
        </p:nvSpPr>
        <p:spPr>
          <a:xfrm>
            <a:off x="7174054" y="2365123"/>
            <a:ext cx="1599090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is where life is lived</a:t>
            </a:r>
            <a:endParaRPr lang="en-GB" sz="1500"/>
          </a:p>
        </p:txBody>
      </p:sp>
      <p:sp>
        <p:nvSpPr>
          <p:cNvPr id="70" name="Plassholder for tekst 2">
            <a:extLst>
              <a:ext uri="{FF2B5EF4-FFF2-40B4-BE49-F238E27FC236}">
                <a16:creationId xmlns:a16="http://schemas.microsoft.com/office/drawing/2014/main" id="{9E52FA6B-B608-9840-9D29-C597F6B5166F}"/>
              </a:ext>
            </a:extLst>
          </p:cNvPr>
          <p:cNvSpPr txBox="1">
            <a:spLocks/>
          </p:cNvSpPr>
          <p:nvPr/>
        </p:nvSpPr>
        <p:spPr>
          <a:xfrm>
            <a:off x="9969022" y="2365123"/>
            <a:ext cx="1599090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means more for more people</a:t>
            </a:r>
            <a:endParaRPr lang="en-GB" sz="1500"/>
          </a:p>
        </p:txBody>
      </p:sp>
      <p:sp>
        <p:nvSpPr>
          <p:cNvPr id="72" name="Plassholder for tekst 2">
            <a:extLst>
              <a:ext uri="{FF2B5EF4-FFF2-40B4-BE49-F238E27FC236}">
                <a16:creationId xmlns:a16="http://schemas.microsoft.com/office/drawing/2014/main" id="{F9BF4CB8-B85B-DF41-86B6-EF5B4693544E}"/>
              </a:ext>
            </a:extLst>
          </p:cNvPr>
          <p:cNvSpPr txBox="1">
            <a:spLocks/>
          </p:cNvSpPr>
          <p:nvPr/>
        </p:nvSpPr>
        <p:spPr>
          <a:xfrm>
            <a:off x="1570367" y="3287762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for the individuals</a:t>
            </a:r>
            <a:endParaRPr lang="en-GB" sz="1500"/>
          </a:p>
        </p:txBody>
      </p:sp>
      <p:sp>
        <p:nvSpPr>
          <p:cNvPr id="74" name="Plassholder for tekst 2">
            <a:extLst>
              <a:ext uri="{FF2B5EF4-FFF2-40B4-BE49-F238E27FC236}">
                <a16:creationId xmlns:a16="http://schemas.microsoft.com/office/drawing/2014/main" id="{41895038-0B5C-C445-B669-C2A3DEA9B60E}"/>
              </a:ext>
            </a:extLst>
          </p:cNvPr>
          <p:cNvSpPr txBox="1">
            <a:spLocks/>
          </p:cNvSpPr>
          <p:nvPr/>
        </p:nvSpPr>
        <p:spPr>
          <a:xfrm>
            <a:off x="1570367" y="4243413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</a:t>
            </a:r>
            <a:br>
              <a:rPr lang="en-GB" sz="1500" b="1"/>
            </a:br>
            <a:r>
              <a:rPr lang="en-GB" sz="1500" b="1"/>
              <a:t>in society</a:t>
            </a:r>
            <a:endParaRPr lang="en-GB" sz="1500"/>
          </a:p>
        </p:txBody>
      </p:sp>
      <p:sp>
        <p:nvSpPr>
          <p:cNvPr id="77" name="Plassholder for tekst 2">
            <a:extLst>
              <a:ext uri="{FF2B5EF4-FFF2-40B4-BE49-F238E27FC236}">
                <a16:creationId xmlns:a16="http://schemas.microsoft.com/office/drawing/2014/main" id="{506D1089-3C59-7043-B9C5-15B83CA94964}"/>
              </a:ext>
            </a:extLst>
          </p:cNvPr>
          <p:cNvSpPr txBox="1">
            <a:spLocks/>
          </p:cNvSpPr>
          <p:nvPr/>
        </p:nvSpPr>
        <p:spPr>
          <a:xfrm>
            <a:off x="1570367" y="5226565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as </a:t>
            </a:r>
            <a:br>
              <a:rPr lang="en-GB" sz="1500" b="1"/>
            </a:br>
            <a:r>
              <a:rPr lang="en-GB" sz="1500" b="1"/>
              <a:t>an organisation</a:t>
            </a:r>
            <a:endParaRPr lang="en-GB" sz="1500"/>
          </a:p>
        </p:txBody>
      </p:sp>
      <p:sp>
        <p:nvSpPr>
          <p:cNvPr id="79" name="Plassholder for tekst 2">
            <a:extLst>
              <a:ext uri="{FF2B5EF4-FFF2-40B4-BE49-F238E27FC236}">
                <a16:creationId xmlns:a16="http://schemas.microsoft.com/office/drawing/2014/main" id="{8B66896D-B02D-D44D-B7E5-5DF97A3AEAEB}"/>
              </a:ext>
            </a:extLst>
          </p:cNvPr>
          <p:cNvSpPr txBox="1">
            <a:spLocks/>
          </p:cNvSpPr>
          <p:nvPr/>
        </p:nvSpPr>
        <p:spPr>
          <a:xfrm>
            <a:off x="951203" y="2376378"/>
            <a:ext cx="2283737" cy="680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Church of Norway</a:t>
            </a:r>
            <a:br>
              <a:rPr lang="en-GB" sz="1500" b="1"/>
            </a:br>
            <a:r>
              <a:rPr lang="en-GB" sz="1500"/>
              <a:t>strategy for 2022–2029</a:t>
            </a:r>
          </a:p>
          <a:p>
            <a:pPr algn="l">
              <a:lnSpc>
                <a:spcPct val="100000"/>
              </a:lnSpc>
            </a:pPr>
            <a:endParaRPr lang="en-GB" sz="1500">
              <a:latin typeface="Helvetica" pitchFamily="2" charset="0"/>
            </a:endParaRPr>
          </a:p>
        </p:txBody>
      </p:sp>
      <p:sp>
        <p:nvSpPr>
          <p:cNvPr id="52" name="Plassholder for tekst 2">
            <a:extLst>
              <a:ext uri="{FF2B5EF4-FFF2-40B4-BE49-F238E27FC236}">
                <a16:creationId xmlns:a16="http://schemas.microsoft.com/office/drawing/2014/main" id="{9EB319A9-C1AC-1C4D-80B3-B3BE55C89D98}"/>
              </a:ext>
            </a:extLst>
          </p:cNvPr>
          <p:cNvSpPr txBox="1">
            <a:spLocks/>
          </p:cNvSpPr>
          <p:nvPr/>
        </p:nvSpPr>
        <p:spPr>
          <a:xfrm>
            <a:off x="623887" y="1093789"/>
            <a:ext cx="7447584" cy="834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of Norway is a confessional, open, serving and missionary folk church, witnessing in words and deeds about salvation, freedom and hope </a:t>
            </a:r>
            <a:br>
              <a:rPr lang="en-GB" sz="1500" b="1"/>
            </a:br>
            <a:r>
              <a:rPr lang="en-GB" sz="1500" b="1"/>
              <a:t>in Jesus Christ.</a:t>
            </a:r>
          </a:p>
        </p:txBody>
      </p:sp>
      <p:pic>
        <p:nvPicPr>
          <p:cNvPr id="60" name="Bilde 59">
            <a:extLst>
              <a:ext uri="{FF2B5EF4-FFF2-40B4-BE49-F238E27FC236}">
                <a16:creationId xmlns:a16="http://schemas.microsoft.com/office/drawing/2014/main" id="{085D5408-C63C-8E46-B5AE-25D39A0F14D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3997" y="-222590"/>
            <a:ext cx="6455035" cy="1827738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84222CE9-3B96-6043-9759-68BEA7E943E2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23887" y="6357539"/>
            <a:ext cx="2027238" cy="3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ell 43">
            <a:extLst>
              <a:ext uri="{FF2B5EF4-FFF2-40B4-BE49-F238E27FC236}">
                <a16:creationId xmlns:a16="http://schemas.microsoft.com/office/drawing/2014/main" id="{2BB2CF6C-AEBF-2949-A711-839437A9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8514"/>
              </p:ext>
            </p:extLst>
          </p:nvPr>
        </p:nvGraphicFramePr>
        <p:xfrm>
          <a:off x="623888" y="2080953"/>
          <a:ext cx="10944224" cy="397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1966498520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567750565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3155321828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96955391"/>
                    </a:ext>
                  </a:extLst>
                </a:gridCol>
              </a:tblGrid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372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201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71518"/>
                  </a:ext>
                </a:extLst>
              </a:tr>
              <a:tr h="1061054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91758"/>
                  </a:ext>
                </a:extLst>
              </a:tr>
            </a:tbl>
          </a:graphicData>
        </a:graphic>
      </p:graphicFrame>
      <p:pic>
        <p:nvPicPr>
          <p:cNvPr id="9" name="Grafikk 8">
            <a:extLst>
              <a:ext uri="{FF2B5EF4-FFF2-40B4-BE49-F238E27FC236}">
                <a16:creationId xmlns:a16="http://schemas.microsoft.com/office/drawing/2014/main" id="{468D8869-FAA2-7A46-803B-FB4390ADE6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228"/>
          <a:stretch/>
        </p:blipFill>
        <p:spPr>
          <a:xfrm>
            <a:off x="8071471" y="86662"/>
            <a:ext cx="4044799" cy="1994291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025E4B21-3D80-CA4E-AFC8-38A7922F6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203" y="3305803"/>
            <a:ext cx="319347" cy="500705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F25998AF-A47F-0442-B816-4039B1975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584" y="4230300"/>
            <a:ext cx="382583" cy="514159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403F4F76-8FDD-194F-A24D-D81710FD59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8881" y="5205940"/>
            <a:ext cx="382630" cy="514159"/>
          </a:xfrm>
          <a:prstGeom prst="rect">
            <a:avLst/>
          </a:prstGeom>
        </p:spPr>
      </p:pic>
      <p:pic>
        <p:nvPicPr>
          <p:cNvPr id="33" name="Grafikk 32">
            <a:extLst>
              <a:ext uri="{FF2B5EF4-FFF2-40B4-BE49-F238E27FC236}">
                <a16:creationId xmlns:a16="http://schemas.microsoft.com/office/drawing/2014/main" id="{767C4989-5BAA-9841-9B06-BBFE1DFD93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13341" y="2383478"/>
            <a:ext cx="749769" cy="458597"/>
          </a:xfrm>
          <a:prstGeom prst="rect">
            <a:avLst/>
          </a:prstGeom>
        </p:spPr>
      </p:pic>
      <p:pic>
        <p:nvPicPr>
          <p:cNvPr id="34" name="Grafikk 33">
            <a:extLst>
              <a:ext uri="{FF2B5EF4-FFF2-40B4-BE49-F238E27FC236}">
                <a16:creationId xmlns:a16="http://schemas.microsoft.com/office/drawing/2014/main" id="{F04C3DB8-4689-0A4B-8F89-CD05876A98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6690" y="2365064"/>
            <a:ext cx="485529" cy="477011"/>
          </a:xfrm>
          <a:prstGeom prst="rect">
            <a:avLst/>
          </a:prstGeom>
        </p:spPr>
      </p:pic>
      <p:pic>
        <p:nvPicPr>
          <p:cNvPr id="35" name="Grafikk 34">
            <a:extLst>
              <a:ext uri="{FF2B5EF4-FFF2-40B4-BE49-F238E27FC236}">
                <a16:creationId xmlns:a16="http://schemas.microsoft.com/office/drawing/2014/main" id="{79C56755-4F31-DF41-9CD6-281C8FAFAC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2385" y="2423612"/>
            <a:ext cx="717958" cy="403852"/>
          </a:xfrm>
          <a:prstGeom prst="rect">
            <a:avLst/>
          </a:prstGeom>
        </p:spPr>
      </p:pic>
      <p:sp>
        <p:nvSpPr>
          <p:cNvPr id="127" name="Plassholder for tekst 2">
            <a:extLst>
              <a:ext uri="{FF2B5EF4-FFF2-40B4-BE49-F238E27FC236}">
                <a16:creationId xmlns:a16="http://schemas.microsoft.com/office/drawing/2014/main" id="{DE684F8D-43DC-E14C-A29D-6DB927A0A584}"/>
              </a:ext>
            </a:extLst>
          </p:cNvPr>
          <p:cNvSpPr txBox="1">
            <a:spLocks/>
          </p:cNvSpPr>
          <p:nvPr/>
        </p:nvSpPr>
        <p:spPr>
          <a:xfrm>
            <a:off x="623887" y="1093789"/>
            <a:ext cx="7447584" cy="834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of Norway is a confessional, open, serving and missionary folk church, witnessing in words and deeds about salvation, freedom and hope </a:t>
            </a:r>
            <a:br>
              <a:rPr lang="en-GB" sz="1500" b="1"/>
            </a:br>
            <a:r>
              <a:rPr lang="en-GB" sz="1500" b="1"/>
              <a:t>in Jesus Christ.</a:t>
            </a:r>
          </a:p>
        </p:txBody>
      </p:sp>
      <p:pic>
        <p:nvPicPr>
          <p:cNvPr id="128" name="Bilde 127">
            <a:extLst>
              <a:ext uri="{FF2B5EF4-FFF2-40B4-BE49-F238E27FC236}">
                <a16:creationId xmlns:a16="http://schemas.microsoft.com/office/drawing/2014/main" id="{5F34969F-8E71-C943-8E48-531AA7DFCA0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3997" y="-222590"/>
            <a:ext cx="6455035" cy="1827738"/>
          </a:xfrm>
          <a:prstGeom prst="rect">
            <a:avLst/>
          </a:prstGeom>
        </p:spPr>
      </p:pic>
      <p:sp>
        <p:nvSpPr>
          <p:cNvPr id="129" name="Plassholder for tekst 2">
            <a:extLst>
              <a:ext uri="{FF2B5EF4-FFF2-40B4-BE49-F238E27FC236}">
                <a16:creationId xmlns:a16="http://schemas.microsoft.com/office/drawing/2014/main" id="{6AACE92E-A722-144F-ADD9-5D2692C493F9}"/>
              </a:ext>
            </a:extLst>
          </p:cNvPr>
          <p:cNvSpPr txBox="1">
            <a:spLocks/>
          </p:cNvSpPr>
          <p:nvPr/>
        </p:nvSpPr>
        <p:spPr>
          <a:xfrm>
            <a:off x="4269840" y="2365123"/>
            <a:ext cx="1720825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opens up spaces for faith</a:t>
            </a:r>
            <a:endParaRPr lang="en-GB" sz="1500"/>
          </a:p>
        </p:txBody>
      </p:sp>
      <p:sp>
        <p:nvSpPr>
          <p:cNvPr id="130" name="Plassholder for tekst 2">
            <a:extLst>
              <a:ext uri="{FF2B5EF4-FFF2-40B4-BE49-F238E27FC236}">
                <a16:creationId xmlns:a16="http://schemas.microsoft.com/office/drawing/2014/main" id="{081D68B7-A242-F445-BEB7-D89843850DE0}"/>
              </a:ext>
            </a:extLst>
          </p:cNvPr>
          <p:cNvSpPr txBox="1">
            <a:spLocks/>
          </p:cNvSpPr>
          <p:nvPr/>
        </p:nvSpPr>
        <p:spPr>
          <a:xfrm>
            <a:off x="7174054" y="2365123"/>
            <a:ext cx="1599090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is where life is lived</a:t>
            </a:r>
            <a:endParaRPr lang="en-GB" sz="1500"/>
          </a:p>
        </p:txBody>
      </p:sp>
      <p:sp>
        <p:nvSpPr>
          <p:cNvPr id="131" name="Plassholder for tekst 2">
            <a:extLst>
              <a:ext uri="{FF2B5EF4-FFF2-40B4-BE49-F238E27FC236}">
                <a16:creationId xmlns:a16="http://schemas.microsoft.com/office/drawing/2014/main" id="{DA574572-2528-C742-92A8-5BC2354BBB7F}"/>
              </a:ext>
            </a:extLst>
          </p:cNvPr>
          <p:cNvSpPr txBox="1">
            <a:spLocks/>
          </p:cNvSpPr>
          <p:nvPr/>
        </p:nvSpPr>
        <p:spPr>
          <a:xfrm>
            <a:off x="9969022" y="2365123"/>
            <a:ext cx="1599090" cy="700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 dirty="0"/>
              <a:t>The church means more for more people</a:t>
            </a:r>
            <a:endParaRPr lang="en-GB" sz="1500" dirty="0"/>
          </a:p>
        </p:txBody>
      </p:sp>
      <p:sp>
        <p:nvSpPr>
          <p:cNvPr id="132" name="Plassholder for tekst 2">
            <a:extLst>
              <a:ext uri="{FF2B5EF4-FFF2-40B4-BE49-F238E27FC236}">
                <a16:creationId xmlns:a16="http://schemas.microsoft.com/office/drawing/2014/main" id="{6B7C3004-5B45-1148-9F09-B17538B0B0D0}"/>
              </a:ext>
            </a:extLst>
          </p:cNvPr>
          <p:cNvSpPr txBox="1">
            <a:spLocks/>
          </p:cNvSpPr>
          <p:nvPr/>
        </p:nvSpPr>
        <p:spPr>
          <a:xfrm>
            <a:off x="1570367" y="3287762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for the individuals</a:t>
            </a:r>
            <a:endParaRPr lang="en-GB" sz="1500"/>
          </a:p>
        </p:txBody>
      </p:sp>
      <p:sp>
        <p:nvSpPr>
          <p:cNvPr id="133" name="Plassholder for tekst 2">
            <a:extLst>
              <a:ext uri="{FF2B5EF4-FFF2-40B4-BE49-F238E27FC236}">
                <a16:creationId xmlns:a16="http://schemas.microsoft.com/office/drawing/2014/main" id="{1D56D928-A6CB-0445-951F-241C80C07C93}"/>
              </a:ext>
            </a:extLst>
          </p:cNvPr>
          <p:cNvSpPr txBox="1">
            <a:spLocks/>
          </p:cNvSpPr>
          <p:nvPr/>
        </p:nvSpPr>
        <p:spPr>
          <a:xfrm>
            <a:off x="1570367" y="4243413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</a:t>
            </a:r>
            <a:br>
              <a:rPr lang="en-GB" sz="1500" b="1"/>
            </a:br>
            <a:r>
              <a:rPr lang="en-GB" sz="1500" b="1"/>
              <a:t>in society</a:t>
            </a:r>
            <a:endParaRPr lang="en-GB" sz="1500"/>
          </a:p>
        </p:txBody>
      </p:sp>
      <p:sp>
        <p:nvSpPr>
          <p:cNvPr id="134" name="Plassholder for tekst 2">
            <a:extLst>
              <a:ext uri="{FF2B5EF4-FFF2-40B4-BE49-F238E27FC236}">
                <a16:creationId xmlns:a16="http://schemas.microsoft.com/office/drawing/2014/main" id="{6B3581A3-F256-6145-B2DB-1635AF5ADA6D}"/>
              </a:ext>
            </a:extLst>
          </p:cNvPr>
          <p:cNvSpPr txBox="1">
            <a:spLocks/>
          </p:cNvSpPr>
          <p:nvPr/>
        </p:nvSpPr>
        <p:spPr>
          <a:xfrm>
            <a:off x="1570367" y="5226565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The church as </a:t>
            </a:r>
            <a:br>
              <a:rPr lang="en-GB" sz="1500" b="1"/>
            </a:br>
            <a:r>
              <a:rPr lang="en-GB" sz="1500" b="1"/>
              <a:t>an organisation</a:t>
            </a:r>
            <a:endParaRPr lang="en-GB" sz="1500"/>
          </a:p>
        </p:txBody>
      </p:sp>
      <p:sp>
        <p:nvSpPr>
          <p:cNvPr id="135" name="Plassholder for tekst 2">
            <a:extLst>
              <a:ext uri="{FF2B5EF4-FFF2-40B4-BE49-F238E27FC236}">
                <a16:creationId xmlns:a16="http://schemas.microsoft.com/office/drawing/2014/main" id="{1E65AA1B-9C01-B346-80AB-9998326FD38A}"/>
              </a:ext>
            </a:extLst>
          </p:cNvPr>
          <p:cNvSpPr txBox="1">
            <a:spLocks/>
          </p:cNvSpPr>
          <p:nvPr/>
        </p:nvSpPr>
        <p:spPr>
          <a:xfrm>
            <a:off x="951203" y="2376378"/>
            <a:ext cx="2283737" cy="680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500" b="1"/>
              <a:t>Church of Norway</a:t>
            </a:r>
            <a:br>
              <a:rPr lang="en-GB" sz="1500" b="1"/>
            </a:br>
            <a:r>
              <a:rPr lang="en-GB" sz="1500"/>
              <a:t>strategy for 2022–2029</a:t>
            </a:r>
          </a:p>
          <a:p>
            <a:pPr algn="l">
              <a:lnSpc>
                <a:spcPct val="100000"/>
              </a:lnSpc>
            </a:pPr>
            <a:endParaRPr lang="en-GB" sz="1500">
              <a:latin typeface="Helvetica" pitchFamily="2" charset="0"/>
            </a:endParaRPr>
          </a:p>
        </p:txBody>
      </p:sp>
      <p:sp>
        <p:nvSpPr>
          <p:cNvPr id="145" name="Plassholder for tekst 2">
            <a:extLst>
              <a:ext uri="{FF2B5EF4-FFF2-40B4-BE49-F238E27FC236}">
                <a16:creationId xmlns:a16="http://schemas.microsoft.com/office/drawing/2014/main" id="{D6A38E9E-DEF0-674E-BA16-A90D234983BF}"/>
              </a:ext>
            </a:extLst>
          </p:cNvPr>
          <p:cNvSpPr txBox="1">
            <a:spLocks/>
          </p:cNvSpPr>
          <p:nvPr/>
        </p:nvSpPr>
        <p:spPr>
          <a:xfrm>
            <a:off x="3550668" y="3242896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Preaches the Gospel to people throughout their whole life</a:t>
            </a:r>
          </a:p>
        </p:txBody>
      </p:sp>
      <p:sp>
        <p:nvSpPr>
          <p:cNvPr id="146" name="Plassholder for tekst 2">
            <a:extLst>
              <a:ext uri="{FF2B5EF4-FFF2-40B4-BE49-F238E27FC236}">
                <a16:creationId xmlns:a16="http://schemas.microsoft.com/office/drawing/2014/main" id="{C6F1A952-51DD-254C-9947-71737DCFBB24}"/>
              </a:ext>
            </a:extLst>
          </p:cNvPr>
          <p:cNvSpPr txBox="1">
            <a:spLocks/>
          </p:cNvSpPr>
          <p:nvPr/>
        </p:nvSpPr>
        <p:spPr>
          <a:xfrm>
            <a:off x="6294523" y="3242896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Strengthens the church as a cultural arena and manager of a cultural heritage for all generations</a:t>
            </a:r>
          </a:p>
        </p:txBody>
      </p:sp>
      <p:sp>
        <p:nvSpPr>
          <p:cNvPr id="147" name="Plassholder for tekst 2">
            <a:extLst>
              <a:ext uri="{FF2B5EF4-FFF2-40B4-BE49-F238E27FC236}">
                <a16:creationId xmlns:a16="http://schemas.microsoft.com/office/drawing/2014/main" id="{052F846F-4F2B-FE4A-8686-1971FA59998F}"/>
              </a:ext>
            </a:extLst>
          </p:cNvPr>
          <p:cNvSpPr txBox="1">
            <a:spLocks/>
          </p:cNvSpPr>
          <p:nvPr/>
        </p:nvSpPr>
        <p:spPr>
          <a:xfrm>
            <a:off x="9030193" y="3242896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Provides a sense of belonging and creates good places for encounter and physical and digital fellowship</a:t>
            </a:r>
          </a:p>
        </p:txBody>
      </p:sp>
      <p:sp>
        <p:nvSpPr>
          <p:cNvPr id="148" name="Plassholder for tekst 2">
            <a:extLst>
              <a:ext uri="{FF2B5EF4-FFF2-40B4-BE49-F238E27FC236}">
                <a16:creationId xmlns:a16="http://schemas.microsoft.com/office/drawing/2014/main" id="{DAA8B1FB-208C-AA4A-9C61-97A9C308183E}"/>
              </a:ext>
            </a:extLst>
          </p:cNvPr>
          <p:cNvSpPr txBox="1">
            <a:spLocks/>
          </p:cNvSpPr>
          <p:nvPr/>
        </p:nvSpPr>
        <p:spPr>
          <a:xfrm>
            <a:off x="3550668" y="4198547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Promotes values that challenge </a:t>
            </a:r>
            <a:br>
              <a:rPr lang="en-GB" sz="1100"/>
            </a:br>
            <a:r>
              <a:rPr lang="en-GB" sz="1100"/>
              <a:t>as well as build a good society</a:t>
            </a:r>
            <a:br>
              <a:rPr lang="en-GB" sz="1100"/>
            </a:br>
            <a:r>
              <a:rPr lang="en-GB" sz="1100"/>
              <a:t>for everyone</a:t>
            </a:r>
          </a:p>
        </p:txBody>
      </p:sp>
      <p:sp>
        <p:nvSpPr>
          <p:cNvPr id="149" name="Plassholder for tekst 2">
            <a:extLst>
              <a:ext uri="{FF2B5EF4-FFF2-40B4-BE49-F238E27FC236}">
                <a16:creationId xmlns:a16="http://schemas.microsoft.com/office/drawing/2014/main" id="{AE869FB7-5D1F-314A-844C-F1605A5EC3CE}"/>
              </a:ext>
            </a:extLst>
          </p:cNvPr>
          <p:cNvSpPr txBox="1">
            <a:spLocks/>
          </p:cNvSpPr>
          <p:nvPr/>
        </p:nvSpPr>
        <p:spPr>
          <a:xfrm>
            <a:off x="6294523" y="4198547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Contributes to realising the sustainability goals – on a local, national and global level</a:t>
            </a:r>
          </a:p>
        </p:txBody>
      </p:sp>
      <p:sp>
        <p:nvSpPr>
          <p:cNvPr id="150" name="Plassholder for tekst 2">
            <a:extLst>
              <a:ext uri="{FF2B5EF4-FFF2-40B4-BE49-F238E27FC236}">
                <a16:creationId xmlns:a16="http://schemas.microsoft.com/office/drawing/2014/main" id="{61D48870-3E35-324D-82BC-E4818D0B2FE7}"/>
              </a:ext>
            </a:extLst>
          </p:cNvPr>
          <p:cNvSpPr txBox="1">
            <a:spLocks/>
          </p:cNvSpPr>
          <p:nvPr/>
        </p:nvSpPr>
        <p:spPr>
          <a:xfrm>
            <a:off x="9030193" y="4198547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Prevents exclusion and explores </a:t>
            </a:r>
            <a:br>
              <a:rPr lang="en-GB" sz="1100"/>
            </a:br>
            <a:r>
              <a:rPr lang="en-GB" sz="1100"/>
              <a:t>new ways of being a church</a:t>
            </a:r>
          </a:p>
        </p:txBody>
      </p:sp>
      <p:sp>
        <p:nvSpPr>
          <p:cNvPr id="151" name="Plassholder for tekst 2">
            <a:extLst>
              <a:ext uri="{FF2B5EF4-FFF2-40B4-BE49-F238E27FC236}">
                <a16:creationId xmlns:a16="http://schemas.microsoft.com/office/drawing/2014/main" id="{9D313BA7-BAB7-D640-AA38-1006F3322142}"/>
              </a:ext>
            </a:extLst>
          </p:cNvPr>
          <p:cNvSpPr txBox="1">
            <a:spLocks/>
          </p:cNvSpPr>
          <p:nvPr/>
        </p:nvSpPr>
        <p:spPr>
          <a:xfrm>
            <a:off x="3550668" y="518169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Through its organisation strengthens a lively, accessible and present </a:t>
            </a:r>
            <a:br>
              <a:rPr lang="en-GB" sz="1100"/>
            </a:br>
            <a:r>
              <a:rPr lang="en-GB" sz="1100"/>
              <a:t>folk church </a:t>
            </a:r>
          </a:p>
        </p:txBody>
      </p:sp>
      <p:sp>
        <p:nvSpPr>
          <p:cNvPr id="152" name="Plassholder for tekst 2">
            <a:extLst>
              <a:ext uri="{FF2B5EF4-FFF2-40B4-BE49-F238E27FC236}">
                <a16:creationId xmlns:a16="http://schemas.microsoft.com/office/drawing/2014/main" id="{65085CA4-4567-C64B-A4EF-83477402324F}"/>
              </a:ext>
            </a:extLst>
          </p:cNvPr>
          <p:cNvSpPr txBox="1">
            <a:spLocks/>
          </p:cNvSpPr>
          <p:nvPr/>
        </p:nvSpPr>
        <p:spPr>
          <a:xfrm>
            <a:off x="6294523" y="518169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Interacts with organisational life, other religious communities and churches, public, private and non-profit actors</a:t>
            </a:r>
          </a:p>
        </p:txBody>
      </p:sp>
      <p:sp>
        <p:nvSpPr>
          <p:cNvPr id="153" name="Plassholder for tekst 2">
            <a:extLst>
              <a:ext uri="{FF2B5EF4-FFF2-40B4-BE49-F238E27FC236}">
                <a16:creationId xmlns:a16="http://schemas.microsoft.com/office/drawing/2014/main" id="{4FD4DF45-46CE-C44E-96A3-BEF174D0F2AA}"/>
              </a:ext>
            </a:extLst>
          </p:cNvPr>
          <p:cNvSpPr txBox="1">
            <a:spLocks/>
          </p:cNvSpPr>
          <p:nvPr/>
        </p:nvSpPr>
        <p:spPr>
          <a:xfrm>
            <a:off x="9030193" y="518169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100"/>
              <a:t>Creates a diverse, recruiting and inclusive workplace and platform </a:t>
            </a:r>
            <a:br>
              <a:rPr lang="en-GB" sz="1100"/>
            </a:br>
            <a:r>
              <a:rPr lang="en-GB" sz="1100"/>
              <a:t>for volunteering </a:t>
            </a: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04647426-5C97-C44F-89C3-AABFA5639CE9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23887" y="6357539"/>
            <a:ext cx="2027238" cy="3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416</Words>
  <Application>Microsoft Macintosh PowerPoint</Application>
  <PresentationFormat>Widescreen</PresentationFormat>
  <Paragraphs>48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Helvetica</vt:lpstr>
      <vt:lpstr>Den norske kirke_ppt mal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Brita Bergsnov Hansen</dc:creator>
  <cp:keywords/>
  <dc:description/>
  <cp:lastModifiedBy>Henriette Maria Horgen</cp:lastModifiedBy>
  <cp:revision>43</cp:revision>
  <cp:lastPrinted>2022-02-24T12:25:03Z</cp:lastPrinted>
  <dcterms:created xsi:type="dcterms:W3CDTF">2021-02-18T14:39:09Z</dcterms:created>
  <dcterms:modified xsi:type="dcterms:W3CDTF">2022-03-03T12:23:39Z</dcterms:modified>
  <cp:category/>
</cp:coreProperties>
</file>