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5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952"/>
  </p:normalViewPr>
  <p:slideViewPr>
    <p:cSldViewPr snapToGrid="0" snapToObjects="1" showGuides="1">
      <p:cViewPr varScale="1">
        <p:scale>
          <a:sx n="212" d="100"/>
          <a:sy n="212" d="100"/>
        </p:scale>
        <p:origin x="30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03.03.2022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03.03.2022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440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7003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03.03.2022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03.03.2022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03.03.2022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03.03.2022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03.03.2022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l 43">
            <a:extLst>
              <a:ext uri="{FF2B5EF4-FFF2-40B4-BE49-F238E27FC236}">
                <a16:creationId xmlns:a16="http://schemas.microsoft.com/office/drawing/2014/main" id="{C7D39558-C958-7A4E-B8FE-D4BB7D9C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0163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69" name="Grafikk 68">
            <a:extLst>
              <a:ext uri="{FF2B5EF4-FFF2-40B4-BE49-F238E27FC236}">
                <a16:creationId xmlns:a16="http://schemas.microsoft.com/office/drawing/2014/main" id="{5905AF92-3B66-B547-B40B-75E20AFB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BB7C1683-F977-5C48-A0EE-38B7F5578339}"/>
              </a:ext>
            </a:extLst>
          </p:cNvPr>
          <p:cNvSpPr txBox="1">
            <a:spLocks/>
          </p:cNvSpPr>
          <p:nvPr/>
        </p:nvSpPr>
        <p:spPr>
          <a:xfrm>
            <a:off x="3550668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Forkynner evangeliet </a:t>
            </a:r>
            <a:br>
              <a:rPr lang="nn-NO" sz="1100"/>
            </a:br>
            <a:r>
              <a:rPr lang="nn-NO" sz="1100"/>
              <a:t>til menneske gjennom heile livet</a:t>
            </a:r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CECAD3C7-69F5-9C43-937C-6F2F724BEF3C}"/>
              </a:ext>
            </a:extLst>
          </p:cNvPr>
          <p:cNvSpPr txBox="1">
            <a:spLocks/>
          </p:cNvSpPr>
          <p:nvPr/>
        </p:nvSpPr>
        <p:spPr>
          <a:xfrm>
            <a:off x="629452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Styrkjer kyrkja som kulturarena </a:t>
            </a:r>
            <a:br>
              <a:rPr lang="nn-NO" sz="1100"/>
            </a:br>
            <a:r>
              <a:rPr lang="nn-NO" sz="1100"/>
              <a:t>og forvaltar av kulturarv for </a:t>
            </a:r>
            <a:br>
              <a:rPr lang="nn-NO" sz="1100"/>
            </a:br>
            <a:r>
              <a:rPr lang="nn-NO" sz="1100"/>
              <a:t>alle generasjonar</a:t>
            </a:r>
          </a:p>
        </p:txBody>
      </p:sp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E2683829-16D4-2E49-841B-5BB8033090B4}"/>
              </a:ext>
            </a:extLst>
          </p:cNvPr>
          <p:cNvSpPr txBox="1">
            <a:spLocks/>
          </p:cNvSpPr>
          <p:nvPr/>
        </p:nvSpPr>
        <p:spPr>
          <a:xfrm>
            <a:off x="9030193" y="3373828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Gjev tilhøyrsle og skapar</a:t>
            </a:r>
            <a:br>
              <a:rPr lang="nn-NO" sz="1100"/>
            </a:br>
            <a:r>
              <a:rPr lang="nn-NO" sz="1100"/>
              <a:t>gode møteplassar og</a:t>
            </a:r>
            <a:br>
              <a:rPr lang="nn-NO" sz="1100"/>
            </a:br>
            <a:r>
              <a:rPr lang="nn-NO" sz="1100"/>
              <a:t>fellesskap fysisk og digitalt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98D0E3C7-9CFF-2B4C-8983-D6CAE64F7844}"/>
              </a:ext>
            </a:extLst>
          </p:cNvPr>
          <p:cNvSpPr txBox="1">
            <a:spLocks/>
          </p:cNvSpPr>
          <p:nvPr/>
        </p:nvSpPr>
        <p:spPr>
          <a:xfrm>
            <a:off x="3550668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Fremjar verdiar som utfordrar </a:t>
            </a:r>
            <a:br>
              <a:rPr lang="nn-NO" sz="1100"/>
            </a:br>
            <a:r>
              <a:rPr lang="nn-NO" sz="1100"/>
              <a:t>og som byggjer eit godt samfunn </a:t>
            </a:r>
            <a:br>
              <a:rPr lang="nn-NO" sz="1100"/>
            </a:br>
            <a:r>
              <a:rPr lang="nn-NO" sz="1100"/>
              <a:t>for alle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2B0B98F3-09FE-D24C-9AD7-A332F68D4F0E}"/>
              </a:ext>
            </a:extLst>
          </p:cNvPr>
          <p:cNvSpPr txBox="1">
            <a:spLocks/>
          </p:cNvSpPr>
          <p:nvPr/>
        </p:nvSpPr>
        <p:spPr>
          <a:xfrm>
            <a:off x="629452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Bidreg til å verkeleggjere berekraftsmåla – lokalt, nasjonalt </a:t>
            </a:r>
            <a:br>
              <a:rPr lang="nn-NO" sz="1100"/>
            </a:br>
            <a:r>
              <a:rPr lang="nn-NO" sz="1100"/>
              <a:t>og globalt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8CB09F3D-EEF6-CF49-BB62-A39371A7003E}"/>
              </a:ext>
            </a:extLst>
          </p:cNvPr>
          <p:cNvSpPr txBox="1">
            <a:spLocks/>
          </p:cNvSpPr>
          <p:nvPr/>
        </p:nvSpPr>
        <p:spPr>
          <a:xfrm>
            <a:off x="9030193" y="4329479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Motverkar utanforskap og utforskar nye måtar å vere kyrkje på 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DE26533B-8F99-514A-979B-8030B94808E2}"/>
              </a:ext>
            </a:extLst>
          </p:cNvPr>
          <p:cNvSpPr txBox="1">
            <a:spLocks/>
          </p:cNvSpPr>
          <p:nvPr/>
        </p:nvSpPr>
        <p:spPr>
          <a:xfrm>
            <a:off x="3550668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Styrkjer gjennom si organisering ei levande og nærverande folkekyrkje</a:t>
            </a:r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88E9A25B-706A-9C4C-B139-8AD6022A744B}"/>
              </a:ext>
            </a:extLst>
          </p:cNvPr>
          <p:cNvSpPr txBox="1">
            <a:spLocks/>
          </p:cNvSpPr>
          <p:nvPr/>
        </p:nvSpPr>
        <p:spPr>
          <a:xfrm>
            <a:off x="629452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Samhandlar med organisasjonslivet, andre trus- og kyrkjesamfunn, offentlege, private og ideelle aktørar</a:t>
            </a: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B70B14C1-4CEB-9F49-9242-875AE1FB8CB0}"/>
              </a:ext>
            </a:extLst>
          </p:cNvPr>
          <p:cNvSpPr txBox="1">
            <a:spLocks/>
          </p:cNvSpPr>
          <p:nvPr/>
        </p:nvSpPr>
        <p:spPr>
          <a:xfrm>
            <a:off x="9030193" y="5312631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Skapar ein mangfaldig, rekrutterande og inkluderande arbeidsplass </a:t>
            </a:r>
            <a:br>
              <a:rPr lang="nn-NO" sz="1100"/>
            </a:br>
            <a:r>
              <a:rPr lang="nn-NO" sz="1100"/>
              <a:t>og frivilligarena</a:t>
            </a:r>
          </a:p>
        </p:txBody>
      </p:sp>
      <p:pic>
        <p:nvPicPr>
          <p:cNvPr id="65" name="Grafikk 64">
            <a:extLst>
              <a:ext uri="{FF2B5EF4-FFF2-40B4-BE49-F238E27FC236}">
                <a16:creationId xmlns:a16="http://schemas.microsoft.com/office/drawing/2014/main" id="{F3F881FF-8D1C-1442-9961-EFA4507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66" name="Grafikk 65">
            <a:extLst>
              <a:ext uri="{FF2B5EF4-FFF2-40B4-BE49-F238E27FC236}">
                <a16:creationId xmlns:a16="http://schemas.microsoft.com/office/drawing/2014/main" id="{903F7D8C-5B1F-4B45-B645-E017A302B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7A4E3E97-923A-3245-9E1E-1F7D83E23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900C5A0D-71A5-824B-9738-57BEC57BC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207FBBFF-F86F-8841-81BF-8EE93E39A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F500C923-7815-C845-9DD1-3098C4F48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80" name="Rektangel 79">
            <a:extLst>
              <a:ext uri="{FF2B5EF4-FFF2-40B4-BE49-F238E27FC236}">
                <a16:creationId xmlns:a16="http://schemas.microsoft.com/office/drawing/2014/main" id="{6DBAFD79-F6FB-0846-AF67-C6743A9C9F41}"/>
              </a:ext>
            </a:extLst>
          </p:cNvPr>
          <p:cNvSpPr/>
          <p:nvPr/>
        </p:nvSpPr>
        <p:spPr>
          <a:xfrm>
            <a:off x="3655104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E7FE23-16C1-4147-9DDF-404CFE1CF79E}"/>
              </a:ext>
            </a:extLst>
          </p:cNvPr>
          <p:cNvSpPr/>
          <p:nvPr/>
        </p:nvSpPr>
        <p:spPr>
          <a:xfrm>
            <a:off x="6353358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C57B87B-32F2-3446-97F0-B2B9099FCA10}"/>
              </a:ext>
            </a:extLst>
          </p:cNvPr>
          <p:cNvSpPr/>
          <p:nvPr/>
        </p:nvSpPr>
        <p:spPr>
          <a:xfrm>
            <a:off x="9038182" y="1958578"/>
            <a:ext cx="308700" cy="3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931ED54D-6EBC-1745-84D3-ACEE33820B3F}"/>
              </a:ext>
            </a:extLst>
          </p:cNvPr>
          <p:cNvSpPr txBox="1"/>
          <p:nvPr/>
        </p:nvSpPr>
        <p:spPr>
          <a:xfrm>
            <a:off x="3655104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1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4ACC1CE0-C55B-834E-9DD4-DF961E0C970E}"/>
              </a:ext>
            </a:extLst>
          </p:cNvPr>
          <p:cNvSpPr txBox="1"/>
          <p:nvPr/>
        </p:nvSpPr>
        <p:spPr>
          <a:xfrm>
            <a:off x="6363928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2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A4EAC79B-1118-694B-BDC9-ED077510ACF5}"/>
              </a:ext>
            </a:extLst>
          </p:cNvPr>
          <p:cNvSpPr txBox="1"/>
          <p:nvPr/>
        </p:nvSpPr>
        <p:spPr>
          <a:xfrm>
            <a:off x="9045252" y="1958578"/>
            <a:ext cx="30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/>
              <a:t>3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81CCBCC-A5CF-784F-B41C-3A8ED8A57197}"/>
              </a:ext>
            </a:extLst>
          </p:cNvPr>
          <p:cNvSpPr txBox="1"/>
          <p:nvPr/>
        </p:nvSpPr>
        <p:spPr>
          <a:xfrm>
            <a:off x="4494206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B6D4ADA1-29CC-BA44-813E-3FEE666DE65A}"/>
              </a:ext>
            </a:extLst>
          </p:cNvPr>
          <p:cNvSpPr txBox="1"/>
          <p:nvPr/>
        </p:nvSpPr>
        <p:spPr>
          <a:xfrm>
            <a:off x="7228891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2.1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BA88D21-3665-EF4F-A555-9FF907C1F513}"/>
              </a:ext>
            </a:extLst>
          </p:cNvPr>
          <p:cNvSpPr txBox="1"/>
          <p:nvPr/>
        </p:nvSpPr>
        <p:spPr>
          <a:xfrm>
            <a:off x="9981912" y="3109355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5">
                    <a:lumMod val="75000"/>
                  </a:schemeClr>
                </a:solidFill>
              </a:rPr>
              <a:t>3.1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40154048-9F53-8C4F-B9BE-AC7B9A834D7D}"/>
              </a:ext>
            </a:extLst>
          </p:cNvPr>
          <p:cNvSpPr txBox="1"/>
          <p:nvPr/>
        </p:nvSpPr>
        <p:spPr>
          <a:xfrm>
            <a:off x="4494206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1.2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81C638D9-7D81-AC46-A4EB-EA364CD631EA}"/>
              </a:ext>
            </a:extLst>
          </p:cNvPr>
          <p:cNvSpPr txBox="1"/>
          <p:nvPr/>
        </p:nvSpPr>
        <p:spPr>
          <a:xfrm>
            <a:off x="7228891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8B8397F7-5EC7-3C4E-B868-D5F98E06089E}"/>
              </a:ext>
            </a:extLst>
          </p:cNvPr>
          <p:cNvSpPr txBox="1"/>
          <p:nvPr/>
        </p:nvSpPr>
        <p:spPr>
          <a:xfrm>
            <a:off x="9981912" y="4065006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4">
                    <a:lumMod val="50000"/>
                  </a:schemeClr>
                </a:solidFill>
              </a:rPr>
              <a:t>3.2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601E87F-B3B5-EE4B-B380-90E626979C13}"/>
              </a:ext>
            </a:extLst>
          </p:cNvPr>
          <p:cNvSpPr txBox="1"/>
          <p:nvPr/>
        </p:nvSpPr>
        <p:spPr>
          <a:xfrm>
            <a:off x="4494206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1.3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65082B93-CD3B-9A47-82A6-D94C0DE61377}"/>
              </a:ext>
            </a:extLst>
          </p:cNvPr>
          <p:cNvSpPr txBox="1"/>
          <p:nvPr/>
        </p:nvSpPr>
        <p:spPr>
          <a:xfrm>
            <a:off x="7228891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B734C77-CB5B-1B47-925A-3D044DB632E5}"/>
              </a:ext>
            </a:extLst>
          </p:cNvPr>
          <p:cNvSpPr txBox="1"/>
          <p:nvPr/>
        </p:nvSpPr>
        <p:spPr>
          <a:xfrm>
            <a:off x="9981912" y="5027533"/>
            <a:ext cx="48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2">
                    <a:lumMod val="50000"/>
                  </a:schemeClr>
                </a:solidFill>
              </a:rPr>
              <a:t>3.3</a:t>
            </a:r>
          </a:p>
        </p:txBody>
      </p:sp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ED1AC62A-3F8F-0B44-B3AD-56016DBC3C3E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opnar</a:t>
            </a:r>
            <a:br>
              <a:rPr lang="nn-NO" sz="1500" b="1"/>
            </a:br>
            <a:r>
              <a:rPr lang="nn-NO" sz="1500" b="1"/>
              <a:t>rom for tru</a:t>
            </a:r>
          </a:p>
        </p:txBody>
      </p:sp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8C17CE56-32FB-CB41-9833-E76C7F9AC447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er der livet vert levd</a:t>
            </a:r>
          </a:p>
        </p:txBody>
      </p:sp>
      <p:sp>
        <p:nvSpPr>
          <p:cNvPr id="70" name="Plassholder for tekst 2">
            <a:extLst>
              <a:ext uri="{FF2B5EF4-FFF2-40B4-BE49-F238E27FC236}">
                <a16:creationId xmlns:a16="http://schemas.microsoft.com/office/drawing/2014/main" id="{9E52FA6B-B608-9840-9D29-C597F6B5166F}"/>
              </a:ext>
            </a:extLst>
          </p:cNvPr>
          <p:cNvSpPr txBox="1">
            <a:spLocks/>
          </p:cNvSpPr>
          <p:nvPr/>
        </p:nvSpPr>
        <p:spPr>
          <a:xfrm>
            <a:off x="9969023" y="2365123"/>
            <a:ext cx="1440874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er meir for fleire</a:t>
            </a:r>
          </a:p>
        </p:txBody>
      </p:sp>
      <p:sp>
        <p:nvSpPr>
          <p:cNvPr id="72" name="Plassholder for tekst 2">
            <a:extLst>
              <a:ext uri="{FF2B5EF4-FFF2-40B4-BE49-F238E27FC236}">
                <a16:creationId xmlns:a16="http://schemas.microsoft.com/office/drawing/2014/main" id="{F9BF4CB8-B85B-DF41-86B6-EF5B4693544E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for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den enkelte</a:t>
            </a:r>
          </a:p>
        </p:txBody>
      </p:sp>
      <p:sp>
        <p:nvSpPr>
          <p:cNvPr id="74" name="Plassholder for tekst 2">
            <a:extLst>
              <a:ext uri="{FF2B5EF4-FFF2-40B4-BE49-F238E27FC236}">
                <a16:creationId xmlns:a16="http://schemas.microsoft.com/office/drawing/2014/main" id="{41895038-0B5C-C445-B669-C2A3DEA9B60E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i samfunnet</a:t>
            </a:r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506D1089-3C59-7043-B9C5-15B83CA94964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som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organisasjon</a:t>
            </a:r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8B66896D-B02D-D44D-B7E5-5DF97A3AEAEB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Den norske kyrkja</a:t>
            </a:r>
            <a:br>
              <a:rPr lang="nn-NO" sz="1500"/>
            </a:br>
            <a:r>
              <a:rPr lang="nn-NO" sz="1500"/>
              <a:t>strategi for 2022–2029</a:t>
            </a:r>
            <a:endParaRPr lang="nn-NO" sz="1500">
              <a:latin typeface="Helvetica" pitchFamily="2" charset="0"/>
            </a:endParaRPr>
          </a:p>
        </p:txBody>
      </p:sp>
      <p:pic>
        <p:nvPicPr>
          <p:cNvPr id="47" name="Bilde 46">
            <a:extLst>
              <a:ext uri="{FF2B5EF4-FFF2-40B4-BE49-F238E27FC236}">
                <a16:creationId xmlns:a16="http://schemas.microsoft.com/office/drawing/2014/main" id="{A051740D-7C1E-DC41-A1D0-1D69B001829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3620" y="-222590"/>
            <a:ext cx="6945408" cy="1827738"/>
          </a:xfrm>
          <a:prstGeom prst="rect">
            <a:avLst/>
          </a:prstGeom>
        </p:spPr>
      </p:pic>
      <p:sp>
        <p:nvSpPr>
          <p:cNvPr id="52" name="Plassholder for tekst 2">
            <a:extLst>
              <a:ext uri="{FF2B5EF4-FFF2-40B4-BE49-F238E27FC236}">
                <a16:creationId xmlns:a16="http://schemas.microsoft.com/office/drawing/2014/main" id="{9EB319A9-C1AC-1C4D-80B3-B3BE55C89D98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390559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latin typeface="+mn-lt"/>
              </a:rPr>
              <a:t>Den norske kyrkja er ei vedkjennande, open, tenande og misjonerande folkekyrkje, som vitnar i ord og gjerning om frelse, fridom og von i Jesus Kristus.</a:t>
            </a: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AF833B1E-A214-7244-A8C6-00579F45411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23886" y="6357744"/>
            <a:ext cx="2115783" cy="3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3">
            <a:extLst>
              <a:ext uri="{FF2B5EF4-FFF2-40B4-BE49-F238E27FC236}">
                <a16:creationId xmlns:a16="http://schemas.microsoft.com/office/drawing/2014/main" id="{2BB2CF6C-AEBF-2949-A711-839437A9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514"/>
              </p:ext>
            </p:extLst>
          </p:nvPr>
        </p:nvGraphicFramePr>
        <p:xfrm>
          <a:off x="623888" y="2080953"/>
          <a:ext cx="10944224" cy="39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9716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106105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pic>
        <p:nvPicPr>
          <p:cNvPr id="9" name="Grafikk 8">
            <a:extLst>
              <a:ext uri="{FF2B5EF4-FFF2-40B4-BE49-F238E27FC236}">
                <a16:creationId xmlns:a16="http://schemas.microsoft.com/office/drawing/2014/main" id="{468D8869-FAA2-7A46-803B-FB4390ADE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228"/>
          <a:stretch/>
        </p:blipFill>
        <p:spPr>
          <a:xfrm>
            <a:off x="8071471" y="86662"/>
            <a:ext cx="4044799" cy="1994291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025E4B21-3D80-CA4E-AFC8-38A7922F6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03" y="3305803"/>
            <a:ext cx="319347" cy="500705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F25998AF-A47F-0442-B816-4039B197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584" y="4230300"/>
            <a:ext cx="382583" cy="514159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403F4F76-8FDD-194F-A24D-D81710FD5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81" y="5205940"/>
            <a:ext cx="382630" cy="514159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767C4989-5BAA-9841-9B06-BBFE1DFD9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3341" y="2383478"/>
            <a:ext cx="749769" cy="458597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F04C3DB8-4689-0A4B-8F89-CD05876A9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6690" y="2365064"/>
            <a:ext cx="485529" cy="477011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79C56755-4F31-DF41-9CD6-281C8FAFAC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2385" y="2423612"/>
            <a:ext cx="717958" cy="403852"/>
          </a:xfrm>
          <a:prstGeom prst="rect">
            <a:avLst/>
          </a:prstGeom>
        </p:spPr>
      </p:pic>
      <p:sp>
        <p:nvSpPr>
          <p:cNvPr id="41" name="Plassholder for tekst 2">
            <a:extLst>
              <a:ext uri="{FF2B5EF4-FFF2-40B4-BE49-F238E27FC236}">
                <a16:creationId xmlns:a16="http://schemas.microsoft.com/office/drawing/2014/main" id="{A45A1E16-1252-414C-B29E-28FDC8DCE604}"/>
              </a:ext>
            </a:extLst>
          </p:cNvPr>
          <p:cNvSpPr txBox="1">
            <a:spLocks/>
          </p:cNvSpPr>
          <p:nvPr/>
        </p:nvSpPr>
        <p:spPr>
          <a:xfrm>
            <a:off x="623887" y="1093789"/>
            <a:ext cx="7390559" cy="834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latin typeface="+mn-lt"/>
              </a:rPr>
              <a:t>Den norske kyrkja er ei vedkjennande, open, tenande og misjonerande folkekyrkje, som vitnar i ord og gjerning om frelse, fridom og von i Jesus Kristus.</a:t>
            </a:r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7B4CA9D6-7358-6D4F-81EE-5F63BAAFE71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3620" y="-222590"/>
            <a:ext cx="6945408" cy="1827738"/>
          </a:xfrm>
          <a:prstGeom prst="rect">
            <a:avLst/>
          </a:prstGeom>
        </p:spPr>
      </p:pic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DC36F83A-67AA-9B47-90C2-5DAB173B3C32}"/>
              </a:ext>
            </a:extLst>
          </p:cNvPr>
          <p:cNvSpPr txBox="1">
            <a:spLocks/>
          </p:cNvSpPr>
          <p:nvPr/>
        </p:nvSpPr>
        <p:spPr>
          <a:xfrm>
            <a:off x="4269840" y="2365123"/>
            <a:ext cx="1681157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opnar</a:t>
            </a:r>
            <a:br>
              <a:rPr lang="nn-NO" sz="1500" b="1"/>
            </a:br>
            <a:r>
              <a:rPr lang="nn-NO" sz="1500" b="1"/>
              <a:t>rom for tru</a:t>
            </a:r>
          </a:p>
        </p:txBody>
      </p:sp>
      <p:sp>
        <p:nvSpPr>
          <p:cNvPr id="56" name="Plassholder for tekst 2">
            <a:extLst>
              <a:ext uri="{FF2B5EF4-FFF2-40B4-BE49-F238E27FC236}">
                <a16:creationId xmlns:a16="http://schemas.microsoft.com/office/drawing/2014/main" id="{5A8D7AB7-3354-1B48-888E-D0B84F6D2115}"/>
              </a:ext>
            </a:extLst>
          </p:cNvPr>
          <p:cNvSpPr txBox="1">
            <a:spLocks/>
          </p:cNvSpPr>
          <p:nvPr/>
        </p:nvSpPr>
        <p:spPr>
          <a:xfrm>
            <a:off x="7174054" y="2365123"/>
            <a:ext cx="1520143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er der livet vert levd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0FFFB024-CEDD-2B42-8141-41DDF3BF48E4}"/>
              </a:ext>
            </a:extLst>
          </p:cNvPr>
          <p:cNvSpPr txBox="1">
            <a:spLocks/>
          </p:cNvSpPr>
          <p:nvPr/>
        </p:nvSpPr>
        <p:spPr>
          <a:xfrm>
            <a:off x="9969023" y="2365123"/>
            <a:ext cx="1440874" cy="52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Kyrkja er meir for fleire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E53387B-59C4-3340-A570-267C6D1867A4}"/>
              </a:ext>
            </a:extLst>
          </p:cNvPr>
          <p:cNvSpPr txBox="1">
            <a:spLocks/>
          </p:cNvSpPr>
          <p:nvPr/>
        </p:nvSpPr>
        <p:spPr>
          <a:xfrm>
            <a:off x="1570367" y="3287762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for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den enkelte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38F2F195-A55B-C845-9BE7-34167888BD7A}"/>
              </a:ext>
            </a:extLst>
          </p:cNvPr>
          <p:cNvSpPr txBox="1">
            <a:spLocks/>
          </p:cNvSpPr>
          <p:nvPr/>
        </p:nvSpPr>
        <p:spPr>
          <a:xfrm>
            <a:off x="1570367" y="4243413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i samfunnet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A3ACEBB2-C511-A343-88FA-15E263C5A714}"/>
              </a:ext>
            </a:extLst>
          </p:cNvPr>
          <p:cNvSpPr txBox="1">
            <a:spLocks/>
          </p:cNvSpPr>
          <p:nvPr/>
        </p:nvSpPr>
        <p:spPr>
          <a:xfrm>
            <a:off x="1570367" y="5226565"/>
            <a:ext cx="1664621" cy="661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Kyrkja som</a:t>
            </a:r>
            <a:br>
              <a:rPr lang="nn-NO" sz="1500" b="1">
                <a:solidFill>
                  <a:schemeClr val="bg2">
                    <a:lumMod val="10000"/>
                  </a:schemeClr>
                </a:solidFill>
              </a:rPr>
            </a:br>
            <a:r>
              <a:rPr lang="nn-NO" sz="1500" b="1">
                <a:solidFill>
                  <a:schemeClr val="bg2">
                    <a:lumMod val="10000"/>
                  </a:schemeClr>
                </a:solidFill>
              </a:rPr>
              <a:t>organisasjon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E5538972-5E9E-BF4B-9573-EBB85B50BC6F}"/>
              </a:ext>
            </a:extLst>
          </p:cNvPr>
          <p:cNvSpPr txBox="1">
            <a:spLocks/>
          </p:cNvSpPr>
          <p:nvPr/>
        </p:nvSpPr>
        <p:spPr>
          <a:xfrm>
            <a:off x="951203" y="2376378"/>
            <a:ext cx="2283737" cy="680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n-NO" sz="1500" b="1"/>
              <a:t>Den norske kyrkja</a:t>
            </a:r>
            <a:br>
              <a:rPr lang="nn-NO" sz="1500"/>
            </a:br>
            <a:r>
              <a:rPr lang="nn-NO" sz="1500"/>
              <a:t>strategi for 2022–2029</a:t>
            </a:r>
            <a:endParaRPr lang="nn-NO" sz="1500">
              <a:latin typeface="Helvetica" pitchFamily="2" charset="0"/>
            </a:endParaRPr>
          </a:p>
        </p:txBody>
      </p:sp>
      <p:sp>
        <p:nvSpPr>
          <p:cNvPr id="89" name="Plassholder for tekst 2">
            <a:extLst>
              <a:ext uri="{FF2B5EF4-FFF2-40B4-BE49-F238E27FC236}">
                <a16:creationId xmlns:a16="http://schemas.microsoft.com/office/drawing/2014/main" id="{168A38B6-7917-664B-A9CE-F8A734B0A2D4}"/>
              </a:ext>
            </a:extLst>
          </p:cNvPr>
          <p:cNvSpPr txBox="1">
            <a:spLocks/>
          </p:cNvSpPr>
          <p:nvPr/>
        </p:nvSpPr>
        <p:spPr>
          <a:xfrm>
            <a:off x="3566690" y="3243203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Forkynner evangeliet </a:t>
            </a:r>
            <a:br>
              <a:rPr lang="nn-NO" sz="1100"/>
            </a:br>
            <a:r>
              <a:rPr lang="nn-NO" sz="1100"/>
              <a:t>til menneske gjennom heile livet</a:t>
            </a:r>
          </a:p>
        </p:txBody>
      </p:sp>
      <p:sp>
        <p:nvSpPr>
          <p:cNvPr id="90" name="Plassholder for tekst 2">
            <a:extLst>
              <a:ext uri="{FF2B5EF4-FFF2-40B4-BE49-F238E27FC236}">
                <a16:creationId xmlns:a16="http://schemas.microsoft.com/office/drawing/2014/main" id="{3677DDFD-0705-C943-9242-AD57A16261AD}"/>
              </a:ext>
            </a:extLst>
          </p:cNvPr>
          <p:cNvSpPr txBox="1">
            <a:spLocks/>
          </p:cNvSpPr>
          <p:nvPr/>
        </p:nvSpPr>
        <p:spPr>
          <a:xfrm>
            <a:off x="6310545" y="3243203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Styrkjer kyrkja som kulturarena </a:t>
            </a:r>
            <a:br>
              <a:rPr lang="nn-NO" sz="1100"/>
            </a:br>
            <a:r>
              <a:rPr lang="nn-NO" sz="1100"/>
              <a:t>og forvaltar av kulturarv for </a:t>
            </a:r>
            <a:br>
              <a:rPr lang="nn-NO" sz="1100"/>
            </a:br>
            <a:r>
              <a:rPr lang="nn-NO" sz="1100"/>
              <a:t>alle generasjonar</a:t>
            </a:r>
          </a:p>
        </p:txBody>
      </p:sp>
      <p:sp>
        <p:nvSpPr>
          <p:cNvPr id="91" name="Plassholder for tekst 2">
            <a:extLst>
              <a:ext uri="{FF2B5EF4-FFF2-40B4-BE49-F238E27FC236}">
                <a16:creationId xmlns:a16="http://schemas.microsoft.com/office/drawing/2014/main" id="{98059273-10B4-7F4C-9B81-364D27C33EC5}"/>
              </a:ext>
            </a:extLst>
          </p:cNvPr>
          <p:cNvSpPr txBox="1">
            <a:spLocks/>
          </p:cNvSpPr>
          <p:nvPr/>
        </p:nvSpPr>
        <p:spPr>
          <a:xfrm>
            <a:off x="9046215" y="3243203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Gjev tilhøyrsle og skapar</a:t>
            </a:r>
            <a:br>
              <a:rPr lang="nn-NO" sz="1100"/>
            </a:br>
            <a:r>
              <a:rPr lang="nn-NO" sz="1100"/>
              <a:t>gode møteplassar og</a:t>
            </a:r>
            <a:br>
              <a:rPr lang="nn-NO" sz="1100"/>
            </a:br>
            <a:r>
              <a:rPr lang="nn-NO" sz="1100"/>
              <a:t>fellesskap fysisk og digitalt</a:t>
            </a:r>
          </a:p>
        </p:txBody>
      </p:sp>
      <p:sp>
        <p:nvSpPr>
          <p:cNvPr id="92" name="Plassholder for tekst 2">
            <a:extLst>
              <a:ext uri="{FF2B5EF4-FFF2-40B4-BE49-F238E27FC236}">
                <a16:creationId xmlns:a16="http://schemas.microsoft.com/office/drawing/2014/main" id="{ABCA12FF-7E6D-4D4E-88D2-59A547A5F44E}"/>
              </a:ext>
            </a:extLst>
          </p:cNvPr>
          <p:cNvSpPr txBox="1">
            <a:spLocks/>
          </p:cNvSpPr>
          <p:nvPr/>
        </p:nvSpPr>
        <p:spPr>
          <a:xfrm>
            <a:off x="3566690" y="419885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Fremjar verdiar som utfordrar </a:t>
            </a:r>
            <a:br>
              <a:rPr lang="nn-NO" sz="1100"/>
            </a:br>
            <a:r>
              <a:rPr lang="nn-NO" sz="1100"/>
              <a:t>og som byggjer eit godt samfunn </a:t>
            </a:r>
            <a:br>
              <a:rPr lang="nn-NO" sz="1100"/>
            </a:br>
            <a:r>
              <a:rPr lang="nn-NO" sz="1100"/>
              <a:t>for alle</a:t>
            </a:r>
          </a:p>
        </p:txBody>
      </p:sp>
      <p:sp>
        <p:nvSpPr>
          <p:cNvPr id="93" name="Plassholder for tekst 2">
            <a:extLst>
              <a:ext uri="{FF2B5EF4-FFF2-40B4-BE49-F238E27FC236}">
                <a16:creationId xmlns:a16="http://schemas.microsoft.com/office/drawing/2014/main" id="{42951670-529C-7F4C-B86C-FE3E5C2DB437}"/>
              </a:ext>
            </a:extLst>
          </p:cNvPr>
          <p:cNvSpPr txBox="1">
            <a:spLocks/>
          </p:cNvSpPr>
          <p:nvPr/>
        </p:nvSpPr>
        <p:spPr>
          <a:xfrm>
            <a:off x="6310545" y="419885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Bidreg til å verkeleggjere berekraftsmåla – lokalt, nasjonalt </a:t>
            </a:r>
            <a:br>
              <a:rPr lang="nn-NO" sz="1100"/>
            </a:br>
            <a:r>
              <a:rPr lang="nn-NO" sz="1100"/>
              <a:t>og globalt</a:t>
            </a:r>
          </a:p>
        </p:txBody>
      </p:sp>
      <p:sp>
        <p:nvSpPr>
          <p:cNvPr id="94" name="Plassholder for tekst 2">
            <a:extLst>
              <a:ext uri="{FF2B5EF4-FFF2-40B4-BE49-F238E27FC236}">
                <a16:creationId xmlns:a16="http://schemas.microsoft.com/office/drawing/2014/main" id="{D298FDD9-A354-CF46-A14C-CC20FBCFFE11}"/>
              </a:ext>
            </a:extLst>
          </p:cNvPr>
          <p:cNvSpPr txBox="1">
            <a:spLocks/>
          </p:cNvSpPr>
          <p:nvPr/>
        </p:nvSpPr>
        <p:spPr>
          <a:xfrm>
            <a:off x="9046215" y="4198854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Motverkar utanforskap og utforskar nye måtar å vere kyrkje på </a:t>
            </a:r>
          </a:p>
        </p:txBody>
      </p:sp>
      <p:sp>
        <p:nvSpPr>
          <p:cNvPr id="95" name="Plassholder for tekst 2">
            <a:extLst>
              <a:ext uri="{FF2B5EF4-FFF2-40B4-BE49-F238E27FC236}">
                <a16:creationId xmlns:a16="http://schemas.microsoft.com/office/drawing/2014/main" id="{1566EFF9-9D19-C943-8AFB-6BA711872724}"/>
              </a:ext>
            </a:extLst>
          </p:cNvPr>
          <p:cNvSpPr txBox="1">
            <a:spLocks/>
          </p:cNvSpPr>
          <p:nvPr/>
        </p:nvSpPr>
        <p:spPr>
          <a:xfrm>
            <a:off x="3566690" y="518200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Styrkjer gjennom si organisering ei levande og nærverande folkekyrkje</a:t>
            </a:r>
          </a:p>
        </p:txBody>
      </p:sp>
      <p:sp>
        <p:nvSpPr>
          <p:cNvPr id="96" name="Plassholder for tekst 2">
            <a:extLst>
              <a:ext uri="{FF2B5EF4-FFF2-40B4-BE49-F238E27FC236}">
                <a16:creationId xmlns:a16="http://schemas.microsoft.com/office/drawing/2014/main" id="{CD2619BD-4B20-714F-9766-FA686895C1CC}"/>
              </a:ext>
            </a:extLst>
          </p:cNvPr>
          <p:cNvSpPr txBox="1">
            <a:spLocks/>
          </p:cNvSpPr>
          <p:nvPr/>
        </p:nvSpPr>
        <p:spPr>
          <a:xfrm>
            <a:off x="6310545" y="518200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Samhandlar med organisasjonslivet, andre trus- og kyrkjesamfunn, offentlege, private og ideelle aktørar</a:t>
            </a:r>
          </a:p>
        </p:txBody>
      </p:sp>
      <p:sp>
        <p:nvSpPr>
          <p:cNvPr id="97" name="Plassholder for tekst 2">
            <a:extLst>
              <a:ext uri="{FF2B5EF4-FFF2-40B4-BE49-F238E27FC236}">
                <a16:creationId xmlns:a16="http://schemas.microsoft.com/office/drawing/2014/main" id="{EFBF9306-A650-6148-9BFE-CC9E7EFCF86C}"/>
              </a:ext>
            </a:extLst>
          </p:cNvPr>
          <p:cNvSpPr txBox="1">
            <a:spLocks/>
          </p:cNvSpPr>
          <p:nvPr/>
        </p:nvSpPr>
        <p:spPr>
          <a:xfrm>
            <a:off x="9046215" y="5182006"/>
            <a:ext cx="2360546" cy="69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n-NO" sz="1100"/>
              <a:t>Skapar ein mangfaldig, rekrutterande og inkluderande arbeidsplass </a:t>
            </a:r>
            <a:br>
              <a:rPr lang="nn-NO" sz="1100"/>
            </a:br>
            <a:r>
              <a:rPr lang="nn-NO" sz="1100"/>
              <a:t>og frivilligarena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DBF8665A-946B-6140-8FB9-D1228F8D137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23886" y="6357744"/>
            <a:ext cx="2115783" cy="3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358</Words>
  <Application>Microsoft Macintosh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Helvetica</vt:lpstr>
      <vt:lpstr>Den norske kirke_ppt mal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Brita Bergsnov Hansen</dc:creator>
  <cp:keywords/>
  <dc:description/>
  <cp:lastModifiedBy>Henriette Maria Horgen</cp:lastModifiedBy>
  <cp:revision>40</cp:revision>
  <cp:lastPrinted>2022-02-24T12:25:03Z</cp:lastPrinted>
  <dcterms:created xsi:type="dcterms:W3CDTF">2021-02-18T14:39:09Z</dcterms:created>
  <dcterms:modified xsi:type="dcterms:W3CDTF">2022-03-03T12:24:32Z</dcterms:modified>
  <cp:category/>
</cp:coreProperties>
</file>