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1154"/>
    <a:srgbClr val="1F3C9F"/>
    <a:srgbClr val="00A2CE"/>
    <a:srgbClr val="C0D642"/>
    <a:srgbClr val="FFE500"/>
    <a:srgbClr val="FF9328"/>
    <a:srgbClr val="5A214F"/>
    <a:srgbClr val="E127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E2107-8AB1-4FF3-9A2F-FD415185E211}" v="7" dt="2021-11-15T11:47:35.2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EE032-2038-4D66-BFF3-09E2C1FE5CA3}" type="datetimeFigureOut">
              <a:rPr lang="nb-NO" smtClean="0"/>
              <a:t>23.09.2022</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6120A-4FF2-4571-A794-B288F845F9F2}" type="slidenum">
              <a:rPr lang="nb-NO" smtClean="0"/>
              <a:t>‹#›</a:t>
            </a:fld>
            <a:endParaRPr lang="nb-NO"/>
          </a:p>
        </p:txBody>
      </p:sp>
    </p:spTree>
    <p:extLst>
      <p:ext uri="{BB962C8B-B14F-4D97-AF65-F5344CB8AC3E}">
        <p14:creationId xmlns:p14="http://schemas.microsoft.com/office/powerpoint/2010/main" val="2280777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FAE9B-0A0D-4C70-A4F0-84149A9599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04BA85AD-46C0-43E7-9FC2-20430C1CE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86416F36-0A87-4C72-9F6B-DD3FEAF7CC79}"/>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F9BFDA30-225F-4239-A4AD-0F3E8F6B319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719745AC-FA0A-4ECA-AE6E-1001ECEB6D52}"/>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693446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F06C-95D4-48E4-91FD-83478CF01CE4}"/>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B9E45ECF-5257-423C-B67A-C6A5E8A2C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50649BC-70B1-4C18-B5EC-AB624EFF3265}"/>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AD8A9794-21A2-4FC4-9618-6A3B9BC9F6B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8F0EEF6A-6464-46E1-99BF-E2778E0ADA7B}"/>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75566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D6640-102E-4ABC-A190-32BA7BE4E7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66FD7B57-A54A-403D-A21A-8C50228E9A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2FEDAD1-CD40-4ECB-BBF7-375D9BE79AEF}"/>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AC56EB94-3F67-423D-8C2A-5381C9F796C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F75E1AF-7ECB-44AD-B905-80244D7CA1C8}"/>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416613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9FDF-1817-443D-97EB-F19059AABCB4}"/>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38313DF-6CF8-4FE1-9B44-A489DA8BC1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41F3E06C-E212-4CF5-B3BE-52A4E230A73D}"/>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523B8FA5-A886-4CBA-8251-A436243E9A7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2D0DBA8B-97DE-49B4-B4C9-D13DD338C291}"/>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358205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6627-43A7-4011-B6BC-2845566287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EA63D426-74A5-45D5-8D77-3D3A3C5F5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297284-4022-461D-BAE1-11BDBA1B3A32}"/>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B6B73D84-AED1-473F-B447-3A10709356AA}"/>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1BD7AAFB-809C-4B47-9048-6BDCBE528E6D}"/>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2776242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E189-71BA-4AB9-81A1-FC51F0CBF10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DD5B5E83-8849-4E56-85E0-BCF66C4F43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36901718-F5DC-4CAD-AC08-CC2D8E926B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94F9D84A-BD33-46AC-BDBA-CD9E950EC724}"/>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6" name="Footer Placeholder 5">
            <a:extLst>
              <a:ext uri="{FF2B5EF4-FFF2-40B4-BE49-F238E27FC236}">
                <a16:creationId xmlns:a16="http://schemas.microsoft.com/office/drawing/2014/main" id="{E975C2AF-A11B-4A2F-A3B1-0A3C9A7E4AD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9B6B0C2-A115-4C08-B1A2-1BAB4C5157C7}"/>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146613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4544-D0E5-4D39-8BD2-600FAFA00758}"/>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E3769222-3BE4-4AAB-BD34-7F9A9A316E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2BC2F6-55F5-4EC5-9D91-51B5386DAF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D2979616-9DCC-4522-B42A-BDD77B1BBF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00DCC-ACC7-4E68-9749-50686B11D2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224C228E-D69A-40C7-BFB3-AD07559B1D64}"/>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8" name="Footer Placeholder 7">
            <a:extLst>
              <a:ext uri="{FF2B5EF4-FFF2-40B4-BE49-F238E27FC236}">
                <a16:creationId xmlns:a16="http://schemas.microsoft.com/office/drawing/2014/main" id="{C07EBA27-4DDE-4858-81AD-ECCF7FFAEE15}"/>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CC5144F0-EA83-4D5A-869B-B2D54B625C28}"/>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299219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6971D-A1EB-4217-86AE-B87CF3D3C001}"/>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9589D301-612C-4335-9155-4CE898D0C696}"/>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4" name="Footer Placeholder 3">
            <a:extLst>
              <a:ext uri="{FF2B5EF4-FFF2-40B4-BE49-F238E27FC236}">
                <a16:creationId xmlns:a16="http://schemas.microsoft.com/office/drawing/2014/main" id="{B1E48630-E73B-4AB5-AAA9-B9A38789F062}"/>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3C8B509A-EC46-47FA-A222-2D1DD5D1DB46}"/>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365461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53106-74A5-4CB5-A0D4-694567C27222}"/>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3" name="Footer Placeholder 2">
            <a:extLst>
              <a:ext uri="{FF2B5EF4-FFF2-40B4-BE49-F238E27FC236}">
                <a16:creationId xmlns:a16="http://schemas.microsoft.com/office/drawing/2014/main" id="{B1C78ECE-2947-44EF-AEA3-59EE914F25E1}"/>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D5DFA565-2D82-4B32-ADD3-C68C2F2C7D66}"/>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3941472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C51C-50C9-4EFC-AD7B-4B30F29E22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4F10F87C-0AD9-4B20-846A-2B13F336B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F9982C86-595B-4C09-A12C-9312D5927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48AEF-091C-4700-B9DF-EF7060E611D8}"/>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6" name="Footer Placeholder 5">
            <a:extLst>
              <a:ext uri="{FF2B5EF4-FFF2-40B4-BE49-F238E27FC236}">
                <a16:creationId xmlns:a16="http://schemas.microsoft.com/office/drawing/2014/main" id="{EB117C5C-7C47-4D3A-93F8-AF3EAC7C1A5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39DF84D4-CF32-4BB6-98A0-A5141F205CD6}"/>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841476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C8B6-508A-4298-BACC-3473F5239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69C0E4F5-51CD-4CFB-827B-97EA73DBB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90B3C821-65FB-43B9-812A-F55933DDF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92C84-DB97-4AD4-A370-9BD08B3E4896}"/>
              </a:ext>
            </a:extLst>
          </p:cNvPr>
          <p:cNvSpPr>
            <a:spLocks noGrp="1"/>
          </p:cNvSpPr>
          <p:nvPr>
            <p:ph type="dt" sz="half" idx="10"/>
          </p:nvPr>
        </p:nvSpPr>
        <p:spPr/>
        <p:txBody>
          <a:bodyPr/>
          <a:lstStyle/>
          <a:p>
            <a:fld id="{682A141E-896F-4E84-9E14-BA3A50832E76}" type="datetimeFigureOut">
              <a:rPr lang="nb-NO" smtClean="0"/>
              <a:t>23.09.2022</a:t>
            </a:fld>
            <a:endParaRPr lang="nb-NO"/>
          </a:p>
        </p:txBody>
      </p:sp>
      <p:sp>
        <p:nvSpPr>
          <p:cNvPr id="6" name="Footer Placeholder 5">
            <a:extLst>
              <a:ext uri="{FF2B5EF4-FFF2-40B4-BE49-F238E27FC236}">
                <a16:creationId xmlns:a16="http://schemas.microsoft.com/office/drawing/2014/main" id="{83C45885-F9D6-433C-AC31-05B8652AA8CF}"/>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434BBBD5-CC3A-4FBF-8A0F-5F750FA8F574}"/>
              </a:ext>
            </a:extLst>
          </p:cNvPr>
          <p:cNvSpPr>
            <a:spLocks noGrp="1"/>
          </p:cNvSpPr>
          <p:nvPr>
            <p:ph type="sldNum" sz="quarter" idx="12"/>
          </p:nvPr>
        </p:nvSpPr>
        <p:spPr/>
        <p:txBody>
          <a:bodyPr/>
          <a:lstStyle/>
          <a:p>
            <a:fld id="{79808626-3FAE-4F2E-8F00-2A9C7AFA679F}" type="slidenum">
              <a:rPr lang="nb-NO" smtClean="0"/>
              <a:t>‹#›</a:t>
            </a:fld>
            <a:endParaRPr lang="nb-NO"/>
          </a:p>
        </p:txBody>
      </p:sp>
    </p:spTree>
    <p:extLst>
      <p:ext uri="{BB962C8B-B14F-4D97-AF65-F5344CB8AC3E}">
        <p14:creationId xmlns:p14="http://schemas.microsoft.com/office/powerpoint/2010/main" val="1533061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D99F48-5521-437A-B76A-121BAFA2A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1202E58A-D259-4D10-AD47-064D646823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1E3E9D4E-B163-4A09-BE6A-D8EF99598D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A141E-896F-4E84-9E14-BA3A50832E76}" type="datetimeFigureOut">
              <a:rPr lang="nb-NO" smtClean="0"/>
              <a:t>23.09.2022</a:t>
            </a:fld>
            <a:endParaRPr lang="nb-NO"/>
          </a:p>
        </p:txBody>
      </p:sp>
      <p:sp>
        <p:nvSpPr>
          <p:cNvPr id="5" name="Footer Placeholder 4">
            <a:extLst>
              <a:ext uri="{FF2B5EF4-FFF2-40B4-BE49-F238E27FC236}">
                <a16:creationId xmlns:a16="http://schemas.microsoft.com/office/drawing/2014/main" id="{C92E93C5-39E0-4AA5-8049-E9290416C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1B64D9-AC07-444C-9188-16DDE42CC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08626-3FAE-4F2E-8F00-2A9C7AFA679F}" type="slidenum">
              <a:rPr lang="nb-NO" smtClean="0"/>
              <a:t>‹#›</a:t>
            </a:fld>
            <a:endParaRPr lang="nb-NO"/>
          </a:p>
        </p:txBody>
      </p:sp>
    </p:spTree>
    <p:extLst>
      <p:ext uri="{BB962C8B-B14F-4D97-AF65-F5344CB8AC3E}">
        <p14:creationId xmlns:p14="http://schemas.microsoft.com/office/powerpoint/2010/main" val="1785114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94C2-BB6E-4AD4-8EF9-3A8ECAE83B54}"/>
              </a:ext>
            </a:extLst>
          </p:cNvPr>
          <p:cNvSpPr>
            <a:spLocks noGrp="1"/>
          </p:cNvSpPr>
          <p:nvPr>
            <p:ph type="ctrTitle"/>
          </p:nvPr>
        </p:nvSpPr>
        <p:spPr>
          <a:xfrm>
            <a:off x="1524000" y="639023"/>
            <a:ext cx="9144000" cy="2387600"/>
          </a:xfrm>
        </p:spPr>
        <p:txBody>
          <a:bodyPr>
            <a:normAutofit/>
          </a:bodyPr>
          <a:lstStyle/>
          <a:p>
            <a:r>
              <a:rPr lang="nb-NO" sz="7200">
                <a:solidFill>
                  <a:srgbClr val="5A214F"/>
                </a:solidFill>
                <a:latin typeface="DIN Next LT Pro" panose="020B0503020203050203" pitchFamily="34" charset="0"/>
              </a:rPr>
              <a:t>REGNBUEBØNN</a:t>
            </a:r>
          </a:p>
        </p:txBody>
      </p:sp>
      <p:sp>
        <p:nvSpPr>
          <p:cNvPr id="3" name="Subtitle 2">
            <a:extLst>
              <a:ext uri="{FF2B5EF4-FFF2-40B4-BE49-F238E27FC236}">
                <a16:creationId xmlns:a16="http://schemas.microsoft.com/office/drawing/2014/main" id="{B06F5D08-A2AC-464E-A5A1-3169FA13EBCF}"/>
              </a:ext>
            </a:extLst>
          </p:cNvPr>
          <p:cNvSpPr>
            <a:spLocks noGrp="1"/>
          </p:cNvSpPr>
          <p:nvPr>
            <p:ph type="subTitle" idx="1"/>
          </p:nvPr>
        </p:nvSpPr>
        <p:spPr>
          <a:xfrm>
            <a:off x="1524000" y="3429000"/>
            <a:ext cx="9144000" cy="1655762"/>
          </a:xfrm>
        </p:spPr>
        <p:txBody>
          <a:bodyPr>
            <a:normAutofit/>
          </a:bodyPr>
          <a:lstStyle/>
          <a:p>
            <a:r>
              <a:rPr lang="nb-NO" sz="1600">
                <a:solidFill>
                  <a:srgbClr val="5A214F"/>
                </a:solidFill>
                <a:latin typeface="DIN Next LT Pro" panose="020B0503020203050203" pitchFamily="34" charset="0"/>
              </a:rPr>
              <a:t>Dette er fasten jeg har valgt: å løse urettferdige lenker, sprenge båndene i åket, sette undertrykte fri og bryte hvert åk i stykker, å dele ditt brød med sultne og la hjelpeløse og hjemløse komme i hus. Du skal se til den nakne og kle ham, du skal ikke snu ryggen til dine egne.  </a:t>
            </a:r>
          </a:p>
          <a:p>
            <a:r>
              <a:rPr lang="nb-NO" sz="1600">
                <a:solidFill>
                  <a:srgbClr val="5A214F"/>
                </a:solidFill>
                <a:latin typeface="DIN Next LT Pro" panose="020B0503020203050203" pitchFamily="34" charset="0"/>
              </a:rPr>
              <a:t>(Jes 58, 6-7)</a:t>
            </a:r>
          </a:p>
          <a:p>
            <a:endParaRPr lang="nb-NO">
              <a:latin typeface="DIN Next LT Pro" panose="020B0503020203050203" pitchFamily="34" charset="0"/>
            </a:endParaRPr>
          </a:p>
        </p:txBody>
      </p:sp>
      <p:pic>
        <p:nvPicPr>
          <p:cNvPr id="5" name="Picture 4" descr="A picture containing flower, drawing&#10;&#10;Description automatically generated">
            <a:extLst>
              <a:ext uri="{FF2B5EF4-FFF2-40B4-BE49-F238E27FC236}">
                <a16:creationId xmlns:a16="http://schemas.microsoft.com/office/drawing/2014/main" id="{0CE5A8B9-942C-4645-A24B-9A2ABF941BFF}"/>
              </a:ext>
            </a:extLst>
          </p:cNvPr>
          <p:cNvPicPr>
            <a:picLocks noChangeAspect="1"/>
          </p:cNvPicPr>
          <p:nvPr/>
        </p:nvPicPr>
        <p:blipFill rotWithShape="1">
          <a:blip r:embed="rId2">
            <a:extLst>
              <a:ext uri="{28A0092B-C50C-407E-A947-70E740481C1C}">
                <a14:useLocalDpi xmlns:a14="http://schemas.microsoft.com/office/drawing/2010/main" val="0"/>
              </a:ext>
            </a:extLst>
          </a:blip>
          <a:srcRect r="-547"/>
          <a:stretch/>
        </p:blipFill>
        <p:spPr>
          <a:xfrm>
            <a:off x="-1" y="5331585"/>
            <a:ext cx="12277726" cy="15347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DCFB36E-9A00-4A67-B2E7-D94E13FD7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spTree>
    <p:extLst>
      <p:ext uri="{BB962C8B-B14F-4D97-AF65-F5344CB8AC3E}">
        <p14:creationId xmlns:p14="http://schemas.microsoft.com/office/powerpoint/2010/main" val="170852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4262833" cy="1325563"/>
          </a:xfrm>
        </p:spPr>
        <p:txBody>
          <a:bodyPr/>
          <a:lstStyle/>
          <a:p>
            <a:r>
              <a:rPr lang="nb-NO" dirty="0">
                <a:solidFill>
                  <a:srgbClr val="E1273C"/>
                </a:solidFill>
                <a:latin typeface="DIN Next LT Pro" panose="020B0503020203050203" pitchFamily="34" charset="0"/>
              </a:rPr>
              <a:t>KJÆRLIGHET</a:t>
            </a:r>
            <a:br>
              <a:rPr lang="nb-NO" dirty="0">
                <a:latin typeface="DIN Next LT Pro" panose="020B0503020203050203" pitchFamily="34" charset="0"/>
              </a:rPr>
            </a:br>
            <a:r>
              <a:rPr lang="nb-NO" sz="2400" dirty="0">
                <a:latin typeface="DIN Next LT Pro" panose="020B0503020203050203" pitchFamily="34" charset="0"/>
              </a:rPr>
              <a:t>Fra og med fastelavnssøndag</a:t>
            </a:r>
            <a:endParaRPr lang="nb-NO" dirty="0">
              <a:latin typeface="DIN Next LT Pro" panose="020B0503020203050203" pitchFamily="34" charset="0"/>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6400" y="2500313"/>
            <a:ext cx="5400675" cy="3716337"/>
          </a:xfrm>
        </p:spPr>
        <p:txBody>
          <a:bodyPr vert="horz" lIns="91440" tIns="45720" rIns="91440" bIns="45720" rtlCol="0" anchor="t">
            <a:normAutofit/>
          </a:bodyPr>
          <a:lstStyle/>
          <a:p>
            <a:pPr marL="0" indent="0">
              <a:lnSpc>
                <a:spcPct val="150000"/>
              </a:lnSpc>
              <a:buNone/>
            </a:pPr>
            <a:r>
              <a:rPr lang="nb-NO" sz="1800" dirty="0">
                <a:latin typeface="DIN Next LT Pro" panose="020B0503020203050203"/>
              </a:rPr>
              <a:t>Kirkens Nødhjelps symbol med hendene og duen er hentet fra bibelfortellingen om Noah. </a:t>
            </a:r>
            <a:br>
              <a:rPr lang="nb-NO" sz="1800" dirty="0">
                <a:latin typeface="DIN Next LT Pro" panose="020B0503020203050203"/>
              </a:rPr>
            </a:br>
            <a:r>
              <a:rPr lang="nb-NO" sz="1800" dirty="0">
                <a:latin typeface="DIN Next LT Pro" panose="020B0503020203050203"/>
              </a:rPr>
              <a:t>Da storflommen var over, lovet Gud at han </a:t>
            </a:r>
            <a:br>
              <a:rPr lang="nb-NO" sz="1800" dirty="0">
                <a:latin typeface="DIN Next LT Pro" panose="020B0503020203050203"/>
              </a:rPr>
            </a:br>
            <a:r>
              <a:rPr lang="nb-NO" sz="1800" dirty="0">
                <a:latin typeface="DIN Next LT Pro" panose="020B0503020203050203"/>
              </a:rPr>
              <a:t>skulle verne livet mot dødskreftene. For å gi </a:t>
            </a:r>
            <a:br>
              <a:rPr lang="nb-NO" sz="1800" dirty="0">
                <a:latin typeface="DIN Next LT Pro" panose="020B0503020203050203"/>
              </a:rPr>
            </a:br>
            <a:r>
              <a:rPr lang="nb-NO" sz="1800" dirty="0">
                <a:latin typeface="DIN Next LT Pro" panose="020B0503020203050203"/>
              </a:rPr>
              <a:t>Noah et synlig tegn på dette satte Gud regnbuen på himmelen. Regnbuen er et håpstegn, </a:t>
            </a:r>
            <a:br>
              <a:rPr lang="nb-NO" sz="1800" dirty="0">
                <a:latin typeface="DIN Next LT Pro" panose="020B0503020203050203"/>
              </a:rPr>
            </a:br>
            <a:r>
              <a:rPr lang="nb-NO" sz="1800" dirty="0">
                <a:latin typeface="DIN Next LT Pro" panose="020B0503020203050203"/>
              </a:rPr>
              <a:t>et tegn på at en ny begynnelse alltid er mulig. </a:t>
            </a:r>
            <a:br>
              <a:rPr lang="nb-NO" sz="1800" dirty="0">
                <a:latin typeface="DIN Next LT Pro" panose="020B0503020203050203"/>
              </a:rPr>
            </a:br>
            <a:r>
              <a:rPr lang="nb-NO" sz="1800" dirty="0">
                <a:latin typeface="DIN Next LT Pro" panose="020B0503020203050203"/>
              </a:rPr>
              <a:t>Dette håpstegnet tar vi med oss inn i fastetiden. </a:t>
            </a:r>
            <a:endParaRPr lang="en-US" dirty="0"/>
          </a:p>
        </p:txBody>
      </p:sp>
      <p:pic>
        <p:nvPicPr>
          <p:cNvPr id="8" name="Picture 7" descr="A picture containing drawing&#10;&#10;Description automatically generated">
            <a:extLst>
              <a:ext uri="{FF2B5EF4-FFF2-40B4-BE49-F238E27FC236}">
                <a16:creationId xmlns:a16="http://schemas.microsoft.com/office/drawing/2014/main" id="{57E74DE8-7D24-46D6-BB19-0B2B3B6A8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4" name="Picture 5" descr="A building next to a window&#10;&#10;Description automatically generated">
            <a:extLst>
              <a:ext uri="{FF2B5EF4-FFF2-40B4-BE49-F238E27FC236}">
                <a16:creationId xmlns:a16="http://schemas.microsoft.com/office/drawing/2014/main" id="{F5B8E843-B822-4588-9AD5-C461B2A26031}"/>
              </a:ext>
            </a:extLst>
          </p:cNvPr>
          <p:cNvPicPr>
            <a:picLocks noChangeAspect="1"/>
          </p:cNvPicPr>
          <p:nvPr/>
        </p:nvPicPr>
        <p:blipFill>
          <a:blip r:embed="rId3"/>
          <a:stretch>
            <a:fillRect/>
          </a:stretch>
        </p:blipFill>
        <p:spPr>
          <a:xfrm>
            <a:off x="-24822" y="1621"/>
            <a:ext cx="4037130" cy="6851984"/>
          </a:xfrm>
          <a:prstGeom prst="rect">
            <a:avLst/>
          </a:prstGeom>
        </p:spPr>
      </p:pic>
      <p:sp>
        <p:nvSpPr>
          <p:cNvPr id="7" name="TextBox 6">
            <a:extLst>
              <a:ext uri="{FF2B5EF4-FFF2-40B4-BE49-F238E27FC236}">
                <a16:creationId xmlns:a16="http://schemas.microsoft.com/office/drawing/2014/main" id="{D97729E1-FABC-44DD-B30E-B1CBE6E3E1E2}"/>
              </a:ext>
            </a:extLst>
          </p:cNvPr>
          <p:cNvSpPr txBox="1"/>
          <p:nvPr/>
        </p:nvSpPr>
        <p:spPr>
          <a:xfrm>
            <a:off x="246125" y="4362628"/>
            <a:ext cx="35051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mn-lt"/>
                <a:cs typeface="+mn-lt"/>
              </a:rPr>
              <a:t>Kjære Gud, takk for fastetidens mange muligheter. Den gir rom for både handling og refleksjon. La oss ikke bli for selvopptatte. Hjelp oss så vi retter blikket utover og ser de mange som trenger din kjærlighet. Og minn oss daglig om at det er vi som er dine hender og føtter. </a:t>
            </a:r>
            <a:endParaRPr lang="nb-NO" b="1" dirty="0">
              <a:cs typeface="Calibri"/>
            </a:endParaRPr>
          </a:p>
        </p:txBody>
      </p:sp>
    </p:spTree>
    <p:extLst>
      <p:ext uri="{BB962C8B-B14F-4D97-AF65-F5344CB8AC3E}">
        <p14:creationId xmlns:p14="http://schemas.microsoft.com/office/powerpoint/2010/main" val="3260186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dirty="0">
                <a:solidFill>
                  <a:srgbClr val="FF9328"/>
                </a:solidFill>
                <a:latin typeface="DIN Next LT Pro" panose="020B0503020203050203" pitchFamily="34" charset="0"/>
              </a:rPr>
              <a:t>FORANDRING</a:t>
            </a:r>
            <a:br>
              <a:rPr lang="nb-NO" dirty="0">
                <a:latin typeface="DIN Next LT Pro" panose="020B0503020203050203" pitchFamily="34" charset="0"/>
              </a:rPr>
            </a:br>
            <a:r>
              <a:rPr lang="nb-NO" sz="2400" dirty="0">
                <a:latin typeface="DIN Next LT Pro" panose="020B0503020203050203" pitchFamily="34" charset="0"/>
              </a:rPr>
              <a:t>Fra og med 1. søndag i fastetiden</a:t>
            </a:r>
            <a:endParaRPr lang="nb-NO" dirty="0">
              <a:latin typeface="DIN Next LT Pro" panose="020B0503020203050203" pitchFamily="34" charset="0"/>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6400" y="2526946"/>
            <a:ext cx="5400675" cy="3716337"/>
          </a:xfrm>
        </p:spPr>
        <p:txBody>
          <a:bodyPr vert="horz" lIns="91440" tIns="45720" rIns="91440" bIns="45720" rtlCol="0" anchor="t">
            <a:normAutofit fontScale="85000" lnSpcReduction="10000"/>
          </a:bodyPr>
          <a:lstStyle/>
          <a:p>
            <a:pPr marL="0" indent="0">
              <a:lnSpc>
                <a:spcPct val="150000"/>
              </a:lnSpc>
              <a:buNone/>
            </a:pPr>
            <a:r>
              <a:rPr lang="nb-NO" sz="2000" dirty="0" err="1">
                <a:latin typeface="DIN Next LT Pro" panose="020B0503020203050203"/>
              </a:rPr>
              <a:t>Alefa</a:t>
            </a:r>
            <a:r>
              <a:rPr lang="nb-NO" sz="2000" dirty="0">
                <a:latin typeface="DIN Next LT Pro" panose="020B0503020203050203"/>
              </a:rPr>
              <a:t> Thomson er fem år, og går på en førskole som Kirkens Nødhjelp har vært med å bygge i Malawi. Der får hun rent vann, næringsrik mat og undervisning hver dag. Mens </a:t>
            </a:r>
            <a:r>
              <a:rPr lang="nb-NO" sz="2000" dirty="0" err="1">
                <a:latin typeface="DIN Next LT Pro" panose="020B0503020203050203"/>
              </a:rPr>
              <a:t>Alefa</a:t>
            </a:r>
            <a:r>
              <a:rPr lang="nb-NO" sz="2000" dirty="0">
                <a:latin typeface="DIN Next LT Pro" panose="020B0503020203050203"/>
              </a:rPr>
              <a:t> er på førskolen, får foreldrene opplæring i moderne jordbruk der de lærer seg å dyrke grønnsaker på en mer klimatilpasset måte. Mange barn under fem år vokser ikke som de skal som følge av sult, derfor er det ekstra viktig å jobbe for matsikkerhet og rent vann.</a:t>
            </a:r>
            <a:endParaRPr lang="nb-NO" sz="1800" dirty="0">
              <a:latin typeface="DIN Next LT Pro" panose="020B0503020203050203"/>
            </a:endParaRPr>
          </a:p>
        </p:txBody>
      </p:sp>
      <p:pic>
        <p:nvPicPr>
          <p:cNvPr id="6" name="Picture 5" descr="A picture containing drawing&#10;&#10;Description automatically generated">
            <a:extLst>
              <a:ext uri="{FF2B5EF4-FFF2-40B4-BE49-F238E27FC236}">
                <a16:creationId xmlns:a16="http://schemas.microsoft.com/office/drawing/2014/main" id="{8C636785-9C99-447A-B7A9-9B68CA575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15" name="Bilde 14" descr="Et bilde som inneholder innendørs, person&#10;&#10;Automatisk generert beskrivelse">
            <a:extLst>
              <a:ext uri="{FF2B5EF4-FFF2-40B4-BE49-F238E27FC236}">
                <a16:creationId xmlns:a16="http://schemas.microsoft.com/office/drawing/2014/main" id="{C0BDD44C-BBAC-4A24-B673-FA6DD3FEA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45599" cy="6858000"/>
          </a:xfrm>
          <a:prstGeom prst="rect">
            <a:avLst/>
          </a:prstGeom>
        </p:spPr>
      </p:pic>
      <p:sp>
        <p:nvSpPr>
          <p:cNvPr id="9" name="TextBox 8">
            <a:extLst>
              <a:ext uri="{FF2B5EF4-FFF2-40B4-BE49-F238E27FC236}">
                <a16:creationId xmlns:a16="http://schemas.microsoft.com/office/drawing/2014/main" id="{D6D784C5-C7BC-42D3-BF75-20A21CCBE334}"/>
              </a:ext>
            </a:extLst>
          </p:cNvPr>
          <p:cNvSpPr txBox="1"/>
          <p:nvPr/>
        </p:nvSpPr>
        <p:spPr>
          <a:xfrm>
            <a:off x="221972" y="4385114"/>
            <a:ext cx="36016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mn-lt"/>
                <a:cs typeface="+mn-lt"/>
              </a:rPr>
              <a:t>Kjære Gud, du som skaper alle mennesker i ditt bilde. La oss se hverandre slik du ser oss, så vi ikke fristes til å sette opp skiller mellom oss og de andre. Hjelp oss så vi kan bidra til at alle mennesker får sine grunnleggende rettigheter til vann, mat og trygghet.</a:t>
            </a:r>
            <a:endParaRPr lang="nb-NO" b="1" dirty="0">
              <a:cs typeface="Calibri"/>
            </a:endParaRPr>
          </a:p>
        </p:txBody>
      </p:sp>
    </p:spTree>
    <p:extLst>
      <p:ext uri="{BB962C8B-B14F-4D97-AF65-F5344CB8AC3E}">
        <p14:creationId xmlns:p14="http://schemas.microsoft.com/office/powerpoint/2010/main" val="83133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dirty="0">
                <a:solidFill>
                  <a:srgbClr val="FFE500"/>
                </a:solidFill>
                <a:latin typeface="DIN Next LT Pro" panose="020B0503020203050203" pitchFamily="34" charset="0"/>
              </a:rPr>
              <a:t>RETTFERDIGHET</a:t>
            </a:r>
            <a:br>
              <a:rPr lang="nb-NO" dirty="0">
                <a:latin typeface="DIN Next LT Pro" panose="020B0503020203050203" pitchFamily="34" charset="0"/>
              </a:rPr>
            </a:br>
            <a:r>
              <a:rPr lang="nb-NO" sz="2400" dirty="0">
                <a:latin typeface="DIN Next LT Pro" panose="020B0503020203050203" pitchFamily="34" charset="0"/>
              </a:rPr>
              <a:t>Fra og med 2. søndag i fastetiden</a:t>
            </a:r>
            <a:endParaRPr lang="nb-NO" dirty="0">
              <a:latin typeface="DIN Next LT Pro" panose="020B0503020203050203" pitchFamily="34" charset="0"/>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6400" y="2500313"/>
            <a:ext cx="5400675" cy="3716337"/>
          </a:xfrm>
        </p:spPr>
        <p:txBody>
          <a:bodyPr vert="horz" lIns="91440" tIns="45720" rIns="91440" bIns="45720" rtlCol="0" anchor="t">
            <a:normAutofit lnSpcReduction="10000"/>
          </a:bodyPr>
          <a:lstStyle/>
          <a:p>
            <a:pPr marL="0" indent="0">
              <a:lnSpc>
                <a:spcPct val="150000"/>
              </a:lnSpc>
              <a:buNone/>
            </a:pPr>
            <a:r>
              <a:rPr lang="nb-NO" sz="1800" dirty="0">
                <a:latin typeface="DIN Next LT Pro" panose="020B0503020203050203"/>
              </a:rPr>
              <a:t>Med påvirkningsarbeid kan vi delta i kampen for rettferdighet. Sammen med våre partnere har vi opplæring med befolkningen i </a:t>
            </a:r>
            <a:r>
              <a:rPr lang="nb-NO" sz="1800" dirty="0" err="1">
                <a:latin typeface="DIN Next LT Pro" panose="020B0503020203050203"/>
              </a:rPr>
              <a:t>Malingunde</a:t>
            </a:r>
            <a:r>
              <a:rPr lang="nb-NO" sz="1800" dirty="0">
                <a:latin typeface="DIN Next LT Pro" panose="020B0503020203050203"/>
              </a:rPr>
              <a:t> i Malawi. De får kunnskap om og kjennskap til sine rettigheter, slik at de kan kreve kompensasjon for tap av dyrket mark, beiteområder og matjord når store gruve-selskap vil etablere seg i nabolaget deres. Hvis mange nok taler med én stemme, vil vi bli hørt der beslutningene tas.</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661A6D1-2EA2-4CFC-BF97-C36FE92E0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4" name="Picture 7" descr="A group of people standing in front of a crowd&#10;&#10;Description automatically generated">
            <a:extLst>
              <a:ext uri="{FF2B5EF4-FFF2-40B4-BE49-F238E27FC236}">
                <a16:creationId xmlns:a16="http://schemas.microsoft.com/office/drawing/2014/main" id="{F9F4A0E9-9B37-4E1A-8309-938460580150}"/>
              </a:ext>
            </a:extLst>
          </p:cNvPr>
          <p:cNvPicPr>
            <a:picLocks noChangeAspect="1"/>
          </p:cNvPicPr>
          <p:nvPr/>
        </p:nvPicPr>
        <p:blipFill>
          <a:blip r:embed="rId3"/>
          <a:stretch>
            <a:fillRect/>
          </a:stretch>
        </p:blipFill>
        <p:spPr>
          <a:xfrm>
            <a:off x="2021" y="1929"/>
            <a:ext cx="4055745" cy="6860627"/>
          </a:xfrm>
          <a:prstGeom prst="rect">
            <a:avLst/>
          </a:prstGeom>
        </p:spPr>
      </p:pic>
      <p:sp>
        <p:nvSpPr>
          <p:cNvPr id="8" name="TextBox 7">
            <a:extLst>
              <a:ext uri="{FF2B5EF4-FFF2-40B4-BE49-F238E27FC236}">
                <a16:creationId xmlns:a16="http://schemas.microsoft.com/office/drawing/2014/main" id="{93485C64-9B49-4986-83CA-8D7184AF6954}"/>
              </a:ext>
            </a:extLst>
          </p:cNvPr>
          <p:cNvSpPr txBox="1"/>
          <p:nvPr/>
        </p:nvSpPr>
        <p:spPr>
          <a:xfrm>
            <a:off x="282117" y="4358481"/>
            <a:ext cx="34955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t>Kjære</a:t>
            </a:r>
            <a:r>
              <a:rPr lang="nb-NO" b="1" dirty="0">
                <a:ea typeface="+mn-lt"/>
                <a:cs typeface="+mn-lt"/>
              </a:rPr>
              <a:t> Gud, du som skaper og frigjør. Takk for at du har gitt oss jorda. Minn oss alltid på at vi har den til låns. Gi oss mot til å forandre fastlåste tankesett, og bruke våre evner til å ta vare på kloden vår. Hjelp våre ledere å ta bærekraftige valg og beslutninger.</a:t>
            </a:r>
            <a:r>
              <a:rPr lang="nb-NO" b="1" dirty="0"/>
              <a:t> </a:t>
            </a:r>
            <a:endParaRPr lang="nb-NO" b="1" dirty="0">
              <a:cs typeface="Calibri"/>
            </a:endParaRPr>
          </a:p>
        </p:txBody>
      </p:sp>
    </p:spTree>
    <p:extLst>
      <p:ext uri="{BB962C8B-B14F-4D97-AF65-F5344CB8AC3E}">
        <p14:creationId xmlns:p14="http://schemas.microsoft.com/office/powerpoint/2010/main" val="213574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dirty="0">
                <a:solidFill>
                  <a:srgbClr val="C0D642"/>
                </a:solidFill>
                <a:latin typeface="DIN Next LT Pro" panose="020B0503020203050203" pitchFamily="34" charset="0"/>
              </a:rPr>
              <a:t>HÅP</a:t>
            </a:r>
            <a:br>
              <a:rPr lang="nb-NO" dirty="0">
                <a:latin typeface="DIN Next LT Pro" panose="020B0503020203050203" pitchFamily="34" charset="0"/>
              </a:rPr>
            </a:br>
            <a:r>
              <a:rPr lang="nb-NO" sz="2400" dirty="0">
                <a:latin typeface="DIN Next LT Pro" panose="020B0503020203050203" pitchFamily="34" charset="0"/>
              </a:rPr>
              <a:t>Fra og med 3. søndag i fastetiden</a:t>
            </a:r>
            <a:endParaRPr lang="nb-NO" dirty="0">
              <a:latin typeface="DIN Next LT Pro" panose="020B0503020203050203"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03D90D73-0065-4647-95B9-DFADB7C04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sp>
        <p:nvSpPr>
          <p:cNvPr id="10" name="Content Placeholder 9">
            <a:extLst>
              <a:ext uri="{FF2B5EF4-FFF2-40B4-BE49-F238E27FC236}">
                <a16:creationId xmlns:a16="http://schemas.microsoft.com/office/drawing/2014/main" id="{336263D2-4D5D-4711-9D82-8B9767FB4488}"/>
              </a:ext>
            </a:extLst>
          </p:cNvPr>
          <p:cNvSpPr>
            <a:spLocks noGrp="1"/>
          </p:cNvSpPr>
          <p:nvPr>
            <p:ph idx="1"/>
          </p:nvPr>
        </p:nvSpPr>
        <p:spPr>
          <a:xfrm>
            <a:off x="5486400" y="2463799"/>
            <a:ext cx="5591175" cy="3775075"/>
          </a:xfrm>
        </p:spPr>
        <p:txBody>
          <a:bodyPr vert="horz" lIns="91440" tIns="45720" rIns="91440" bIns="45720" rtlCol="0" anchor="t">
            <a:normAutofit/>
          </a:bodyPr>
          <a:lstStyle/>
          <a:p>
            <a:pPr marL="0" indent="0">
              <a:lnSpc>
                <a:spcPct val="150000"/>
              </a:lnSpc>
              <a:buNone/>
            </a:pPr>
            <a:r>
              <a:rPr lang="nb-NO" sz="1800" dirty="0">
                <a:latin typeface="DIN Next LT Pro" panose="020B0503020203050203"/>
              </a:rPr>
              <a:t>Klimaendringene truer planeten vår, men i Etiopia spirer et stort håp. Der jobber prester på spreng for å lære opp folk til å ta vare på skogen og plante nye trær. En av dem er Abraham </a:t>
            </a:r>
            <a:r>
              <a:rPr lang="nb-NO" sz="1800" dirty="0" err="1">
                <a:latin typeface="DIN Next LT Pro" panose="020B0503020203050203"/>
              </a:rPr>
              <a:t>Mekonnen</a:t>
            </a:r>
            <a:r>
              <a:rPr lang="nb-NO" sz="1800" dirty="0">
                <a:latin typeface="DIN Next LT Pro" panose="020B0503020203050203"/>
              </a:rPr>
              <a:t>. </a:t>
            </a:r>
            <a:br>
              <a:rPr lang="nb-NO" sz="1800" dirty="0">
                <a:latin typeface="DIN Next LT Pro" panose="020B0503020203050203"/>
              </a:rPr>
            </a:br>
            <a:r>
              <a:rPr lang="nb-NO" sz="1800" dirty="0">
                <a:latin typeface="DIN Next LT Pro" panose="020B0503020203050203"/>
              </a:rPr>
              <a:t>– Kirkeskogen, Menagesha, er flere tusen år gammel. Vi kaller den for «Addis Ababas lunge», </a:t>
            </a:r>
            <a:br>
              <a:rPr lang="nb-NO" sz="1800" dirty="0">
                <a:latin typeface="DIN Next LT Pro" panose="020B0503020203050203"/>
              </a:rPr>
            </a:br>
            <a:r>
              <a:rPr lang="nb-NO" sz="1800" dirty="0">
                <a:latin typeface="DIN Next LT Pro" panose="020B0503020203050203"/>
              </a:rPr>
              <a:t>sier han og forklarer hvordan trær bidrar til å fange opp klimagasser. Ved å sikre skogen tar en også vare på dyreliv, planter og mennesker. </a:t>
            </a:r>
            <a:endParaRPr lang="en-US" sz="1800" dirty="0"/>
          </a:p>
        </p:txBody>
      </p:sp>
      <p:pic>
        <p:nvPicPr>
          <p:cNvPr id="3" name="Picture 3" descr="A person standing next to a forest&#10;&#10;Description automatically generated">
            <a:extLst>
              <a:ext uri="{FF2B5EF4-FFF2-40B4-BE49-F238E27FC236}">
                <a16:creationId xmlns:a16="http://schemas.microsoft.com/office/drawing/2014/main" id="{D9E31017-9624-4866-9A81-27F9F0B8F77B}"/>
              </a:ext>
            </a:extLst>
          </p:cNvPr>
          <p:cNvPicPr>
            <a:picLocks noChangeAspect="1"/>
          </p:cNvPicPr>
          <p:nvPr/>
        </p:nvPicPr>
        <p:blipFill>
          <a:blip r:embed="rId3"/>
          <a:stretch>
            <a:fillRect/>
          </a:stretch>
        </p:blipFill>
        <p:spPr>
          <a:xfrm>
            <a:off x="2336" y="1929"/>
            <a:ext cx="4068253" cy="6860627"/>
          </a:xfrm>
          <a:prstGeom prst="rect">
            <a:avLst/>
          </a:prstGeom>
        </p:spPr>
      </p:pic>
      <p:sp>
        <p:nvSpPr>
          <p:cNvPr id="4" name="TextBox 3">
            <a:extLst>
              <a:ext uri="{FF2B5EF4-FFF2-40B4-BE49-F238E27FC236}">
                <a16:creationId xmlns:a16="http://schemas.microsoft.com/office/drawing/2014/main" id="{04A942DD-334D-4E0E-B77E-54ED401C0D8F}"/>
              </a:ext>
            </a:extLst>
          </p:cNvPr>
          <p:cNvSpPr txBox="1"/>
          <p:nvPr/>
        </p:nvSpPr>
        <p:spPr>
          <a:xfrm>
            <a:off x="248856" y="4483260"/>
            <a:ext cx="355342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mn-lt"/>
                <a:cs typeface="+mn-lt"/>
              </a:rPr>
              <a:t>Kjære Gud, takk for at du har gitt oss evnen til å håpe. La oss bruke håpet til å skape forandring i oss og rundt oss. Gi oss mot til å ta vare på ditt skaperverk også når det koster oss. Gi krefter og kreativitet og en hellig utålmodighet. </a:t>
            </a:r>
            <a:endParaRPr lang="nb-NO" b="1" dirty="0">
              <a:cs typeface="Calibri"/>
            </a:endParaRPr>
          </a:p>
        </p:txBody>
      </p:sp>
    </p:spTree>
    <p:extLst>
      <p:ext uri="{BB962C8B-B14F-4D97-AF65-F5344CB8AC3E}">
        <p14:creationId xmlns:p14="http://schemas.microsoft.com/office/powerpoint/2010/main" val="610239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dirty="0">
                <a:solidFill>
                  <a:srgbClr val="00A2CE"/>
                </a:solidFill>
                <a:latin typeface="DIN Next LT Pro"/>
              </a:rPr>
              <a:t>VANN</a:t>
            </a:r>
            <a:br>
              <a:rPr lang="nb-NO" sz="2400" dirty="0">
                <a:latin typeface="DIN Next LT Pro" panose="020B0503020203050203" pitchFamily="34" charset="77"/>
                <a:ea typeface="+mj-lt"/>
                <a:cs typeface="+mj-lt"/>
              </a:rPr>
            </a:br>
            <a:r>
              <a:rPr lang="nb-NO" sz="2400" dirty="0">
                <a:latin typeface="DIN Next LT Pro" panose="020B0503020203050203" pitchFamily="34" charset="77"/>
                <a:ea typeface="+mj-lt"/>
                <a:cs typeface="+mj-lt"/>
              </a:rPr>
              <a:t>Fra og med Maria budskapsdag</a:t>
            </a:r>
            <a:endParaRPr lang="nb-NO" dirty="0">
              <a:latin typeface="DIN Next LT Pro" panose="020B0503020203050203" pitchFamily="34" charset="77"/>
              <a:ea typeface="+mj-lt"/>
              <a:cs typeface="+mj-lt"/>
            </a:endParaRPr>
          </a:p>
          <a:p>
            <a:endParaRPr lang="nb-NO" dirty="0">
              <a:latin typeface="DIN Next LT Pro" panose="020B0503020203050203" pitchFamily="34" charset="0"/>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3563" y="2573339"/>
            <a:ext cx="5199839" cy="3830973"/>
          </a:xfrm>
        </p:spPr>
        <p:txBody>
          <a:bodyPr vert="horz" lIns="91440" tIns="45720" rIns="91440" bIns="45720" rtlCol="0" anchor="t">
            <a:normAutofit fontScale="92500" lnSpcReduction="10000"/>
          </a:bodyPr>
          <a:lstStyle/>
          <a:p>
            <a:pPr marL="0" indent="0">
              <a:lnSpc>
                <a:spcPct val="150000"/>
              </a:lnSpc>
              <a:buNone/>
            </a:pPr>
            <a:r>
              <a:rPr lang="nb-NO" sz="1800" dirty="0">
                <a:latin typeface="DIN Next LT Pro" panose="020B0503020203050203"/>
              </a:rPr>
              <a:t>Rent vann er mer enn bare vann. </a:t>
            </a:r>
            <a:br>
              <a:rPr lang="nb-NO" sz="1800" dirty="0">
                <a:latin typeface="DIN Next LT Pro" panose="020B0503020203050203"/>
              </a:rPr>
            </a:br>
            <a:r>
              <a:rPr lang="nb-NO" sz="1800" dirty="0">
                <a:latin typeface="DIN Next LT Pro" panose="020B0503020203050203"/>
              </a:rPr>
              <a:t>Rent vann er en nøkkel til liv, helse, likestilling, </a:t>
            </a:r>
            <a:br>
              <a:rPr lang="nb-NO" sz="1800" dirty="0">
                <a:latin typeface="DIN Next LT Pro" panose="020B0503020203050203"/>
              </a:rPr>
            </a:br>
            <a:r>
              <a:rPr lang="nb-NO" sz="1800" dirty="0">
                <a:latin typeface="DIN Next LT Pro" panose="020B0503020203050203"/>
              </a:rPr>
              <a:t>fred og katastrofeberedskap. Derfor er Kirkens Nødhjelps arbeid med vann en “blå tråd” gjennom de fleste av våre prosjekter. </a:t>
            </a:r>
            <a:br>
              <a:rPr lang="nb-NO" sz="1800" dirty="0">
                <a:latin typeface="DIN Next LT Pro" panose="020B0503020203050203"/>
              </a:rPr>
            </a:br>
            <a:r>
              <a:rPr lang="nb-NO" sz="1800" dirty="0">
                <a:latin typeface="DIN Next LT Pro" panose="020B0503020203050203"/>
              </a:rPr>
              <a:t>Å bekjempe fattigdom er å gi mennesker muligheter. Rent vann er en slik mulighet. </a:t>
            </a:r>
            <a:br>
              <a:rPr lang="nb-NO" sz="1800" dirty="0">
                <a:latin typeface="DIN Next LT Pro" panose="020B0503020203050203"/>
              </a:rPr>
            </a:br>
            <a:r>
              <a:rPr lang="nb-NO" sz="1800" dirty="0">
                <a:latin typeface="DIN Next LT Pro" panose="020B0503020203050203"/>
              </a:rPr>
              <a:t>Vi ser at rent vann forandrer liv og forenkler hverdagen til millioner av mennesker. </a:t>
            </a:r>
            <a:br>
              <a:rPr lang="nb-NO" sz="1800" dirty="0">
                <a:latin typeface="DIN Next LT Pro" panose="020B0503020203050203"/>
              </a:rPr>
            </a:br>
            <a:r>
              <a:rPr lang="nb-NO" sz="1800" dirty="0">
                <a:latin typeface="DIN Next LT Pro" panose="020B0503020203050203"/>
              </a:rPr>
              <a:t>Vann forandrer alt. </a:t>
            </a:r>
            <a:endParaRPr lang="en-US" sz="1800" dirty="0">
              <a:cs typeface="Calibri"/>
            </a:endParaRPr>
          </a:p>
          <a:p>
            <a:pPr marL="0" indent="0">
              <a:buNone/>
            </a:pPr>
            <a:endParaRPr lang="nb-NO" sz="2400" dirty="0"/>
          </a:p>
        </p:txBody>
      </p:sp>
      <p:pic>
        <p:nvPicPr>
          <p:cNvPr id="6" name="Picture 5" descr="A picture containing drawing&#10;&#10;Description automatically generated">
            <a:extLst>
              <a:ext uri="{FF2B5EF4-FFF2-40B4-BE49-F238E27FC236}">
                <a16:creationId xmlns:a16="http://schemas.microsoft.com/office/drawing/2014/main" id="{7BA7BC1F-A3EB-4A48-9D8B-1469EB510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4" name="Picture 7" descr="A picture containing snow, cake, people, person&#10;&#10;Description automatically generated">
            <a:extLst>
              <a:ext uri="{FF2B5EF4-FFF2-40B4-BE49-F238E27FC236}">
                <a16:creationId xmlns:a16="http://schemas.microsoft.com/office/drawing/2014/main" id="{655B57A3-74E4-4CF7-B245-481CBB8FDD82}"/>
              </a:ext>
            </a:extLst>
          </p:cNvPr>
          <p:cNvPicPr>
            <a:picLocks noChangeAspect="1"/>
          </p:cNvPicPr>
          <p:nvPr/>
        </p:nvPicPr>
        <p:blipFill>
          <a:blip r:embed="rId3"/>
          <a:stretch>
            <a:fillRect/>
          </a:stretch>
        </p:blipFill>
        <p:spPr>
          <a:xfrm>
            <a:off x="-4590" y="5255"/>
            <a:ext cx="4016249" cy="6847489"/>
          </a:xfrm>
          <a:prstGeom prst="rect">
            <a:avLst/>
          </a:prstGeom>
        </p:spPr>
      </p:pic>
      <p:sp>
        <p:nvSpPr>
          <p:cNvPr id="8" name="TextBox 7">
            <a:extLst>
              <a:ext uri="{FF2B5EF4-FFF2-40B4-BE49-F238E27FC236}">
                <a16:creationId xmlns:a16="http://schemas.microsoft.com/office/drawing/2014/main" id="{FEEA5FD9-3B42-48E6-8E4C-5BC19015C8AA}"/>
              </a:ext>
            </a:extLst>
          </p:cNvPr>
          <p:cNvSpPr txBox="1"/>
          <p:nvPr/>
        </p:nvSpPr>
        <p:spPr>
          <a:xfrm>
            <a:off x="258933" y="4359741"/>
            <a:ext cx="36691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ea typeface="+mn-lt"/>
                <a:cs typeface="+mn-lt"/>
              </a:rPr>
              <a:t>Kjære Gud, takk for dine livgivende dråper. De stiller tørsten og gir oss nye krefter. Hjelp oss å se at vann skaper rettferdighet, og til å forstå hvor verdifullt vannet er så vi ikke forurenser og sløser med dine gode gaver.  Takk også for dåpsvannet som gir oss nytt liv.</a:t>
            </a:r>
            <a:endParaRPr lang="nb-NO" b="1" dirty="0">
              <a:cs typeface="Calibri"/>
            </a:endParaRPr>
          </a:p>
        </p:txBody>
      </p:sp>
    </p:spTree>
    <p:extLst>
      <p:ext uri="{BB962C8B-B14F-4D97-AF65-F5344CB8AC3E}">
        <p14:creationId xmlns:p14="http://schemas.microsoft.com/office/powerpoint/2010/main" val="253400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dirty="0">
                <a:solidFill>
                  <a:srgbClr val="1F3C9F"/>
                </a:solidFill>
                <a:latin typeface="DIN Next LT Pro"/>
              </a:rPr>
              <a:t>FELLESSKAP</a:t>
            </a:r>
            <a:br>
              <a:rPr lang="nb-NO" dirty="0">
                <a:latin typeface="DIN Next LT Pro" panose="020B0503020203050203" pitchFamily="34" charset="0"/>
              </a:rPr>
            </a:br>
            <a:r>
              <a:rPr lang="nb-NO" sz="2400" dirty="0">
                <a:latin typeface="DIN Next LT Pro" panose="020B0503020203050203" pitchFamily="34" charset="77"/>
                <a:ea typeface="+mj-lt"/>
                <a:cs typeface="+mj-lt"/>
              </a:rPr>
              <a:t>Fra og med 4. søndag i fastetiden</a:t>
            </a:r>
            <a:endParaRPr lang="nb-NO" sz="2400" dirty="0">
              <a:latin typeface="DIN Next LT Pro" panose="020B0503020203050203" pitchFamily="34" charset="77"/>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6400" y="2407529"/>
            <a:ext cx="4876799" cy="3170235"/>
          </a:xfrm>
        </p:spPr>
        <p:txBody>
          <a:bodyPr vert="horz" lIns="91440" tIns="45720" rIns="91440" bIns="45720" rtlCol="0" anchor="t">
            <a:noAutofit/>
          </a:bodyPr>
          <a:lstStyle/>
          <a:p>
            <a:pPr marL="0" indent="0">
              <a:lnSpc>
                <a:spcPct val="150000"/>
              </a:lnSpc>
              <a:buNone/>
            </a:pPr>
            <a:r>
              <a:rPr lang="nb-NO" sz="1800" dirty="0" err="1">
                <a:latin typeface="DIN Next LT Pro" panose="020B0503020203050203"/>
              </a:rPr>
              <a:t>Takondwa</a:t>
            </a:r>
            <a:r>
              <a:rPr lang="nb-NO" sz="1800" dirty="0">
                <a:latin typeface="DIN Next LT Pro" panose="020B0503020203050203"/>
              </a:rPr>
              <a:t> </a:t>
            </a:r>
            <a:r>
              <a:rPr lang="nb-NO" sz="1800" dirty="0" err="1">
                <a:latin typeface="DIN Next LT Pro" panose="020B0503020203050203"/>
              </a:rPr>
              <a:t>Phanga</a:t>
            </a:r>
            <a:r>
              <a:rPr lang="nb-NO" sz="1800" dirty="0">
                <a:latin typeface="DIN Next LT Pro" panose="020B0503020203050203"/>
              </a:rPr>
              <a:t> er en av Kirkens Nødhjelps agronomer i Malawi. Helt siden han var liten drømte han om å jobbe med jordbruk i Kirkens Nødhjelp. Nå lærer han bort moderne jordbruksteknologi til småbønder for å bekjempe sult og fattigdom. Takket være ny kunnskap om blant annet frø, gjødsling og jordbruksapparater, har han hjulpet bønder å firedoble inntektene sine.  Han elsker at han kan endre liv gjennom jobben sin.</a:t>
            </a:r>
          </a:p>
        </p:txBody>
      </p:sp>
      <p:pic>
        <p:nvPicPr>
          <p:cNvPr id="6" name="Picture 5" descr="A picture containing drawing&#10;&#10;Description automatically generated">
            <a:extLst>
              <a:ext uri="{FF2B5EF4-FFF2-40B4-BE49-F238E27FC236}">
                <a16:creationId xmlns:a16="http://schemas.microsoft.com/office/drawing/2014/main" id="{5C678E08-0FA1-493B-949A-9C6A6AFEA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10" name="Bilde 9" descr="Et bilde som inneholder person, utendørs&#10;&#10;Automatisk generert beskrivelse">
            <a:extLst>
              <a:ext uri="{FF2B5EF4-FFF2-40B4-BE49-F238E27FC236}">
                <a16:creationId xmlns:a16="http://schemas.microsoft.com/office/drawing/2014/main" id="{352E0174-6203-43F0-B5B0-53A921A89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 y="-7444"/>
            <a:ext cx="4017461" cy="6858000"/>
          </a:xfrm>
          <a:prstGeom prst="rect">
            <a:avLst/>
          </a:prstGeom>
        </p:spPr>
      </p:pic>
      <p:sp>
        <p:nvSpPr>
          <p:cNvPr id="8" name="TextBox 7">
            <a:extLst>
              <a:ext uri="{FF2B5EF4-FFF2-40B4-BE49-F238E27FC236}">
                <a16:creationId xmlns:a16="http://schemas.microsoft.com/office/drawing/2014/main" id="{CB5E93C3-3D3B-452F-8A3A-5578EFEE10D0}"/>
              </a:ext>
            </a:extLst>
          </p:cNvPr>
          <p:cNvSpPr txBox="1"/>
          <p:nvPr/>
        </p:nvSpPr>
        <p:spPr>
          <a:xfrm>
            <a:off x="211023" y="4532472"/>
            <a:ext cx="361129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solidFill>
                  <a:schemeClr val="bg1">
                    <a:lumMod val="95000"/>
                  </a:schemeClr>
                </a:solidFill>
                <a:ea typeface="+mn-lt"/>
                <a:cs typeface="+mn-lt"/>
              </a:rPr>
              <a:t>Kjære Gud, du møter alle mennesker med nåde og fred. Takk for alle som bruker de mulighetene de har til å skape en mer rettferdig verden. Hjelp oss å bygge fellesskap og velsigne alle som er med på Kirkens Nødhjelps fasteaksjon. </a:t>
            </a:r>
            <a:endParaRPr lang="nb-NO" b="1" dirty="0">
              <a:solidFill>
                <a:schemeClr val="bg1">
                  <a:lumMod val="95000"/>
                </a:schemeClr>
              </a:solidFill>
              <a:cs typeface="Calibri"/>
            </a:endParaRPr>
          </a:p>
        </p:txBody>
      </p:sp>
    </p:spTree>
    <p:extLst>
      <p:ext uri="{BB962C8B-B14F-4D97-AF65-F5344CB8AC3E}">
        <p14:creationId xmlns:p14="http://schemas.microsoft.com/office/powerpoint/2010/main" val="86994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55320-0E18-40D1-A56F-5E8C1AF9A210}"/>
              </a:ext>
            </a:extLst>
          </p:cNvPr>
          <p:cNvSpPr>
            <a:spLocks noGrp="1"/>
          </p:cNvSpPr>
          <p:nvPr>
            <p:ph type="title"/>
          </p:nvPr>
        </p:nvSpPr>
        <p:spPr>
          <a:xfrm>
            <a:off x="5486400" y="850900"/>
            <a:ext cx="5067300" cy="1325563"/>
          </a:xfrm>
        </p:spPr>
        <p:txBody>
          <a:bodyPr>
            <a:normAutofit/>
          </a:bodyPr>
          <a:lstStyle/>
          <a:p>
            <a:r>
              <a:rPr lang="nb-NO">
                <a:solidFill>
                  <a:srgbClr val="521154"/>
                </a:solidFill>
                <a:latin typeface="DIN Next LT Pro" panose="020B0503020203050203" pitchFamily="34" charset="0"/>
              </a:rPr>
              <a:t>DEN STILLE UKE</a:t>
            </a:r>
            <a:br>
              <a:rPr lang="nb-NO">
                <a:latin typeface="DIN Next LT Pro" panose="020B0503020203050203" pitchFamily="34" charset="0"/>
              </a:rPr>
            </a:br>
            <a:r>
              <a:rPr lang="nb-NO" sz="2400">
                <a:latin typeface="DIN Next LT Pro" panose="020B0503020203050203" pitchFamily="34" charset="0"/>
              </a:rPr>
              <a:t>Fra og med palmesøndag</a:t>
            </a:r>
            <a:endParaRPr lang="nb-NO">
              <a:latin typeface="DIN Next LT Pro" panose="020B0503020203050203" pitchFamily="34" charset="0"/>
            </a:endParaRPr>
          </a:p>
        </p:txBody>
      </p:sp>
      <p:sp>
        <p:nvSpPr>
          <p:cNvPr id="3" name="Content Placeholder 2">
            <a:extLst>
              <a:ext uri="{FF2B5EF4-FFF2-40B4-BE49-F238E27FC236}">
                <a16:creationId xmlns:a16="http://schemas.microsoft.com/office/drawing/2014/main" id="{9B19134D-2A11-44AD-BDD7-105797A5D62B}"/>
              </a:ext>
            </a:extLst>
          </p:cNvPr>
          <p:cNvSpPr>
            <a:spLocks noGrp="1"/>
          </p:cNvSpPr>
          <p:nvPr>
            <p:ph idx="1"/>
          </p:nvPr>
        </p:nvSpPr>
        <p:spPr>
          <a:xfrm>
            <a:off x="5483563" y="2573339"/>
            <a:ext cx="5217267" cy="3672830"/>
          </a:xfrm>
        </p:spPr>
        <p:txBody>
          <a:bodyPr vert="horz" lIns="91440" tIns="45720" rIns="91440" bIns="45720" rtlCol="0" anchor="t">
            <a:noAutofit/>
          </a:bodyPr>
          <a:lstStyle/>
          <a:p>
            <a:pPr marL="0" indent="0">
              <a:lnSpc>
                <a:spcPct val="150000"/>
              </a:lnSpc>
              <a:buNone/>
            </a:pPr>
            <a:r>
              <a:rPr lang="nb-NO" sz="1800" dirty="0">
                <a:latin typeface="DIN Next LT Pro" panose="020B0503020203050203"/>
              </a:rPr>
              <a:t>Korset over er fra Etiopia og er plassert i kapellet til Kirkens Nødhjelp. Det er et synlig tegn på at vi tilhører en verdensvid kirke. Den ortodokse kirke </a:t>
            </a:r>
            <a:br>
              <a:rPr lang="nb-NO" sz="1800" dirty="0">
                <a:latin typeface="DIN Next LT Pro" panose="020B0503020203050203"/>
              </a:rPr>
            </a:br>
            <a:r>
              <a:rPr lang="nb-NO" sz="1800" dirty="0">
                <a:latin typeface="DIN Next LT Pro" panose="020B0503020203050203"/>
              </a:rPr>
              <a:t>i Etiopia er en av de eldste kirkene i verden, </a:t>
            </a:r>
            <a:br>
              <a:rPr lang="nb-NO" sz="1800" dirty="0">
                <a:latin typeface="DIN Next LT Pro" panose="020B0503020203050203"/>
              </a:rPr>
            </a:br>
            <a:r>
              <a:rPr lang="nb-NO" sz="1800" dirty="0">
                <a:latin typeface="DIN Next LT Pro" panose="020B0503020203050203"/>
              </a:rPr>
              <a:t>og korset er litt annerledes enn de korsene vi er vant til i Norge. Men også dette har både en </a:t>
            </a:r>
            <a:br>
              <a:rPr lang="nb-NO" sz="1800" dirty="0">
                <a:latin typeface="DIN Next LT Pro" panose="020B0503020203050203"/>
              </a:rPr>
            </a:br>
            <a:r>
              <a:rPr lang="nb-NO" sz="1800" dirty="0">
                <a:latin typeface="DIN Next LT Pro" panose="020B0503020203050203"/>
              </a:rPr>
              <a:t>vertikal og en horisontal akse. Det minner oss om at fastetiden har rom for både stillhet og engasjement for andre. Bønn og handling er ett. </a:t>
            </a:r>
            <a:endParaRPr lang="en-US" dirty="0"/>
          </a:p>
          <a:p>
            <a:pPr marL="0" indent="0">
              <a:buNone/>
            </a:pPr>
            <a:endParaRPr lang="nb-NO" sz="2400" dirty="0"/>
          </a:p>
        </p:txBody>
      </p:sp>
      <p:pic>
        <p:nvPicPr>
          <p:cNvPr id="6" name="Picture 5" descr="A picture containing drawing&#10;&#10;Description automatically generated">
            <a:extLst>
              <a:ext uri="{FF2B5EF4-FFF2-40B4-BE49-F238E27FC236}">
                <a16:creationId xmlns:a16="http://schemas.microsoft.com/office/drawing/2014/main" id="{10AAF1F2-EC1D-430C-8DF8-F518874C2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pic>
        <p:nvPicPr>
          <p:cNvPr id="4" name="Picture 7" descr="A picture containing clock&#10;&#10;Description automatically generated">
            <a:extLst>
              <a:ext uri="{FF2B5EF4-FFF2-40B4-BE49-F238E27FC236}">
                <a16:creationId xmlns:a16="http://schemas.microsoft.com/office/drawing/2014/main" id="{B8652D35-0986-4D9E-9BB6-9C1B1EA7B360}"/>
              </a:ext>
            </a:extLst>
          </p:cNvPr>
          <p:cNvPicPr>
            <a:picLocks noChangeAspect="1"/>
          </p:cNvPicPr>
          <p:nvPr/>
        </p:nvPicPr>
        <p:blipFill>
          <a:blip r:embed="rId3"/>
          <a:stretch>
            <a:fillRect/>
          </a:stretch>
        </p:blipFill>
        <p:spPr>
          <a:xfrm>
            <a:off x="-4567" y="5255"/>
            <a:ext cx="4042478" cy="6847489"/>
          </a:xfrm>
          <a:prstGeom prst="rect">
            <a:avLst/>
          </a:prstGeom>
        </p:spPr>
      </p:pic>
      <p:sp>
        <p:nvSpPr>
          <p:cNvPr id="8" name="TextBox 7">
            <a:extLst>
              <a:ext uri="{FF2B5EF4-FFF2-40B4-BE49-F238E27FC236}">
                <a16:creationId xmlns:a16="http://schemas.microsoft.com/office/drawing/2014/main" id="{09C9DDCB-E93A-4FC1-8C10-77232BA5FF9B}"/>
              </a:ext>
            </a:extLst>
          </p:cNvPr>
          <p:cNvSpPr txBox="1"/>
          <p:nvPr/>
        </p:nvSpPr>
        <p:spPr>
          <a:xfrm>
            <a:off x="297832" y="4409754"/>
            <a:ext cx="343767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b="1" dirty="0">
                <a:solidFill>
                  <a:schemeClr val="bg1">
                    <a:lumMod val="95000"/>
                  </a:schemeClr>
                </a:solidFill>
                <a:ea typeface="+mn-lt"/>
                <a:cs typeface="+mn-lt"/>
              </a:rPr>
              <a:t>Kjære Gud, takk for at du ga oss din sønn Jesus Kristus, som ble prøvd i alt. Vær med alle som opplever sorg og smerte. Vi ber om fred og rettferdighet for alle mennesker. Og minn oss daglig om at det er vi som er dine hender og føtter. </a:t>
            </a:r>
            <a:endParaRPr lang="nb-NO" b="1" dirty="0">
              <a:solidFill>
                <a:schemeClr val="bg1">
                  <a:lumMod val="95000"/>
                </a:schemeClr>
              </a:solidFill>
              <a:cs typeface="Calibri"/>
            </a:endParaRPr>
          </a:p>
        </p:txBody>
      </p:sp>
    </p:spTree>
    <p:extLst>
      <p:ext uri="{BB962C8B-B14F-4D97-AF65-F5344CB8AC3E}">
        <p14:creationId xmlns:p14="http://schemas.microsoft.com/office/powerpoint/2010/main" val="109015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6F5D08-A2AC-464E-A5A1-3169FA13EBCF}"/>
              </a:ext>
            </a:extLst>
          </p:cNvPr>
          <p:cNvSpPr>
            <a:spLocks noGrp="1"/>
          </p:cNvSpPr>
          <p:nvPr>
            <p:ph type="subTitle" idx="1"/>
          </p:nvPr>
        </p:nvSpPr>
        <p:spPr>
          <a:xfrm>
            <a:off x="6096000" y="1448647"/>
            <a:ext cx="5676900" cy="3342427"/>
          </a:xfrm>
        </p:spPr>
        <p:txBody>
          <a:bodyPr>
            <a:noAutofit/>
          </a:bodyPr>
          <a:lstStyle/>
          <a:p>
            <a:pPr algn="l"/>
            <a:br>
              <a:rPr lang="nb-NO" sz="1400">
                <a:latin typeface="DIN Next LT Pro" panose="020B0503020203050203" pitchFamily="34" charset="0"/>
              </a:rPr>
            </a:br>
            <a:endParaRPr lang="nb-NO" sz="1400">
              <a:solidFill>
                <a:srgbClr val="5A214F"/>
              </a:solidFill>
              <a:latin typeface="DIN Next LT Pro" panose="020B0503020203050203" pitchFamily="34" charset="0"/>
            </a:endParaRPr>
          </a:p>
          <a:p>
            <a:pPr algn="l"/>
            <a:endParaRPr lang="nb-NO" sz="1400">
              <a:latin typeface="DIN Next LT Pro" panose="020B0503020203050203" pitchFamily="34" charset="0"/>
            </a:endParaRPr>
          </a:p>
        </p:txBody>
      </p:sp>
      <p:pic>
        <p:nvPicPr>
          <p:cNvPr id="5" name="Picture 4" descr="A picture containing flower, drawing&#10;&#10;Description automatically generated">
            <a:extLst>
              <a:ext uri="{FF2B5EF4-FFF2-40B4-BE49-F238E27FC236}">
                <a16:creationId xmlns:a16="http://schemas.microsoft.com/office/drawing/2014/main" id="{0CE5A8B9-942C-4645-A24B-9A2ABF941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31585"/>
            <a:ext cx="12258675" cy="15347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DCFB36E-9A00-4A67-B2E7-D94E13FD7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825" y="249033"/>
            <a:ext cx="2190750" cy="389990"/>
          </a:xfrm>
          <a:prstGeom prst="rect">
            <a:avLst/>
          </a:prstGeom>
        </p:spPr>
      </p:pic>
      <p:sp>
        <p:nvSpPr>
          <p:cNvPr id="8" name="TextBox 7">
            <a:extLst>
              <a:ext uri="{FF2B5EF4-FFF2-40B4-BE49-F238E27FC236}">
                <a16:creationId xmlns:a16="http://schemas.microsoft.com/office/drawing/2014/main" id="{7FA7D788-3BDC-46A9-8D9D-4716FD45DD3D}"/>
              </a:ext>
            </a:extLst>
          </p:cNvPr>
          <p:cNvSpPr txBox="1"/>
          <p:nvPr/>
        </p:nvSpPr>
        <p:spPr>
          <a:xfrm>
            <a:off x="3062287" y="2704361"/>
            <a:ext cx="6067425" cy="830997"/>
          </a:xfrm>
          <a:prstGeom prst="rect">
            <a:avLst/>
          </a:prstGeom>
          <a:noFill/>
        </p:spPr>
        <p:txBody>
          <a:bodyPr wrap="square" rtlCol="0">
            <a:spAutoFit/>
          </a:bodyPr>
          <a:lstStyle/>
          <a:p>
            <a:pPr algn="ctr"/>
            <a:r>
              <a:rPr lang="nb-NO" sz="2400">
                <a:latin typeface="DIN Next LT Pro" panose="020B0503020203050203" pitchFamily="34" charset="0"/>
              </a:rPr>
              <a:t>Lengre historier til alle ukene finner du på </a:t>
            </a:r>
            <a:r>
              <a:rPr lang="nb-NO" sz="2400" b="1">
                <a:latin typeface="DIN Next LT Pro Bold" panose="020B0503020203050203" pitchFamily="34" charset="0"/>
              </a:rPr>
              <a:t>fasteaksjonen.no</a:t>
            </a:r>
          </a:p>
        </p:txBody>
      </p:sp>
    </p:spTree>
    <p:extLst>
      <p:ext uri="{BB962C8B-B14F-4D97-AF65-F5344CB8AC3E}">
        <p14:creationId xmlns:p14="http://schemas.microsoft.com/office/powerpoint/2010/main" val="18781379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DBF230213F024A917A8DA932540D8F" ma:contentTypeVersion="9" ma:contentTypeDescription="Create a new document." ma:contentTypeScope="" ma:versionID="b882ed7cb6ab6537ca7a64419bf0a8c3">
  <xsd:schema xmlns:xsd="http://www.w3.org/2001/XMLSchema" xmlns:xs="http://www.w3.org/2001/XMLSchema" xmlns:p="http://schemas.microsoft.com/office/2006/metadata/properties" xmlns:ns2="5896a63f-90ce-427a-a7ab-38a9cc2637e5" targetNamespace="http://schemas.microsoft.com/office/2006/metadata/properties" ma:root="true" ma:fieldsID="cd5d0c99d386119e2d0c84526114d6ac" ns2:_="">
    <xsd:import namespace="5896a63f-90ce-427a-a7ab-38a9cc2637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6a63f-90ce-427a-a7ab-38a9cc263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609B36-2EC2-47D6-80F1-ED68454A146F}">
  <ds:schemaRefs>
    <ds:schemaRef ds:uri="http://schemas.microsoft.com/sharepoint/v3/contenttype/forms"/>
  </ds:schemaRefs>
</ds:datastoreItem>
</file>

<file path=customXml/itemProps2.xml><?xml version="1.0" encoding="utf-8"?>
<ds:datastoreItem xmlns:ds="http://schemas.openxmlformats.org/officeDocument/2006/customXml" ds:itemID="{40CC7870-BAF8-41C3-8779-5CC6A6F65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6a63f-90ce-427a-a7ab-38a9cc2637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163C6F-730F-43F9-BC12-46A46C33EDD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5896a63f-90ce-427a-a7ab-38a9cc2637e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505</TotalTime>
  <Words>1105</Words>
  <Application>Microsoft Office PowerPoint</Application>
  <PresentationFormat>Widescreen</PresentationFormat>
  <Paragraphs>26</Paragraphs>
  <Slides>9</Slides>
  <Notes>0</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9</vt:i4>
      </vt:variant>
    </vt:vector>
  </HeadingPairs>
  <TitlesOfParts>
    <vt:vector size="15" baseType="lpstr">
      <vt:lpstr>Arial</vt:lpstr>
      <vt:lpstr>Calibri</vt:lpstr>
      <vt:lpstr>Calibri Light</vt:lpstr>
      <vt:lpstr>DIN Next LT Pro</vt:lpstr>
      <vt:lpstr>DIN Next LT Pro Bold</vt:lpstr>
      <vt:lpstr>Office Theme</vt:lpstr>
      <vt:lpstr>REGNBUEBØNN</vt:lpstr>
      <vt:lpstr>KJÆRLIGHET Fra og med fastelavnssøndag</vt:lpstr>
      <vt:lpstr>FORANDRING Fra og med 1. søndag i fastetiden</vt:lpstr>
      <vt:lpstr>RETTFERDIGHET Fra og med 2. søndag i fastetiden</vt:lpstr>
      <vt:lpstr>HÅP Fra og med 3. søndag i fastetiden</vt:lpstr>
      <vt:lpstr>VANN Fra og med Maria budskapsdag </vt:lpstr>
      <vt:lpstr>FELLESSKAP Fra og med 4. søndag i fastetiden</vt:lpstr>
      <vt:lpstr>DEN STILLE UKE Fra og med palmesøndag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REGNBUEBØNN</dc:title>
  <dc:creator>Julie Emblem Askim</dc:creator>
  <cp:lastModifiedBy>Mia Cecilie Welten</cp:lastModifiedBy>
  <cp:revision>232</cp:revision>
  <dcterms:created xsi:type="dcterms:W3CDTF">2020-01-07T11:19:54Z</dcterms:created>
  <dcterms:modified xsi:type="dcterms:W3CDTF">2022-09-23T12:06:43Z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0x0101008DDBF230213F024A917A8DA932540D8F</vt:lpwstr>
  </property>
</Properties>
</file>