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59" r:id="rId4"/>
    <p:sldId id="262" r:id="rId5"/>
    <p:sldId id="265" r:id="rId6"/>
    <p:sldId id="269" r:id="rId7"/>
    <p:sldId id="26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7469" autoAdjust="0"/>
  </p:normalViewPr>
  <p:slideViewPr>
    <p:cSldViewPr snapToGrid="0">
      <p:cViewPr varScale="1">
        <p:scale>
          <a:sx n="39" d="100"/>
          <a:sy n="39" d="100"/>
        </p:scale>
        <p:origin x="9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29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757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22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264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89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06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 Johnny Appleseed</a:t>
            </a:r>
          </a:p>
        </p:txBody>
      </p:sp>
      <p:sp>
        <p:nvSpPr>
          <p:cNvPr id="94" name="«Skriv et sitat her.»"/>
          <p:cNvSpPr txBox="1"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«Skriv et sitat her.»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oa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0842" cy="13735878"/>
          </a:xfrm>
          <a:prstGeom prst="rect">
            <a:avLst/>
          </a:prstGeom>
        </p:spPr>
      </p:pic>
      <p:sp>
        <p:nvSpPr>
          <p:cNvPr id="121" name="Rektangel"/>
          <p:cNvSpPr/>
          <p:nvPr/>
        </p:nvSpPr>
        <p:spPr>
          <a:xfrm>
            <a:off x="1" y="1"/>
            <a:ext cx="24370842" cy="13755756"/>
          </a:xfrm>
          <a:prstGeom prst="rect">
            <a:avLst/>
          </a:prstGeom>
          <a:solidFill>
            <a:srgbClr val="000000">
              <a:alpha val="1930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72109" y="717135"/>
            <a:ext cx="6647680" cy="105427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iketstilstand.noas.no"/>
          <p:cNvSpPr txBox="1"/>
          <p:nvPr/>
        </p:nvSpPr>
        <p:spPr>
          <a:xfrm>
            <a:off x="20950034" y="13150293"/>
            <a:ext cx="342080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calaSans Light"/>
                <a:ea typeface="ScalaSans Light"/>
                <a:cs typeface="ScalaSans Light"/>
                <a:sym typeface="ScalaSans Light"/>
              </a:defRPr>
            </a:lvl1pPr>
          </a:lstStyle>
          <a:p>
            <a:r>
              <a:rPr lang="nb-NO" sz="1600" cap="all" dirty="0"/>
              <a:t>FOTO: HEIKO JUNGE / NTB</a:t>
            </a:r>
            <a:endParaRPr sz="1600" dirty="0">
              <a:latin typeface="Scala Sans-Regular"/>
              <a:cs typeface="Times New Roman" panose="02020603050405020304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96882" y="9528789"/>
            <a:ext cx="16895549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cala Sans-Regular"/>
                <a:sym typeface="Helvetica Light"/>
              </a:rPr>
              <a:t>RIKETS</a:t>
            </a:r>
            <a:r>
              <a:rPr kumimoji="0" lang="nb-NO" sz="1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cala Sans-Regular"/>
                <a:sym typeface="Helvetica Light"/>
              </a:rPr>
              <a:t> TILSTAND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cala Sans-Regular"/>
                <a:sym typeface="Helvetica Light"/>
              </a:rPr>
              <a:t>PÅ ASYLFELTET</a:t>
            </a:r>
            <a:endParaRPr kumimoji="0" lang="nb-NO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cala Sans-Regular"/>
              <a:sym typeface="Helvetica Light"/>
            </a:endParaRPr>
          </a:p>
        </p:txBody>
      </p:sp>
      <p:sp>
        <p:nvSpPr>
          <p:cNvPr id="123" name="riketstilstand.noas.no"/>
          <p:cNvSpPr txBox="1"/>
          <p:nvPr/>
        </p:nvSpPr>
        <p:spPr>
          <a:xfrm>
            <a:off x="596882" y="8407563"/>
            <a:ext cx="611866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calaSans Light"/>
                <a:ea typeface="ScalaSans Light"/>
                <a:cs typeface="ScalaSans Light"/>
                <a:sym typeface="ScalaSans Light"/>
              </a:defRPr>
            </a:lvl1pPr>
          </a:lstStyle>
          <a:p>
            <a:r>
              <a:rPr dirty="0">
                <a:latin typeface="Scala Sans-Regular"/>
                <a:cs typeface="Times New Roman" panose="02020603050405020304" pitchFamily="18" charset="0"/>
              </a:rPr>
              <a:t>riketstilstand.noas.no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ilde" descr="Bil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050" y="12650489"/>
            <a:ext cx="23132525" cy="8679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NTALL SOM HAR SØKT ASYL"/>
          <p:cNvSpPr txBox="1"/>
          <p:nvPr/>
        </p:nvSpPr>
        <p:spPr>
          <a:xfrm>
            <a:off x="1486272" y="1926691"/>
            <a:ext cx="10826496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700"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dirty="0"/>
              <a:t>ANTALL SOM HAR SØKT ASYL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6" y="3464111"/>
            <a:ext cx="18779109" cy="8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8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ilde" descr="Bil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050" y="12650489"/>
            <a:ext cx="23132525" cy="86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VEM FÅR BLI?"/>
          <p:cNvSpPr txBox="1"/>
          <p:nvPr/>
        </p:nvSpPr>
        <p:spPr>
          <a:xfrm>
            <a:off x="1523999" y="1959368"/>
            <a:ext cx="50194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700"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dirty="0"/>
              <a:t>HVEM FÅR BLI?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7" y="4316757"/>
            <a:ext cx="23273543" cy="57813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56e6a2632b8dde4bafc35e0b/1584106685377-574CHVAA4GLWKOBBHZZE/Stengte+grenser+i+Europa.jpg?format=750w&amp;content-type=image%2F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3999" cy="126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ktangel"/>
          <p:cNvSpPr/>
          <p:nvPr/>
        </p:nvSpPr>
        <p:spPr>
          <a:xfrm>
            <a:off x="0" y="0"/>
            <a:ext cx="24384000" cy="12670366"/>
          </a:xfrm>
          <a:prstGeom prst="rect">
            <a:avLst/>
          </a:prstGeom>
          <a:solidFill>
            <a:srgbClr val="000000">
              <a:alpha val="1930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BARN ALENE PÅ FLUKT"/>
          <p:cNvSpPr txBox="1"/>
          <p:nvPr/>
        </p:nvSpPr>
        <p:spPr>
          <a:xfrm>
            <a:off x="1524000" y="1926691"/>
            <a:ext cx="9242915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700"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lang="nb-NO" dirty="0" smtClean="0"/>
              <a:t>PREGET DET SISTE ÅRET</a:t>
            </a:r>
          </a:p>
        </p:txBody>
      </p:sp>
      <p:sp>
        <p:nvSpPr>
          <p:cNvPr id="150" name="Stortinget innførte nye «sårbarhetskriterier»…"/>
          <p:cNvSpPr txBox="1">
            <a:spLocks noGrp="1"/>
          </p:cNvSpPr>
          <p:nvPr>
            <p:ph type="body" idx="4294967295"/>
          </p:nvPr>
        </p:nvSpPr>
        <p:spPr>
          <a:xfrm>
            <a:off x="1546604" y="4457355"/>
            <a:ext cx="17125192" cy="8226222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500" dirty="0" smtClean="0">
                <a:latin typeface="Scala Sans-Regular"/>
              </a:rPr>
              <a:t>Koronapandemien</a:t>
            </a:r>
          </a:p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500" dirty="0" smtClean="0">
                <a:latin typeface="Scala Sans-Regular"/>
              </a:rPr>
              <a:t>Situasjonen i Hellas</a:t>
            </a:r>
          </a:p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500" dirty="0" smtClean="0">
                <a:latin typeface="Scala Sans-Regular"/>
              </a:rPr>
              <a:t>Mustafa-saken</a:t>
            </a:r>
            <a:endParaRPr lang="nb-NO" sz="4500" dirty="0">
              <a:latin typeface="Scala Sans-Regular"/>
            </a:endParaRPr>
          </a:p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500" dirty="0" smtClean="0">
                <a:latin typeface="Scala Sans-Regular"/>
              </a:rPr>
              <a:t>Rettssikkerhet i Utlendingsnemnda (UNE)</a:t>
            </a:r>
          </a:p>
          <a:p>
            <a:pPr marL="0" indent="0" defTabSz="457200">
              <a:spcBef>
                <a:spcPts val="400"/>
              </a:spcBef>
              <a:buSzPct val="100000"/>
              <a:buNone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nb-NO" sz="4000" dirty="0" smtClean="0">
              <a:latin typeface="Scala Sans-Regular"/>
            </a:endParaRPr>
          </a:p>
          <a:p>
            <a:pPr marL="635000" lvl="1" indent="0" defTabSz="457200">
              <a:spcBef>
                <a:spcPts val="400"/>
              </a:spcBef>
              <a:buSzPct val="100000"/>
              <a:buNone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nb-NO" sz="4000" dirty="0" smtClean="0">
              <a:latin typeface="Scala Sans-Regular"/>
            </a:endParaRPr>
          </a:p>
          <a:p>
            <a:pPr marL="342900" indent="-342900" defTabSz="457200">
              <a:spcBef>
                <a:spcPts val="400"/>
              </a:spcBef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nb-NO" sz="4000" dirty="0">
              <a:latin typeface="Scala Sans-Regular"/>
            </a:endParaRPr>
          </a:p>
          <a:p>
            <a:pPr marL="342900" indent="-342900" defTabSz="457200">
              <a:spcBef>
                <a:spcPts val="400"/>
              </a:spcBef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000" dirty="0">
              <a:latin typeface="Scala Sans-Regular"/>
            </a:endParaRPr>
          </a:p>
        </p:txBody>
      </p:sp>
      <p:pic>
        <p:nvPicPr>
          <p:cNvPr id="151" name="Bilde" descr="Bil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050" y="12670367"/>
            <a:ext cx="23132525" cy="8679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iketstilstand.noas.no"/>
          <p:cNvSpPr txBox="1"/>
          <p:nvPr/>
        </p:nvSpPr>
        <p:spPr>
          <a:xfrm>
            <a:off x="21896531" y="12147147"/>
            <a:ext cx="224741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calaSans Light"/>
                <a:ea typeface="ScalaSans Light"/>
                <a:cs typeface="ScalaSans Light"/>
                <a:sym typeface="ScalaSans Light"/>
              </a:defRPr>
            </a:lvl1pPr>
          </a:lstStyle>
          <a:p>
            <a:r>
              <a:rPr lang="nb-NO" sz="1600" cap="all" dirty="0" smtClean="0"/>
              <a:t>FOTO</a:t>
            </a:r>
            <a:r>
              <a:rPr lang="nb-NO" sz="1600" cap="all" dirty="0"/>
              <a:t>: MOSTPHOTOS</a:t>
            </a:r>
            <a:endParaRPr sz="1600" dirty="0">
              <a:latin typeface="Scala Sans-Regular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oto: Utlendingsnemnda"/>
          <p:cNvSpPr txBox="1"/>
          <p:nvPr/>
        </p:nvSpPr>
        <p:spPr>
          <a:xfrm>
            <a:off x="20872272" y="12061106"/>
            <a:ext cx="279298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Scala"/>
                <a:ea typeface="Scala"/>
                <a:cs typeface="Scala"/>
                <a:sym typeface="Scala"/>
              </a:defRPr>
            </a:lvl1pPr>
          </a:lstStyle>
          <a:p>
            <a:r>
              <a:t>Foto: Utlendingsnemnda</a:t>
            </a:r>
          </a:p>
        </p:txBody>
      </p:sp>
      <p:sp>
        <p:nvSpPr>
          <p:cNvPr id="170" name="RETSSIKKERHET I UTLENDINGSNEMNDA (UNE)"/>
          <p:cNvSpPr txBox="1"/>
          <p:nvPr/>
        </p:nvSpPr>
        <p:spPr>
          <a:xfrm>
            <a:off x="1524000" y="1926691"/>
            <a:ext cx="92044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700"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lang="nb-NO" dirty="0" smtClean="0">
                <a:solidFill>
                  <a:schemeClr val="tx1"/>
                </a:solidFill>
              </a:rPr>
              <a:t>NOAS’ RESULTATER 2020</a:t>
            </a:r>
          </a:p>
        </p:txBody>
      </p:sp>
      <p:pic>
        <p:nvPicPr>
          <p:cNvPr id="172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" y="12650489"/>
            <a:ext cx="23132525" cy="867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4" y="5327374"/>
            <a:ext cx="10322952" cy="475090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612" y="3542345"/>
            <a:ext cx="8170152" cy="80015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2650489"/>
          </a:xfrm>
          <a:prstGeom prst="rect">
            <a:avLst/>
          </a:prstGeom>
        </p:spPr>
      </p:pic>
      <p:sp>
        <p:nvSpPr>
          <p:cNvPr id="169" name="Rektangel"/>
          <p:cNvSpPr/>
          <p:nvPr/>
        </p:nvSpPr>
        <p:spPr>
          <a:xfrm>
            <a:off x="0" y="-238539"/>
            <a:ext cx="24384001" cy="12869150"/>
          </a:xfrm>
          <a:prstGeom prst="rect">
            <a:avLst/>
          </a:prstGeom>
          <a:solidFill>
            <a:srgbClr val="000000">
              <a:alpha val="3283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RETSSIKKERHET I UTLENDINGSNEMNDA (UNE)"/>
          <p:cNvSpPr txBox="1"/>
          <p:nvPr/>
        </p:nvSpPr>
        <p:spPr>
          <a:xfrm>
            <a:off x="1524000" y="1926691"/>
            <a:ext cx="14406188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700"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lang="nb-NO" dirty="0" smtClean="0"/>
              <a:t>STRENG ASYL- OG FLYKTNINGPOLITIKK</a:t>
            </a:r>
            <a:endParaRPr dirty="0"/>
          </a:p>
        </p:txBody>
      </p:sp>
      <p:sp>
        <p:nvSpPr>
          <p:cNvPr id="171" name="Rettssikkerhet i Utlendingsnemnda (UNE)…"/>
          <p:cNvSpPr txBox="1">
            <a:spLocks noGrp="1"/>
          </p:cNvSpPr>
          <p:nvPr>
            <p:ph type="body" idx="4294967295"/>
          </p:nvPr>
        </p:nvSpPr>
        <p:spPr>
          <a:xfrm>
            <a:off x="1520381" y="3999759"/>
            <a:ext cx="17875343" cy="8226222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000" dirty="0" smtClean="0">
                <a:solidFill>
                  <a:srgbClr val="FFFFFF"/>
                </a:solidFill>
                <a:latin typeface="Scala Sans-Regular"/>
              </a:rPr>
              <a:t>Utfordrer internasjonale forpliktelser: </a:t>
            </a:r>
          </a:p>
          <a:p>
            <a:pPr lvl="1" defTabSz="457200">
              <a:spcBef>
                <a:spcPts val="400"/>
              </a:spcBef>
              <a:spcAft>
                <a:spcPts val="600"/>
              </a:spcAft>
              <a:buSzPct val="100000"/>
              <a:buFontTx/>
              <a:buChar char="-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000" dirty="0" smtClean="0">
                <a:solidFill>
                  <a:srgbClr val="FFFFFF"/>
                </a:solidFill>
                <a:latin typeface="Scala Sans-Regular"/>
              </a:rPr>
              <a:t>Familiegjenforening</a:t>
            </a:r>
          </a:p>
          <a:p>
            <a:pPr lvl="1" defTabSz="457200">
              <a:spcBef>
                <a:spcPts val="400"/>
              </a:spcBef>
              <a:spcAft>
                <a:spcPts val="600"/>
              </a:spcAft>
              <a:buSzPct val="100000"/>
              <a:buFontTx/>
              <a:buChar char="-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000" dirty="0" smtClean="0">
                <a:solidFill>
                  <a:srgbClr val="FFFFFF"/>
                </a:solidFill>
                <a:latin typeface="Scala Sans-Regular"/>
              </a:rPr>
              <a:t>Statsløse</a:t>
            </a:r>
            <a:endParaRPr lang="nb-NO" sz="4000" dirty="0">
              <a:solidFill>
                <a:srgbClr val="FFFFFF"/>
              </a:solidFill>
              <a:latin typeface="Scala Sans-Regular"/>
            </a:endParaRPr>
          </a:p>
          <a:p>
            <a:pPr lvl="1" defTabSz="457200">
              <a:spcBef>
                <a:spcPts val="400"/>
              </a:spcBef>
              <a:spcAft>
                <a:spcPts val="600"/>
              </a:spcAft>
              <a:buSzPct val="100000"/>
              <a:buFontTx/>
              <a:buChar char="-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000" dirty="0" smtClean="0">
                <a:solidFill>
                  <a:srgbClr val="FFFFFF"/>
                </a:solidFill>
                <a:latin typeface="Scala Sans-Regular"/>
              </a:rPr>
              <a:t>Opphør av flyktningstatus</a:t>
            </a:r>
          </a:p>
          <a:p>
            <a:pPr marL="977900" lvl="1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nb-NO" sz="4000" dirty="0">
              <a:solidFill>
                <a:srgbClr val="FFFFFF"/>
              </a:solidFill>
              <a:latin typeface="Scala Sans-Regular"/>
            </a:endParaRPr>
          </a:p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b-NO" sz="4000" dirty="0" smtClean="0">
                <a:solidFill>
                  <a:srgbClr val="FFFFFF"/>
                </a:solidFill>
                <a:latin typeface="Scala Sans-Regular"/>
              </a:rPr>
              <a:t>Ytterligere innstramninger i 2020</a:t>
            </a:r>
            <a:endParaRPr lang="nb-NO" sz="4000" dirty="0" smtClean="0">
              <a:solidFill>
                <a:schemeClr val="bg1"/>
              </a:solidFill>
              <a:latin typeface="Scala Sans-Regular"/>
            </a:endParaRPr>
          </a:p>
          <a:p>
            <a:pPr lvl="0"/>
            <a:endParaRPr lang="nb-NO" dirty="0">
              <a:solidFill>
                <a:schemeClr val="bg1"/>
              </a:solidFill>
              <a:latin typeface="Scala Sans-Regular"/>
            </a:endParaRPr>
          </a:p>
          <a:p>
            <a:pPr marL="342900" indent="-342900" defTabSz="457200"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000" dirty="0"/>
          </a:p>
        </p:txBody>
      </p:sp>
      <p:pic>
        <p:nvPicPr>
          <p:cNvPr id="172" name="Bilde" descr="Bil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050" y="12650489"/>
            <a:ext cx="23132525" cy="8679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iketstilstand.noas.no"/>
          <p:cNvSpPr txBox="1"/>
          <p:nvPr/>
        </p:nvSpPr>
        <p:spPr>
          <a:xfrm>
            <a:off x="21671463" y="12051574"/>
            <a:ext cx="245900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calaSans Light"/>
                <a:ea typeface="ScalaSans Light"/>
                <a:cs typeface="ScalaSans Light"/>
                <a:sym typeface="ScalaSans Light"/>
              </a:defRPr>
            </a:lvl1pPr>
          </a:lstStyle>
          <a:p>
            <a:r>
              <a:rPr lang="nb-NO" sz="1600" cap="all" dirty="0" smtClean="0"/>
              <a:t>FOTO</a:t>
            </a:r>
            <a:r>
              <a:rPr lang="nb-NO" sz="1600" cap="all" dirty="0"/>
              <a:t>: </a:t>
            </a:r>
            <a:r>
              <a:rPr lang="nb-NO" sz="1600" cap="all" dirty="0" smtClean="0"/>
              <a:t>SHUTTERSTOCK</a:t>
            </a:r>
            <a:endParaRPr sz="1600" dirty="0">
              <a:latin typeface="Scala Sans-Regular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97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rcRect l="78101"/>
          <a:stretch>
            <a:fillRect/>
          </a:stretch>
        </p:blipFill>
        <p:spPr>
          <a:xfrm>
            <a:off x="9216330" y="3393747"/>
            <a:ext cx="5339756" cy="386711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IKETSTILSTAND.NOAS.NO"/>
          <p:cNvSpPr txBox="1"/>
          <p:nvPr/>
        </p:nvSpPr>
        <p:spPr>
          <a:xfrm>
            <a:off x="7865495" y="7920584"/>
            <a:ext cx="865301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lvl1pPr>
          </a:lstStyle>
          <a:p>
            <a:r>
              <a:rPr dirty="0">
                <a:cs typeface="Times New Roman" panose="02020603050405020304" pitchFamily="18" charset="0"/>
              </a:rPr>
              <a:t>RIKETSTILSTAND.NOAS.NO</a:t>
            </a:r>
          </a:p>
        </p:txBody>
      </p:sp>
      <p:sp>
        <p:nvSpPr>
          <p:cNvPr id="176" name="Bli medlem eller…"/>
          <p:cNvSpPr txBox="1"/>
          <p:nvPr/>
        </p:nvSpPr>
        <p:spPr>
          <a:xfrm>
            <a:off x="4770912" y="9682163"/>
            <a:ext cx="1484220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pPr>
            <a:r>
              <a:rPr lang="nb-NO" dirty="0" smtClean="0">
                <a:latin typeface="Scala Sans-Regular"/>
                <a:cs typeface="Times New Roman" panose="02020603050405020304" pitchFamily="18" charset="0"/>
              </a:rPr>
              <a:t>Støtt vårt arbeid! </a:t>
            </a:r>
          </a:p>
          <a:p>
            <a:pPr>
              <a:defRPr>
                <a:solidFill>
                  <a:srgbClr val="FFFFFF"/>
                </a:solidFill>
                <a:latin typeface="Scala Sans-Regular"/>
                <a:ea typeface="Scala Sans-Regular"/>
                <a:cs typeface="Scala Sans-Regular"/>
                <a:sym typeface="Scala Sans-Regular"/>
              </a:defRPr>
            </a:pPr>
            <a:r>
              <a:rPr lang="nb-NO" dirty="0" smtClean="0">
                <a:latin typeface="Scala Sans-Regular"/>
                <a:cs typeface="Times New Roman" panose="02020603050405020304" pitchFamily="18" charset="0"/>
              </a:rPr>
              <a:t>Send «BIDRA START» til 2003 og gi 40 kr per mnd.</a:t>
            </a:r>
            <a:endParaRPr u="sng" dirty="0">
              <a:latin typeface="Scala Sans-Regular"/>
              <a:cs typeface="Times New Roman" panose="02020603050405020304" pitchFamily="18" charset="0"/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84</Words>
  <Application>Microsoft Office PowerPoint</Application>
  <PresentationFormat>Egendefinert</PresentationFormat>
  <Paragraphs>27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Arial</vt:lpstr>
      <vt:lpstr>Helvetica</vt:lpstr>
      <vt:lpstr>Helvetica Light</vt:lpstr>
      <vt:lpstr>Helvetica Neue</vt:lpstr>
      <vt:lpstr>Scala</vt:lpstr>
      <vt:lpstr>Scala Sans-Regular</vt:lpstr>
      <vt:lpstr>ScalaSans Light</vt:lpstr>
      <vt:lpstr>Times New Roman</vt:lpstr>
      <vt:lpstr>White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Mona Reigstad Dabour</dc:creator>
  <cp:lastModifiedBy>Mona Reigstad Dabour</cp:lastModifiedBy>
  <cp:revision>104</cp:revision>
  <dcterms:modified xsi:type="dcterms:W3CDTF">2021-05-25T10:20:40Z</dcterms:modified>
</cp:coreProperties>
</file>