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9" r:id="rId4"/>
  </p:sldMasterIdLst>
  <p:notesMasterIdLst>
    <p:notesMasterId r:id="rId23"/>
  </p:notesMasterIdLst>
  <p:sldIdLst>
    <p:sldId id="1489" r:id="rId5"/>
    <p:sldId id="1518" r:id="rId6"/>
    <p:sldId id="1519" r:id="rId7"/>
    <p:sldId id="1515" r:id="rId8"/>
    <p:sldId id="1501" r:id="rId9"/>
    <p:sldId id="1490" r:id="rId10"/>
    <p:sldId id="390" r:id="rId11"/>
    <p:sldId id="1520" r:id="rId12"/>
    <p:sldId id="1524" r:id="rId13"/>
    <p:sldId id="1521" r:id="rId14"/>
    <p:sldId id="1522" r:id="rId15"/>
    <p:sldId id="1523" r:id="rId16"/>
    <p:sldId id="1516" r:id="rId17"/>
    <p:sldId id="1511" r:id="rId18"/>
    <p:sldId id="1508" r:id="rId19"/>
    <p:sldId id="1509" r:id="rId20"/>
    <p:sldId id="1437" r:id="rId21"/>
    <p:sldId id="1502" r:id="rId22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4"/>
    </p:embeddedFont>
    <p:embeddedFont>
      <p:font typeface="Arial Nova" panose="020B0504020202020204" pitchFamily="34" charset="0"/>
      <p:regular r:id="rId25"/>
      <p:bold r:id="rId26"/>
      <p:italic r:id="rId27"/>
      <p:boldItalic r:id="rId28"/>
    </p:embeddedFont>
    <p:embeddedFont>
      <p:font typeface="Arial Nova Cond" panose="020B0506020202020204" pitchFamily="34" charset="0"/>
      <p:regular r:id="rId29"/>
      <p:bold r:id="rId30"/>
      <p:italic r:id="rId31"/>
      <p:boldItalic r:id="rId32"/>
    </p:embeddedFont>
    <p:embeddedFont>
      <p:font typeface="Arial Nova Light" panose="020B0304020202020204" pitchFamily="34" charset="0"/>
      <p:regular r:id="rId33"/>
      <p:italic r:id="rId3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D97"/>
    <a:srgbClr val="353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B9291-02F2-4463-AD51-84E8DCEB9470}" v="5" dt="2024-05-01T18:49:19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20" autoAdjust="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D5F68-3B78-2A4A-B591-84C9DB9B7B0A}" type="datetimeFigureOut">
              <a:rPr lang="nb-NO" smtClean="0"/>
              <a:t>02.05.2024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035A5-21A3-354B-8154-58936541A6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52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Prost Sveinung Hansen, trippeldrapet i Torpo i Hallingdal.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48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Veien ut av krisen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DC530-C291-4C80-B24A-DD7214752C7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2607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372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58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9493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en krise, står tilliten til kirken alltid på spill. Rommet for feil blir mindre, samtidig som tidspresset er høyt og det er fullt av dilemmaer.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171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altLang="nb-NO" dirty="0"/>
              <a:t>Kåre </a:t>
            </a:r>
            <a:r>
              <a:rPr lang="nb-NO" altLang="nb-NO" dirty="0" err="1"/>
              <a:t>valebrokk</a:t>
            </a:r>
            <a:r>
              <a:rPr lang="nb-NO" altLang="nb-NO" dirty="0"/>
              <a:t>, redaktør i bl.a. DN og TV2</a:t>
            </a:r>
          </a:p>
        </p:txBody>
      </p:sp>
      <p:sp>
        <p:nvSpPr>
          <p:cNvPr id="22532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6D04B4-6FFD-439F-8FBC-87FBEEF6047E}" type="slidenum">
              <a:rPr lang="en-US" altLang="nb-N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6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3265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4H: Vi lover å arbeide mot det mål å bli en ungdom med klart hode, varmt hjerte, flinke hender og god helse</a:t>
            </a:r>
          </a:p>
          <a:p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Inter"/>
              </a:rPr>
              <a:t>— Vi har jobbet med saken på en grundig måte, for å sikre at hver enkelt ansatt blir hørt og ivaretatt. Samtidig er det et mål at det gode arbeidet i menigheten ikke blir skadelidende.</a:t>
            </a:r>
          </a:p>
          <a:p>
            <a:r>
              <a:rPr lang="nb-NO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Inter"/>
              </a:rPr>
              <a:t>-Alle våre ansatte skal oppleve det som godt å komme på jobb, og når vi har ansatte som ikke gjør det, så tar vi det på ytterste alvor. Vi har et godt samarbeid mellom prost og kirkeverge og forsøker å løse saken så raskt som mulig.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85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035A5-21A3-354B-8154-58936541A60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79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.no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.no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E8EB727-5EF8-5CF3-E6F9-866292868A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2855913" cy="6858000"/>
          </a:xfrm>
          <a:custGeom>
            <a:avLst/>
            <a:gdLst>
              <a:gd name="connsiteX0" fmla="*/ 0 w 2855913"/>
              <a:gd name="connsiteY0" fmla="*/ 5241924 h 6858000"/>
              <a:gd name="connsiteX1" fmla="*/ 2855913 w 2855913"/>
              <a:gd name="connsiteY1" fmla="*/ 5241924 h 6858000"/>
              <a:gd name="connsiteX2" fmla="*/ 2855913 w 2855913"/>
              <a:gd name="connsiteY2" fmla="*/ 6858000 h 6858000"/>
              <a:gd name="connsiteX3" fmla="*/ 0 w 2855913"/>
              <a:gd name="connsiteY3" fmla="*/ 6858000 h 6858000"/>
              <a:gd name="connsiteX4" fmla="*/ 0 w 2855913"/>
              <a:gd name="connsiteY4" fmla="*/ 0 h 6858000"/>
              <a:gd name="connsiteX5" fmla="*/ 2855913 w 2855913"/>
              <a:gd name="connsiteY5" fmla="*/ 0 h 6858000"/>
              <a:gd name="connsiteX6" fmla="*/ 2855913 w 2855913"/>
              <a:gd name="connsiteY6" fmla="*/ 5216524 h 6858000"/>
              <a:gd name="connsiteX7" fmla="*/ 0 w 2855913"/>
              <a:gd name="connsiteY7" fmla="*/ 52165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5913" h="6858000">
                <a:moveTo>
                  <a:pt x="0" y="5241924"/>
                </a:moveTo>
                <a:lnTo>
                  <a:pt x="2855913" y="5241924"/>
                </a:lnTo>
                <a:lnTo>
                  <a:pt x="2855913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855913" y="0"/>
                </a:lnTo>
                <a:lnTo>
                  <a:pt x="2855913" y="5216524"/>
                </a:lnTo>
                <a:lnTo>
                  <a:pt x="0" y="521652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Bytt farge eller sett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BE0139-D1FA-4075-2F9F-FB24B3C28D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5720" y="1041400"/>
            <a:ext cx="7200800" cy="2387600"/>
          </a:xfrm>
        </p:spPr>
        <p:txBody>
          <a:bodyPr lIns="0" anchor="b">
            <a:noAutofit/>
          </a:bodyPr>
          <a:lstStyle>
            <a:lvl1pPr algn="l">
              <a:defRPr sz="7200" b="0" i="0">
                <a:latin typeface="Arial Nova" panose="020B0504020202020204" pitchFamily="34" charset="0"/>
              </a:defRPr>
            </a:lvl1pPr>
          </a:lstStyle>
          <a:p>
            <a:r>
              <a:rPr lang="nb-NO"/>
              <a:t>Skriv en god tittel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B5ECE9B-0DB1-715B-D30A-AE6F31D30C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5720" y="3861048"/>
            <a:ext cx="7200800" cy="1655762"/>
          </a:xfrm>
        </p:spPr>
        <p:txBody>
          <a:bodyPr l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Her kan du legge til en undertekst eller hvem som holder foredraget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D5FE64-6634-4B05-81C9-375D624F8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6080" y="6123058"/>
            <a:ext cx="1440160" cy="3651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>
                <a:solidFill>
                  <a:schemeClr val="accent2"/>
                </a:solidFill>
                <a:latin typeface="Arial Nova" panose="020B05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32CB0A-EE3B-650E-104A-03EB0621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5720" y="6123058"/>
            <a:ext cx="252028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i="0">
                <a:latin typeface="Arial Nova" panose="020B0504020202020204" pitchFamily="34" charset="0"/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11" name="Bilde 10" descr="Et bilde som inneholder Font, Grafikk, skjermbilde&#10;&#10;Automatisk generert beskrivelse">
            <a:extLst>
              <a:ext uri="{FF2B5EF4-FFF2-40B4-BE49-F238E27FC236}">
                <a16:creationId xmlns:a16="http://schemas.microsoft.com/office/drawing/2014/main" id="{48610284-C38B-CEB6-B3E6-62971B07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6123059"/>
            <a:ext cx="2657668" cy="365125"/>
          </a:xfrm>
          <a:prstGeom prst="rect">
            <a:avLst/>
          </a:prstGeom>
        </p:spPr>
      </p:pic>
      <p:pic>
        <p:nvPicPr>
          <p:cNvPr id="6" name="Bilde 5" descr="Et bilde som inneholder Font, Grafikk, skjermbilde&#10;&#10;Automatisk generert beskrivelse">
            <a:extLst>
              <a:ext uri="{FF2B5EF4-FFF2-40B4-BE49-F238E27FC236}">
                <a16:creationId xmlns:a16="http://schemas.microsoft.com/office/drawing/2014/main" id="{E92805D2-5DEA-2026-2194-F2ECF55B5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2344" y="6123059"/>
            <a:ext cx="2657668" cy="365125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70C86D5-A9EA-DA6E-A2B6-7735937E43D6}"/>
              </a:ext>
            </a:extLst>
          </p:cNvPr>
          <p:cNvSpPr/>
          <p:nvPr userDrawn="1"/>
        </p:nvSpPr>
        <p:spPr>
          <a:xfrm>
            <a:off x="0" y="5216525"/>
            <a:ext cx="12194724" cy="25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3021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1799" userDrawn="1">
          <p15:clr>
            <a:srgbClr val="FBAE40"/>
          </p15:clr>
        </p15:guide>
        <p15:guide id="10" pos="5881" userDrawn="1">
          <p15:clr>
            <a:srgbClr val="FBAE40"/>
          </p15:clr>
        </p15:guide>
        <p15:guide id="11" orient="horz" pos="1026" userDrawn="1">
          <p15:clr>
            <a:srgbClr val="FBAE40"/>
          </p15:clr>
        </p15:guide>
        <p15:guide id="12" orient="horz" pos="329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erse 2/3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0"/>
            <a:ext cx="45593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7274" tIns="43637" rIns="87274" bIns="43637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68" y="330202"/>
            <a:ext cx="6680315" cy="866775"/>
          </a:xfrm>
        </p:spPr>
        <p:txBody>
          <a:bodyPr/>
          <a:lstStyle>
            <a:lvl1pPr algn="l" rtl="0" eaLnBrk="1" fontAlgn="base" hangingPunct="1">
              <a:lnSpc>
                <a:spcPts val="4199"/>
              </a:lnSpc>
              <a:spcBef>
                <a:spcPct val="0"/>
              </a:spcBef>
              <a:spcAft>
                <a:spcPct val="0"/>
              </a:spcAft>
              <a:defRPr lang="en-GB" sz="4399" b="0" cap="all" dirty="0" smtClean="0">
                <a:solidFill>
                  <a:schemeClr val="bg1"/>
                </a:solidFill>
                <a:latin typeface="TFForeverMedium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847168" y="1963283"/>
            <a:ext cx="6680315" cy="4162880"/>
          </a:xfrm>
        </p:spPr>
        <p:txBody>
          <a:bodyPr/>
          <a:lstStyle>
            <a:lvl1pPr>
              <a:buClr>
                <a:srgbClr val="FF9900"/>
              </a:buClr>
              <a:defRPr sz="1800"/>
            </a:lvl1pPr>
            <a:lvl2pPr>
              <a:buClr>
                <a:srgbClr val="FF9900"/>
              </a:buClr>
              <a:defRPr sz="1800"/>
            </a:lvl2pPr>
            <a:lvl3pPr>
              <a:buClr>
                <a:srgbClr val="FF9900"/>
              </a:buClr>
              <a:defRPr sz="1800"/>
            </a:lvl3pPr>
            <a:lvl4pPr>
              <a:buClr>
                <a:srgbClr val="FF9900"/>
              </a:buClr>
              <a:defRPr sz="1800"/>
            </a:lvl4pPr>
            <a:lvl5pPr>
              <a:buClr>
                <a:srgbClr val="FF9900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57958" y="1014958"/>
            <a:ext cx="6669525" cy="447571"/>
          </a:xfrm>
        </p:spPr>
        <p:txBody>
          <a:bodyPr/>
          <a:lstStyle>
            <a:lvl1pPr marL="0" indent="0">
              <a:buFontTx/>
              <a:buNone/>
              <a:defRPr sz="1800">
                <a:latin typeface="TFForeverMedium" pitchFamily="2" charset="0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3"/>
          </p:nvPr>
        </p:nvSpPr>
        <p:spPr>
          <a:xfrm>
            <a:off x="685800" y="6421439"/>
            <a:ext cx="2590800" cy="3397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3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D5CC22F-0FED-B601-B73D-442A4DD6D6E7}"/>
              </a:ext>
            </a:extLst>
          </p:cNvPr>
          <p:cNvSpPr/>
          <p:nvPr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7E1C53-1931-A35C-1601-28CBEC8D9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67" y="1988840"/>
            <a:ext cx="1797133" cy="946808"/>
          </a:xfrm>
        </p:spPr>
        <p:txBody>
          <a:bodyPr anchor="t"/>
          <a:lstStyle/>
          <a:p>
            <a:r>
              <a:rPr lang="nb-NO"/>
              <a:t>Agenda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74E861-1C78-8332-C4F1-77BBC5649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36959A2-A53F-9B42-1C8B-8EAD961D2B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760" y="1989138"/>
            <a:ext cx="5761037" cy="3600450"/>
          </a:xfrm>
        </p:spPr>
        <p:txBody>
          <a:bodyPr/>
          <a:lstStyle/>
          <a:p>
            <a:pPr lvl="0"/>
            <a:r>
              <a:rPr lang="nb-NO"/>
              <a:t>Sett opp punkter på agendaen her</a:t>
            </a:r>
          </a:p>
        </p:txBody>
      </p:sp>
      <p:pic>
        <p:nvPicPr>
          <p:cNvPr id="8" name="Bilde 7" descr="Et bilde som inneholder skjermbilde, Grafikk, Font&#10;&#10;Automatisk generert beskrivelse">
            <a:extLst>
              <a:ext uri="{FF2B5EF4-FFF2-40B4-BE49-F238E27FC236}">
                <a16:creationId xmlns:a16="http://schemas.microsoft.com/office/drawing/2014/main" id="{A6B1875F-EDA7-16E7-BA28-A06324CF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349" y="6398432"/>
            <a:ext cx="1656184" cy="183635"/>
          </a:xfrm>
          <a:prstGeom prst="rect">
            <a:avLst/>
          </a:prstGeom>
        </p:spPr>
      </p:pic>
      <p:pic>
        <p:nvPicPr>
          <p:cNvPr id="6" name="Bilde 5" descr="Et bilde som inneholder skjermbilde, Grafikk, Font&#10;&#10;Automatisk generert beskrivelse">
            <a:extLst>
              <a:ext uri="{FF2B5EF4-FFF2-40B4-BE49-F238E27FC236}">
                <a16:creationId xmlns:a16="http://schemas.microsoft.com/office/drawing/2014/main" id="{F028A4A8-95F4-5645-5C73-82FD83C8D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349" y="6398432"/>
            <a:ext cx="1656184" cy="1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5DB892-066D-8DD4-5196-3830A0BA2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Skriv en god tittel på lysarket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DC89F5-3E5D-578F-0F0C-E989DE38E3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400" y="1988840"/>
            <a:ext cx="10801200" cy="4015010"/>
          </a:xfrm>
        </p:spPr>
        <p:txBody>
          <a:bodyPr/>
          <a:lstStyle/>
          <a:p>
            <a:pPr lvl="0"/>
            <a:r>
              <a:rPr lang="nb-NO"/>
              <a:t>Tekst eller annet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A5C6D9-5288-F364-1A83-1EAAC69B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1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D5F370-9D35-8BCE-C97B-7BC67E708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Skriv en god tittel på lysarket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3D67FA-020F-9747-BDF5-B5ADD3F6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891E557-F373-BC55-3D95-B59D5123FA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5400" y="1988840"/>
            <a:ext cx="5040560" cy="4014502"/>
          </a:xfrm>
        </p:spPr>
        <p:txBody>
          <a:bodyPr/>
          <a:lstStyle/>
          <a:p>
            <a:pPr lvl="0"/>
            <a:r>
              <a:rPr lang="nb-NO"/>
              <a:t>Tekst eller annet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39BD0D62-D406-1118-2C1B-B39A30933CB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56040" y="1988840"/>
            <a:ext cx="5040560" cy="4014502"/>
          </a:xfrm>
        </p:spPr>
        <p:txBody>
          <a:bodyPr/>
          <a:lstStyle/>
          <a:p>
            <a:pPr lvl="0"/>
            <a:r>
              <a:rPr lang="nb-NO"/>
              <a:t>Tekst eller annet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6346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ysark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D5F370-9D35-8BCE-C97B-7BC67E708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400" y="332656"/>
            <a:ext cx="6120680" cy="946808"/>
          </a:xfrm>
        </p:spPr>
        <p:txBody>
          <a:bodyPr/>
          <a:lstStyle/>
          <a:p>
            <a:r>
              <a:rPr lang="nb-NO"/>
              <a:t>Skriv en god tittel på lysarket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467A77-805E-D80D-5BD4-F11AEA5D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400" y="1988840"/>
            <a:ext cx="6120680" cy="3960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3D67FA-020F-9747-BDF5-B5ADD3F6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ABDDCAB-F859-9F01-FD0D-24D3E2CB58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5863" y="549275"/>
            <a:ext cx="3960812" cy="5400675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Sett inn et bilde her</a:t>
            </a:r>
          </a:p>
        </p:txBody>
      </p:sp>
    </p:spTree>
    <p:extLst>
      <p:ext uri="{BB962C8B-B14F-4D97-AF65-F5344CB8AC3E}">
        <p14:creationId xmlns:p14="http://schemas.microsoft.com/office/powerpoint/2010/main" val="806210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2ECBF9-B488-8892-B0A6-CA9BC7EF7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Skriv en god tittel på lysarket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8F9776-9853-2B33-8442-A798896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24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01BCC9E-7953-6304-CDBB-796E7A8E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CB04907-2618-3334-1454-B4FEA8635DA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8501" y="548681"/>
            <a:ext cx="10798100" cy="540127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b-NO"/>
              <a:t>Sett inn et fint bilde eller annet innhold her</a:t>
            </a:r>
          </a:p>
        </p:txBody>
      </p:sp>
    </p:spTree>
    <p:extLst>
      <p:ext uri="{BB962C8B-B14F-4D97-AF65-F5344CB8AC3E}">
        <p14:creationId xmlns:p14="http://schemas.microsoft.com/office/powerpoint/2010/main" val="386844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4785CCB-6365-C60C-C2D1-6ED532FCC88F}"/>
              </a:ext>
            </a:extLst>
          </p:cNvPr>
          <p:cNvSpPr/>
          <p:nvPr/>
        </p:nvSpPr>
        <p:spPr>
          <a:xfrm>
            <a:off x="-96688" y="3429000"/>
            <a:ext cx="12385376" cy="3528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C7D97DF3-1DD9-ECEA-B376-0C7E1340C92D}"/>
              </a:ext>
            </a:extLst>
          </p:cNvPr>
          <p:cNvCxnSpPr/>
          <p:nvPr/>
        </p:nvCxnSpPr>
        <p:spPr>
          <a:xfrm>
            <a:off x="-96688" y="3429000"/>
            <a:ext cx="122886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E877D93-5FA7-1D1E-FCE1-0EE3E10DA53B}"/>
              </a:ext>
            </a:extLst>
          </p:cNvPr>
          <p:cNvSpPr txBox="1"/>
          <p:nvPr/>
        </p:nvSpPr>
        <p:spPr>
          <a:xfrm>
            <a:off x="3215680" y="9087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>
                <a:latin typeface="Arial Nova" panose="020B0504020202020204" pitchFamily="34" charset="0"/>
              </a:rPr>
              <a:t>Tusen takk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DB78F5A-D48A-B264-E3E9-77AB95E2C6D0}"/>
              </a:ext>
            </a:extLst>
          </p:cNvPr>
          <p:cNvSpPr txBox="1"/>
          <p:nvPr/>
        </p:nvSpPr>
        <p:spPr>
          <a:xfrm>
            <a:off x="3215680" y="199868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latin typeface="Arial Nova" panose="020B0504020202020204" pitchFamily="34" charset="0"/>
              </a:rPr>
              <a:t>Ta gjerne kontakt med oss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2327AE1-D2F6-E8EA-2F33-D8C6323FD3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275" y="2492896"/>
            <a:ext cx="5759450" cy="7207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 algn="ctr">
              <a:buNone/>
              <a:defRPr sz="2000">
                <a:solidFill>
                  <a:schemeClr val="accent2"/>
                </a:solidFill>
              </a:defRPr>
            </a:lvl3pPr>
            <a:lvl4pPr marL="1371600" indent="0" algn="ctr">
              <a:buNone/>
              <a:defRPr sz="2000">
                <a:solidFill>
                  <a:schemeClr val="accent2"/>
                </a:solidFill>
              </a:defRPr>
            </a:lvl4pPr>
            <a:lvl5pPr marL="1828800" indent="0" algn="ctr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Skriv kontaktinformasjon her</a:t>
            </a:r>
          </a:p>
        </p:txBody>
      </p:sp>
      <p:pic>
        <p:nvPicPr>
          <p:cNvPr id="15" name="Bilde 14" descr="Et bilde som inneholder Font, Grafikk, skjermbilde, grafisk design&#10;&#10;Automatisk generert beskrivelse">
            <a:extLst>
              <a:ext uri="{FF2B5EF4-FFF2-40B4-BE49-F238E27FC236}">
                <a16:creationId xmlns:a16="http://schemas.microsoft.com/office/drawing/2014/main" id="{BB197277-A475-212A-0291-7B1E14F8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44" y="4354766"/>
            <a:ext cx="2612008" cy="101120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BD61B22-3010-EF28-CD5A-518C10A3D629}"/>
              </a:ext>
            </a:extLst>
          </p:cNvPr>
          <p:cNvSpPr txBox="1"/>
          <p:nvPr/>
        </p:nvSpPr>
        <p:spPr>
          <a:xfrm>
            <a:off x="3215680" y="5763318"/>
            <a:ext cx="5760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 i="0" err="1">
                <a:solidFill>
                  <a:schemeClr val="accent2"/>
                </a:solidFill>
                <a:latin typeface="Arial Nova Light" panose="020B0304020202020204" pitchFamily="34" charset="0"/>
                <a:hlinkClick r:id="rId3"/>
              </a:rPr>
              <a:t>Ka.no</a:t>
            </a:r>
            <a:endParaRPr lang="nb-NO" sz="1500" b="0" i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D787523-AACC-2DAA-D674-41803DBD8F42}"/>
              </a:ext>
            </a:extLst>
          </p:cNvPr>
          <p:cNvSpPr/>
          <p:nvPr userDrawn="1"/>
        </p:nvSpPr>
        <p:spPr>
          <a:xfrm>
            <a:off x="-96688" y="3429000"/>
            <a:ext cx="12385376" cy="3528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74E9137D-0893-7139-44BF-F12F535C06AE}"/>
              </a:ext>
            </a:extLst>
          </p:cNvPr>
          <p:cNvCxnSpPr/>
          <p:nvPr userDrawn="1"/>
        </p:nvCxnSpPr>
        <p:spPr>
          <a:xfrm>
            <a:off x="-96688" y="3429000"/>
            <a:ext cx="122886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6643114-D8FF-1779-3AFF-52D0DC1E1C7D}"/>
              </a:ext>
            </a:extLst>
          </p:cNvPr>
          <p:cNvSpPr txBox="1"/>
          <p:nvPr userDrawn="1"/>
        </p:nvSpPr>
        <p:spPr>
          <a:xfrm>
            <a:off x="3215680" y="9087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>
                <a:latin typeface="Arial Nova" panose="020B0504020202020204" pitchFamily="34" charset="0"/>
              </a:rPr>
              <a:t>Tusen takk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1ECAA8-F538-BB09-F8E4-78A01CBD7288}"/>
              </a:ext>
            </a:extLst>
          </p:cNvPr>
          <p:cNvSpPr txBox="1"/>
          <p:nvPr userDrawn="1"/>
        </p:nvSpPr>
        <p:spPr>
          <a:xfrm>
            <a:off x="3215680" y="199868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latin typeface="Arial Nova" panose="020B0504020202020204" pitchFamily="34" charset="0"/>
              </a:rPr>
              <a:t>Ta gjerne kontakt med oss</a:t>
            </a:r>
          </a:p>
        </p:txBody>
      </p:sp>
      <p:pic>
        <p:nvPicPr>
          <p:cNvPr id="6" name="Bilde 5" descr="Et bilde som inneholder Font, Grafikk, skjermbilde, grafisk design&#10;&#10;Automatisk generert beskrivelse">
            <a:extLst>
              <a:ext uri="{FF2B5EF4-FFF2-40B4-BE49-F238E27FC236}">
                <a16:creationId xmlns:a16="http://schemas.microsoft.com/office/drawing/2014/main" id="{40849166-694E-0FE4-E157-67432D25F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144" y="4354766"/>
            <a:ext cx="2612008" cy="101120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2E358E3-4460-28A2-663A-810763C19AEE}"/>
              </a:ext>
            </a:extLst>
          </p:cNvPr>
          <p:cNvSpPr txBox="1"/>
          <p:nvPr userDrawn="1"/>
        </p:nvSpPr>
        <p:spPr>
          <a:xfrm>
            <a:off x="3215680" y="5763318"/>
            <a:ext cx="5760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 i="0">
                <a:solidFill>
                  <a:schemeClr val="accent2"/>
                </a:solidFill>
                <a:latin typeface="Arial Nova Light" panose="020B0304020202020204" pitchFamily="34" charset="0"/>
                <a:hlinkClick r:id="rId3"/>
              </a:rPr>
              <a:t>ka.no</a:t>
            </a:r>
            <a:endParaRPr lang="nb-NO" sz="1500" b="0" i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4785CCB-6365-C60C-C2D1-6ED532FCC88F}"/>
              </a:ext>
            </a:extLst>
          </p:cNvPr>
          <p:cNvSpPr/>
          <p:nvPr/>
        </p:nvSpPr>
        <p:spPr>
          <a:xfrm>
            <a:off x="-96688" y="3429000"/>
            <a:ext cx="12385376" cy="3528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C7D97DF3-1DD9-ECEA-B376-0C7E1340C92D}"/>
              </a:ext>
            </a:extLst>
          </p:cNvPr>
          <p:cNvCxnSpPr/>
          <p:nvPr/>
        </p:nvCxnSpPr>
        <p:spPr>
          <a:xfrm>
            <a:off x="-96688" y="3429000"/>
            <a:ext cx="122886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E877D93-5FA7-1D1E-FCE1-0EE3E10DA53B}"/>
              </a:ext>
            </a:extLst>
          </p:cNvPr>
          <p:cNvSpPr txBox="1"/>
          <p:nvPr/>
        </p:nvSpPr>
        <p:spPr>
          <a:xfrm>
            <a:off x="3215680" y="9087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>
                <a:latin typeface="Arial Nova" panose="020B0504020202020204" pitchFamily="34" charset="0"/>
              </a:rPr>
              <a:t>Tusen takk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2327AE1-D2F6-E8EA-2F33-D8C6323FD3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275" y="2492896"/>
            <a:ext cx="5759450" cy="7207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 algn="ctr">
              <a:buNone/>
              <a:defRPr sz="2000">
                <a:solidFill>
                  <a:schemeClr val="accent2"/>
                </a:solidFill>
              </a:defRPr>
            </a:lvl3pPr>
            <a:lvl4pPr marL="1371600" indent="0" algn="ctr">
              <a:buNone/>
              <a:defRPr sz="2000">
                <a:solidFill>
                  <a:schemeClr val="accent2"/>
                </a:solidFill>
              </a:defRPr>
            </a:lvl4pPr>
            <a:lvl5pPr marL="1828800" indent="0" algn="ctr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Skriv kontaktinformasjon her</a:t>
            </a:r>
          </a:p>
        </p:txBody>
      </p:sp>
      <p:pic>
        <p:nvPicPr>
          <p:cNvPr id="15" name="Bilde 14" descr="Et bilde som inneholder Font, Grafikk, skjermbilde, grafisk design&#10;&#10;Automatisk generert beskrivelse">
            <a:extLst>
              <a:ext uri="{FF2B5EF4-FFF2-40B4-BE49-F238E27FC236}">
                <a16:creationId xmlns:a16="http://schemas.microsoft.com/office/drawing/2014/main" id="{BB197277-A475-212A-0291-7B1E14F8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44" y="4354766"/>
            <a:ext cx="2612008" cy="101120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BD61B22-3010-EF28-CD5A-518C10A3D629}"/>
              </a:ext>
            </a:extLst>
          </p:cNvPr>
          <p:cNvSpPr txBox="1"/>
          <p:nvPr/>
        </p:nvSpPr>
        <p:spPr>
          <a:xfrm>
            <a:off x="3215680" y="5763318"/>
            <a:ext cx="5760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 i="0" err="1">
                <a:solidFill>
                  <a:schemeClr val="accent2"/>
                </a:solidFill>
                <a:latin typeface="Arial Nova Light" panose="020B0304020202020204" pitchFamily="34" charset="0"/>
                <a:hlinkClick r:id="rId3"/>
              </a:rPr>
              <a:t>Ka.no</a:t>
            </a:r>
            <a:endParaRPr lang="nb-NO" sz="1500" b="0" i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D787523-AACC-2DAA-D674-41803DBD8F42}"/>
              </a:ext>
            </a:extLst>
          </p:cNvPr>
          <p:cNvSpPr/>
          <p:nvPr userDrawn="1"/>
        </p:nvSpPr>
        <p:spPr>
          <a:xfrm>
            <a:off x="-96688" y="3429000"/>
            <a:ext cx="12385376" cy="3528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74E9137D-0893-7139-44BF-F12F535C06AE}"/>
              </a:ext>
            </a:extLst>
          </p:cNvPr>
          <p:cNvCxnSpPr/>
          <p:nvPr userDrawn="1"/>
        </p:nvCxnSpPr>
        <p:spPr>
          <a:xfrm>
            <a:off x="-96688" y="3429000"/>
            <a:ext cx="122886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6643114-D8FF-1779-3AFF-52D0DC1E1C7D}"/>
              </a:ext>
            </a:extLst>
          </p:cNvPr>
          <p:cNvSpPr txBox="1"/>
          <p:nvPr userDrawn="1"/>
        </p:nvSpPr>
        <p:spPr>
          <a:xfrm>
            <a:off x="3215680" y="9087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>
                <a:latin typeface="Arial Nova" panose="020B0504020202020204" pitchFamily="34" charset="0"/>
              </a:rPr>
              <a:t>Tusen takk</a:t>
            </a:r>
          </a:p>
        </p:txBody>
      </p:sp>
      <p:pic>
        <p:nvPicPr>
          <p:cNvPr id="6" name="Bilde 5" descr="Et bilde som inneholder Font, Grafikk, skjermbilde, grafisk design&#10;&#10;Automatisk generert beskrivelse">
            <a:extLst>
              <a:ext uri="{FF2B5EF4-FFF2-40B4-BE49-F238E27FC236}">
                <a16:creationId xmlns:a16="http://schemas.microsoft.com/office/drawing/2014/main" id="{40849166-694E-0FE4-E157-67432D25F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2144" y="4354766"/>
            <a:ext cx="2612008" cy="101120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2E358E3-4460-28A2-663A-810763C19AEE}"/>
              </a:ext>
            </a:extLst>
          </p:cNvPr>
          <p:cNvSpPr txBox="1"/>
          <p:nvPr userDrawn="1"/>
        </p:nvSpPr>
        <p:spPr>
          <a:xfrm>
            <a:off x="3215680" y="5763318"/>
            <a:ext cx="5760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0" i="0">
                <a:solidFill>
                  <a:schemeClr val="accent2"/>
                </a:solidFill>
                <a:latin typeface="Arial Nova Light" panose="020B0304020202020204" pitchFamily="34" charset="0"/>
                <a:hlinkClick r:id="rId3"/>
              </a:rPr>
              <a:t>ka.no</a:t>
            </a:r>
            <a:endParaRPr lang="nb-NO" sz="1500" b="0" i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EC111C-4D25-03D4-CDFB-138EFE2430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6275" y="1953407"/>
            <a:ext cx="5759450" cy="395473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noe</a:t>
            </a:r>
            <a:r>
              <a:rPr lang="en-GB"/>
              <a:t> her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69589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399D4DE-1DEE-A776-1143-24373C82B5EB}"/>
              </a:ext>
            </a:extLst>
          </p:cNvPr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887CB2B-8EB1-EE61-C242-0968FEC69F00}"/>
              </a:ext>
            </a:extLst>
          </p:cNvPr>
          <p:cNvSpPr/>
          <p:nvPr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03DDC8F-D619-6DDC-4CD7-9084CFF0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10801200" cy="9468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b-NO"/>
              <a:t>Skriv en god tittel på lysarket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03DC94-AD2A-86D0-2E9A-67A0B269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2006278"/>
            <a:ext cx="10801200" cy="40150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Tekst eller annet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A23C8A-3483-F073-C710-667E6F845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467" y="6309320"/>
            <a:ext cx="107705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accent2"/>
                </a:solidFill>
                <a:latin typeface="Arial Nova Light" panose="020B0304020202020204" pitchFamily="34" charset="0"/>
              </a:defRPr>
            </a:lvl1pPr>
          </a:lstStyle>
          <a:p>
            <a:fld id="{1F694EE4-93FD-BE4C-A357-CF42E0933D0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 descr="Et bilde som inneholder skjermbilde, Grafikk, Font&#10;&#10;Automatisk generert beskrivelse">
            <a:extLst>
              <a:ext uri="{FF2B5EF4-FFF2-40B4-BE49-F238E27FC236}">
                <a16:creationId xmlns:a16="http://schemas.microsoft.com/office/drawing/2014/main" id="{83B8DD73-752F-2AF1-C826-B60F9E6A06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7349" y="6398432"/>
            <a:ext cx="1656184" cy="183635"/>
          </a:xfrm>
          <a:prstGeom prst="rect">
            <a:avLst/>
          </a:prstGeom>
        </p:spPr>
      </p:pic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CA93F6C3-7255-142C-ECB9-947E09888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5720" y="630932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accent2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5" name="Bilde 4" descr="Et bilde som inneholder skjermbilde, Grafikk, Font&#10;&#10;Automatisk generert beskrivelse">
            <a:extLst>
              <a:ext uri="{FF2B5EF4-FFF2-40B4-BE49-F238E27FC236}">
                <a16:creationId xmlns:a16="http://schemas.microsoft.com/office/drawing/2014/main" id="{C874C055-28E1-A318-F019-2D2A0CF8040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37349" y="6398432"/>
            <a:ext cx="1656184" cy="1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 Nova Cond" panose="020B0506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marit.lagoyr@ka.no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C0CB913-9A11-1151-7E7B-5907A9B3F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720" y="1041400"/>
            <a:ext cx="8549224" cy="2387600"/>
          </a:xfrm>
        </p:spPr>
        <p:txBody>
          <a:bodyPr/>
          <a:lstStyle/>
          <a:p>
            <a:r>
              <a:rPr lang="nb-NO" sz="6400" dirty="0"/>
              <a:t>Hvordan kommuniserer vi når krisen rammer? 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6E1CB45D-71EF-BB65-947C-D76F45A11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5720" y="3861048"/>
            <a:ext cx="7200800" cy="1152127"/>
          </a:xfrm>
        </p:spPr>
        <p:txBody>
          <a:bodyPr/>
          <a:lstStyle/>
          <a:p>
            <a:r>
              <a:rPr lang="nb-NO" dirty="0"/>
              <a:t>Marit Brandt Lågøyr </a:t>
            </a:r>
          </a:p>
          <a:p>
            <a:endParaRPr lang="nb-NO" b="1" dirty="0"/>
          </a:p>
          <a:p>
            <a:endParaRPr lang="nb-NO" b="1"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64F1C399-70B5-D25A-E4E2-4897ECFD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6080" y="6123058"/>
            <a:ext cx="1440160" cy="365125"/>
          </a:xfrm>
        </p:spPr>
        <p:txBody>
          <a:bodyPr/>
          <a:lstStyle/>
          <a:p>
            <a:r>
              <a:rPr lang="nb-NO" dirty="0"/>
              <a:t>2. mai 2024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16B7D736-5720-FA1B-6B34-F0F3FD7D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5720" y="6123058"/>
            <a:ext cx="2520280" cy="365125"/>
          </a:xfrm>
        </p:spPr>
        <p:txBody>
          <a:bodyPr/>
          <a:lstStyle/>
          <a:p>
            <a:r>
              <a:rPr lang="nb-NO" dirty="0"/>
              <a:t>Lederkraft </a:t>
            </a:r>
          </a:p>
        </p:txBody>
      </p:sp>
      <p:cxnSp>
        <p:nvCxnSpPr>
          <p:cNvPr id="65" name="Rett linje 64">
            <a:extLst>
              <a:ext uri="{FF2B5EF4-FFF2-40B4-BE49-F238E27FC236}">
                <a16:creationId xmlns:a16="http://schemas.microsoft.com/office/drawing/2014/main" id="{6550277D-9C76-3C43-3142-27D475E1634B}"/>
              </a:ext>
            </a:extLst>
          </p:cNvPr>
          <p:cNvCxnSpPr/>
          <p:nvPr/>
        </p:nvCxnSpPr>
        <p:spPr>
          <a:xfrm>
            <a:off x="-96688" y="5229225"/>
            <a:ext cx="122886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ÅPNET DØRENE: Søndag ettermiddag var det åpen kirke i Torpo. Prost Sveinung Hansen forteller at det var over 150 mennesker innom. Foto: Bjørn Langsem / Dagbladet">
            <a:extLst>
              <a:ext uri="{FF2B5EF4-FFF2-40B4-BE49-F238E27FC236}">
                <a16:creationId xmlns:a16="http://schemas.microsoft.com/office/drawing/2014/main" id="{6DA92779-438B-F835-2B9D-562F521A08C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5410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F4FD378-2868-FF2F-C34E-D6796D37A5CA}"/>
              </a:ext>
            </a:extLst>
          </p:cNvPr>
          <p:cNvSpPr txBox="1"/>
          <p:nvPr/>
        </p:nvSpPr>
        <p:spPr>
          <a:xfrm>
            <a:off x="545769" y="6581000"/>
            <a:ext cx="267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Arial Nova" panose="020B0504020202020204" pitchFamily="34" charset="0"/>
              </a:rPr>
              <a:t>Foto: Bjørn </a:t>
            </a:r>
            <a:r>
              <a:rPr lang="nb-NO" sz="1200" dirty="0" err="1">
                <a:latin typeface="Arial Nova" panose="020B0504020202020204" pitchFamily="34" charset="0"/>
              </a:rPr>
              <a:t>Langsem</a:t>
            </a:r>
            <a:r>
              <a:rPr lang="nb-NO" sz="1200" dirty="0">
                <a:latin typeface="Arial Nova" panose="020B0504020202020204" pitchFamily="34" charset="0"/>
              </a:rPr>
              <a:t>, Dagbladet</a:t>
            </a:r>
          </a:p>
        </p:txBody>
      </p:sp>
    </p:spTree>
    <p:extLst>
      <p:ext uri="{BB962C8B-B14F-4D97-AF65-F5344CB8AC3E}">
        <p14:creationId xmlns:p14="http://schemas.microsoft.com/office/powerpoint/2010/main" val="178535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0C2D87-5F8D-8F93-8A11-7922C5F5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Kriser vi eier selv: Ansatt anmeldt/siktet osv.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BBE502E-84B6-3BF4-3A3D-ACBB6F01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FF616AE-FF26-F385-371B-71F35AD9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71" y="1889849"/>
            <a:ext cx="3742785" cy="4179244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A286ACE-DCB7-BD91-2A42-87AFF38D6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91" y="1885831"/>
            <a:ext cx="5523467" cy="4183262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601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0C2D87-5F8D-8F93-8A11-7922C5F5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Kriser vi eier selv: Kirkebrann/hærverk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BBE502E-84B6-3BF4-3A3D-ACBB6F01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11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2AFDEEA-BB76-8B7B-CAB0-79925075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74" y="1980681"/>
            <a:ext cx="3003606" cy="4245984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A14A222-7D03-AD8F-C298-1886397E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93" y="1980681"/>
            <a:ext cx="6062239" cy="4245983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85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0C2D87-5F8D-8F93-8A11-7922C5F5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Kriser vi eier selv: Utfordringer på gravplassen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BBE502E-84B6-3BF4-3A3D-ACBB6F01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12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FC7A9A9-9055-7DA1-2D5F-0B2BD628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738" y="1951463"/>
            <a:ext cx="5994023" cy="422631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B4EFA9A-08E9-A364-10C1-13B36B26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55" y="1951463"/>
            <a:ext cx="3005905" cy="4226311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10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A634F6C-0238-2827-54BF-34756E0A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pic>
        <p:nvPicPr>
          <p:cNvPr id="2050" name="Picture 2" descr="100 Plus Inspirational Cliches That Were Actually Helpful – Neurabites">
            <a:extLst>
              <a:ext uri="{FF2B5EF4-FFF2-40B4-BE49-F238E27FC236}">
                <a16:creationId xmlns:a16="http://schemas.microsoft.com/office/drawing/2014/main" id="{18AC5758-12FB-EA2B-01E7-C3F64B3B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704" y="548681"/>
            <a:ext cx="7201693" cy="540127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495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DD7B79-B531-3300-3505-5BC6CE5A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10801200" cy="946808"/>
          </a:xfrm>
        </p:spPr>
        <p:txBody>
          <a:bodyPr anchor="b">
            <a:normAutofit/>
          </a:bodyPr>
          <a:lstStyle/>
          <a:p>
            <a:r>
              <a:rPr lang="nb-NO" dirty="0"/>
              <a:t>Krisekommunikasjon: Hode, hjerte, hender </a:t>
            </a:r>
          </a:p>
        </p:txBody>
      </p:sp>
      <p:pic>
        <p:nvPicPr>
          <p:cNvPr id="4098" name="Picture 2" descr="Ingen bildebeskrivelse er tilgjengelig.">
            <a:extLst>
              <a:ext uri="{FF2B5EF4-FFF2-40B4-BE49-F238E27FC236}">
                <a16:creationId xmlns:a16="http://schemas.microsoft.com/office/drawing/2014/main" id="{18D83C9D-78C7-8A6B-F199-222505DD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9769" y="1988840"/>
            <a:ext cx="4172461" cy="40150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29E4349-B2E6-0C23-B855-07D14A32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62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2AB7A3-25C8-82CC-5808-A706E68F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10801200" cy="946808"/>
          </a:xfrm>
        </p:spPr>
        <p:txBody>
          <a:bodyPr anchor="b">
            <a:normAutofit/>
          </a:bodyPr>
          <a:lstStyle/>
          <a:p>
            <a:r>
              <a:rPr lang="nb-NO" dirty="0"/>
              <a:t>Hvilket rom skal vi ikke inn i?</a:t>
            </a:r>
          </a:p>
        </p:txBody>
      </p:sp>
      <p:pic>
        <p:nvPicPr>
          <p:cNvPr id="3074" name="Picture 2" descr="Plantegninger model CH 184">
            <a:extLst>
              <a:ext uri="{FF2B5EF4-FFF2-40B4-BE49-F238E27FC236}">
                <a16:creationId xmlns:a16="http://schemas.microsoft.com/office/drawing/2014/main" id="{18EEEB12-C8CE-1D74-1C76-63A7689D2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b="33761"/>
          <a:stretch/>
        </p:blipFill>
        <p:spPr bwMode="auto">
          <a:xfrm>
            <a:off x="695400" y="1988840"/>
            <a:ext cx="10801200" cy="40150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3704DC9-3121-A168-0AE8-56B7868A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271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45B829-55C3-4717-A233-E6056627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vriene spørsmålene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1954AF-0CA4-6B13-A1B7-2D995FB87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b-NO" sz="1400" dirty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Hva hvis?-spørsmålene</a:t>
            </a:r>
          </a:p>
          <a:p>
            <a:pPr marL="0" indent="0">
              <a:buNone/>
              <a:defRPr/>
            </a:pPr>
            <a:r>
              <a:rPr lang="nb-NO" sz="2400" dirty="0">
                <a:ea typeface="ＭＳ Ｐゴシック" pitchFamily="30" charset="-128"/>
                <a:cs typeface="ＭＳ Ｐゴシック" pitchFamily="30" charset="-128"/>
              </a:rPr>
              <a:t>- Hold deg til fakta og det som har skjedd – Det blir et hypotetisk spørsmål</a:t>
            </a:r>
          </a:p>
          <a:p>
            <a:pPr marL="0" indent="0">
              <a:buNone/>
              <a:defRPr/>
            </a:pPr>
            <a:r>
              <a:rPr lang="nb-NO" sz="1400" dirty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Spørsmål til andre</a:t>
            </a:r>
          </a:p>
          <a:p>
            <a:pPr marL="0" indent="0">
              <a:buNone/>
              <a:defRPr/>
            </a:pPr>
            <a:r>
              <a:rPr lang="nb-NO" sz="2400" dirty="0">
                <a:ea typeface="ＭＳ Ｐゴシック" pitchFamily="30" charset="-128"/>
                <a:cs typeface="ＭＳ Ｐゴシック" pitchFamily="30" charset="-128"/>
              </a:rPr>
              <a:t>- Snakk for deg selv. Be journalisten spørre den det gjelder</a:t>
            </a:r>
          </a:p>
          <a:p>
            <a:pPr marL="0" indent="0">
              <a:buNone/>
              <a:defRPr/>
            </a:pPr>
            <a:r>
              <a:rPr lang="nb-NO" sz="1400" dirty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Overraskelser</a:t>
            </a:r>
            <a:endParaRPr lang="nb-NO" sz="2400" dirty="0">
              <a:solidFill>
                <a:srgbClr val="FF0000"/>
              </a:solidFill>
              <a:ea typeface="ＭＳ Ｐゴシック" pitchFamily="30" charset="-128"/>
              <a:cs typeface="ＭＳ Ｐゴシック" pitchFamily="30" charset="-128"/>
            </a:endParaRPr>
          </a:p>
          <a:p>
            <a:pPr marL="0" indent="0">
              <a:buNone/>
              <a:defRPr/>
            </a:pPr>
            <a:r>
              <a:rPr lang="nb-NO" sz="2400" dirty="0">
                <a:ea typeface="ＭＳ Ｐゴシック" pitchFamily="30" charset="-128"/>
                <a:cs typeface="ＭＳ Ｐゴシック" pitchFamily="30" charset="-128"/>
              </a:rPr>
              <a:t>- Vi har ikke bekreftet.. Dette er ukjent for meg… – vi må forholde oss til – det vi kan si nå er …</a:t>
            </a:r>
          </a:p>
          <a:p>
            <a:pPr marL="0" indent="0">
              <a:buNone/>
              <a:defRPr/>
            </a:pPr>
            <a:r>
              <a:rPr lang="nb-NO" sz="1400" dirty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Kan du garantere at …?</a:t>
            </a:r>
          </a:p>
          <a:p>
            <a:pPr marL="0" indent="0">
              <a:buNone/>
              <a:defRPr/>
            </a:pPr>
            <a:r>
              <a:rPr lang="nb-NO" sz="2400" dirty="0">
                <a:ea typeface="ＭＳ Ｐゴシック" pitchFamily="30" charset="-128"/>
                <a:cs typeface="ＭＳ Ｐゴシック" pitchFamily="30" charset="-128"/>
              </a:rPr>
              <a:t>- Det jeg kan garantere er: </a:t>
            </a:r>
          </a:p>
          <a:p>
            <a:pPr marL="0" indent="0">
              <a:buNone/>
              <a:defRPr/>
            </a:pPr>
            <a:r>
              <a:rPr lang="nb-NO" sz="1400" dirty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Samme spørsmål på nytt og på nytt …</a:t>
            </a:r>
            <a:endParaRPr lang="en-US" sz="1400" dirty="0">
              <a:solidFill>
                <a:srgbClr val="FF0000"/>
              </a:solidFill>
              <a:ea typeface="ＭＳ Ｐゴシック" pitchFamily="30" charset="-128"/>
              <a:cs typeface="ＭＳ Ｐゴシック" pitchFamily="30" charset="-128"/>
            </a:endParaRPr>
          </a:p>
          <a:p>
            <a:pPr marL="0" indent="0">
              <a:buNone/>
              <a:defRPr/>
            </a:pPr>
            <a:r>
              <a:rPr lang="nb-NO" sz="2400" dirty="0">
                <a:ea typeface="ＭＳ Ｐゴシック" pitchFamily="30" charset="-128"/>
                <a:cs typeface="ＭＳ Ｐゴシック" pitchFamily="30" charset="-128"/>
              </a:rPr>
              <a:t>- Hvis spørsmålet ikke er nytt, trenger ikke svaret være det heller.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E887A2-B49C-C08F-0756-AD8F44F3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7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46716711-1EDD-7CE6-1260-74859D085238}"/>
              </a:ext>
            </a:extLst>
          </p:cNvPr>
          <p:cNvSpPr txBox="1"/>
          <p:nvPr/>
        </p:nvSpPr>
        <p:spPr>
          <a:xfrm>
            <a:off x="9469120" y="6329680"/>
            <a:ext cx="346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1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Hovedorganisasjonen KA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4B1BFEF-5AB6-3E17-0394-24A6B061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66" y="532021"/>
            <a:ext cx="10411047" cy="777651"/>
          </a:xfrm>
        </p:spPr>
        <p:txBody>
          <a:bodyPr anchor="t">
            <a:normAutofit/>
          </a:bodyPr>
          <a:lstStyle/>
          <a:p>
            <a:endParaRPr lang="nb-NO">
              <a:latin typeface="Arial Nova" panose="020B05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ACE8B7B-66BB-CD48-08D9-FA1444D8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4" y="1876598"/>
            <a:ext cx="5925722" cy="4656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Plante vokser i en betonrevne">
            <a:extLst>
              <a:ext uri="{FF2B5EF4-FFF2-40B4-BE49-F238E27FC236}">
                <a16:creationId xmlns:a16="http://schemas.microsoft.com/office/drawing/2014/main" id="{F8731BD9-C554-B8A4-964A-A76EB67EA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796" r="9720" b="-1"/>
          <a:stretch/>
        </p:blipFill>
        <p:spPr>
          <a:xfrm>
            <a:off x="20" y="0"/>
            <a:ext cx="12191980" cy="690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952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636C-B5A4-2BD0-3901-A24D3846BA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Ta gjerne kontakt med meg!</a:t>
            </a:r>
            <a:endParaRPr lang="en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5F4785-9348-89F2-1705-643A16F3E889}"/>
              </a:ext>
            </a:extLst>
          </p:cNvPr>
          <p:cNvSpPr txBox="1"/>
          <p:nvPr/>
        </p:nvSpPr>
        <p:spPr>
          <a:xfrm>
            <a:off x="4367808" y="1078472"/>
            <a:ext cx="3456384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73FE3C6-4B84-2B1C-894C-13E6DCB0B912}"/>
              </a:ext>
            </a:extLst>
          </p:cNvPr>
          <p:cNvSpPr txBox="1"/>
          <p:nvPr/>
        </p:nvSpPr>
        <p:spPr>
          <a:xfrm>
            <a:off x="299356" y="908720"/>
            <a:ext cx="11593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200">
                <a:latin typeface="Arial Nova" panose="020B0504020202020204" pitchFamily="34" charset="0"/>
              </a:rPr>
              <a:t>Takk for oppmerksomheten!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2DF561C-8495-4C8B-D00F-F07EDD1DFAE8}"/>
              </a:ext>
            </a:extLst>
          </p:cNvPr>
          <p:cNvSpPr txBox="1"/>
          <p:nvPr/>
        </p:nvSpPr>
        <p:spPr>
          <a:xfrm>
            <a:off x="2207568" y="2420888"/>
            <a:ext cx="7776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>
                <a:solidFill>
                  <a:schemeClr val="accent2"/>
                </a:solidFill>
                <a:latin typeface="Arial Nova" panose="020B0504020202020204" pitchFamily="34" charset="0"/>
              </a:rPr>
              <a:t>Marit Brandt Lågøyr / </a:t>
            </a:r>
            <a:r>
              <a:rPr lang="nb-NO" sz="2000">
                <a:solidFill>
                  <a:schemeClr val="accent2"/>
                </a:solidFill>
                <a:latin typeface="Arial Nova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marit.lagoyr@ka.no</a:t>
            </a:r>
            <a:r>
              <a:rPr lang="nb-NO" sz="2000">
                <a:solidFill>
                  <a:schemeClr val="accent2"/>
                </a:solidFill>
                <a:latin typeface="Arial Nova" panose="020B0504020202020204" pitchFamily="34" charset="0"/>
              </a:rPr>
              <a:t> / 977 12 116</a:t>
            </a:r>
          </a:p>
        </p:txBody>
      </p:sp>
    </p:spTree>
    <p:extLst>
      <p:ext uri="{BB962C8B-B14F-4D97-AF65-F5344CB8AC3E}">
        <p14:creationId xmlns:p14="http://schemas.microsoft.com/office/powerpoint/2010/main" val="21948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B1D63-7E07-99AE-6DB6-69988F71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 typer kriser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67143CA-E0EE-A4E8-489F-16083BFC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2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A39C4D-3A34-F914-52E4-5B3D3506E62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Kriser vi ikke eier selv</a:t>
            </a:r>
          </a:p>
          <a:p>
            <a:r>
              <a:rPr lang="nb-NO" dirty="0"/>
              <a:t>Krisen skjer utenfor vår organisasjon</a:t>
            </a:r>
          </a:p>
          <a:p>
            <a:r>
              <a:rPr lang="nb-NO" dirty="0"/>
              <a:t>Krisen påvirker omgivelsene våre, prioriteringene våre og gjerne også ansatte og medlemmer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923D3BE-6BF9-48BF-C091-1F51D78304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Kriser vi eier selv</a:t>
            </a:r>
          </a:p>
          <a:p>
            <a:r>
              <a:rPr lang="nb-NO" dirty="0"/>
              <a:t>Krisen skjer i vår organisasjon</a:t>
            </a:r>
          </a:p>
          <a:p>
            <a:r>
              <a:rPr lang="nb-NO" dirty="0"/>
              <a:t>Vi må ivareta mennesker vi har (arbeidsgiver-)ansvar for</a:t>
            </a:r>
          </a:p>
          <a:p>
            <a:r>
              <a:rPr lang="nb-NO" dirty="0"/>
              <a:t>Vi må forholde oss til kritiske spørsmål</a:t>
            </a:r>
          </a:p>
        </p:txBody>
      </p:sp>
    </p:spTree>
    <p:extLst>
      <p:ext uri="{BB962C8B-B14F-4D97-AF65-F5344CB8AC3E}">
        <p14:creationId xmlns:p14="http://schemas.microsoft.com/office/powerpoint/2010/main" val="56283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282E15-0A5D-1004-EEF7-F24AF40A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Kriser vi ikke eier selv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FEB900-DA1F-06FB-8E57-FB425528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3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7D94BFF-7014-B831-8E2B-DDD1F1BAF5A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Bilulykker</a:t>
            </a:r>
          </a:p>
          <a:p>
            <a:r>
              <a:rPr lang="nb-NO" dirty="0"/>
              <a:t>Drap</a:t>
            </a:r>
          </a:p>
          <a:p>
            <a:r>
              <a:rPr lang="nb-NO" dirty="0"/>
              <a:t>Naturkatastrofer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089FB4F-5F34-FD73-D4EA-609D3547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44" y="869795"/>
            <a:ext cx="3718856" cy="5362918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5D35D76-E27C-60E4-EBA6-ABBA0D6C2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42" b="19836"/>
          <a:stretch/>
        </p:blipFill>
        <p:spPr>
          <a:xfrm>
            <a:off x="4215161" y="2096429"/>
            <a:ext cx="3296892" cy="3498883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87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1584DAE-5759-4483-09ED-0E94ABE7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B9639D7-D579-3BF8-E9A5-461DCCED4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20" y="548681"/>
            <a:ext cx="5935462" cy="5401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09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32233F-1685-6E6B-5B4B-D76DC217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/>
              <a:t>Kirka </a:t>
            </a:r>
            <a:r>
              <a:rPr lang="nb-NO" dirty="0"/>
              <a:t>er </a:t>
            </a:r>
            <a:r>
              <a:rPr lang="nb-NO" sz="4000" dirty="0"/>
              <a:t>hjertet i lokalsamfunnet </a:t>
            </a:r>
            <a:br>
              <a:rPr lang="nb-NO" sz="4000" dirty="0"/>
            </a:br>
            <a:r>
              <a:rPr lang="nb-NO" sz="4000" dirty="0"/>
              <a:t>- ikke minst når krisen rammer 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E028BB4-A505-C04F-258F-29711A48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5</a:t>
            </a:fld>
            <a:endParaRPr lang="nb-NO"/>
          </a:p>
        </p:txBody>
      </p:sp>
      <p:pic>
        <p:nvPicPr>
          <p:cNvPr id="4" name="id-1454867D-B5DB-4CA0-BA34-784CB0152A2A" descr="Et bilde som inneholder person, klær, Dans, folk&#10;&#10;Automatisk generert beskrivelse">
            <a:extLst>
              <a:ext uri="{FF2B5EF4-FFF2-40B4-BE49-F238E27FC236}">
                <a16:creationId xmlns:a16="http://schemas.microsoft.com/office/drawing/2014/main" id="{91C57FBE-DA97-3083-EF6C-67B5D9562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2" b="2"/>
          <a:stretch/>
        </p:blipFill>
        <p:spPr bwMode="auto">
          <a:xfrm>
            <a:off x="695400" y="1989510"/>
            <a:ext cx="612068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d-7932E0AE-8AA2-4FD2-83E8-2B3A92303C8D" descr="Et bilde som inneholder klær, Strikking, Hekling, hatt&#10;&#10;Automatisk generert beskrivelse">
            <a:extLst>
              <a:ext uri="{FF2B5EF4-FFF2-40B4-BE49-F238E27FC236}">
                <a16:creationId xmlns:a16="http://schemas.microsoft.com/office/drawing/2014/main" id="{119BB513-41A5-4373-9C50-52AE7C75B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2" b="2"/>
          <a:stretch/>
        </p:blipFill>
        <p:spPr bwMode="auto">
          <a:xfrm>
            <a:off x="8071303" y="1279464"/>
            <a:ext cx="3425297" cy="4670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28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E84282-104F-CC6A-D2F0-9DDCC6D3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10801200" cy="946808"/>
          </a:xfrm>
        </p:spPr>
        <p:txBody>
          <a:bodyPr anchor="b">
            <a:normAutofit/>
          </a:bodyPr>
          <a:lstStyle/>
          <a:p>
            <a:r>
              <a:rPr lang="nb-NO" dirty="0"/>
              <a:t>I en krise står tillit alltid på spill </a:t>
            </a:r>
          </a:p>
        </p:txBody>
      </p:sp>
      <p:pic>
        <p:nvPicPr>
          <p:cNvPr id="4" name="Bilde 3" descr="Et bilde som inneholder mørke, person, utendørs, lett&#10;&#10;Automatisk generert beskrivelse">
            <a:extLst>
              <a:ext uri="{FF2B5EF4-FFF2-40B4-BE49-F238E27FC236}">
                <a16:creationId xmlns:a16="http://schemas.microsoft.com/office/drawing/2014/main" id="{CF18F4FB-858D-6EEF-62C8-3AEBEAEB0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90" b="26822"/>
          <a:stretch/>
        </p:blipFill>
        <p:spPr>
          <a:xfrm>
            <a:off x="695400" y="1988840"/>
            <a:ext cx="10801200" cy="4015010"/>
          </a:xfrm>
          <a:prstGeom prst="rect">
            <a:avLst/>
          </a:prstGeom>
          <a:noFill/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F70D99A-67F4-564B-EE4F-04378CC3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65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r="32866" b="3989"/>
          <a:stretch>
            <a:fillRect/>
          </a:stretch>
        </p:blipFill>
        <p:spPr bwMode="auto">
          <a:xfrm>
            <a:off x="1238250" y="0"/>
            <a:ext cx="371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ktangel 7"/>
          <p:cNvSpPr>
            <a:spLocks noChangeArrowheads="1"/>
          </p:cNvSpPr>
          <p:nvPr/>
        </p:nvSpPr>
        <p:spPr bwMode="auto">
          <a:xfrm>
            <a:off x="5628513" y="1746505"/>
            <a:ext cx="485775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4399" dirty="0">
                <a:latin typeface="+mj-lt"/>
              </a:rPr>
              <a:t>«Journalister er de som kommer ned fra fjellet etter at slaget er over og </a:t>
            </a:r>
          </a:p>
          <a:p>
            <a:pPr>
              <a:defRPr/>
            </a:pPr>
            <a:r>
              <a:rPr lang="nb-NO" sz="5999" dirty="0">
                <a:solidFill>
                  <a:srgbClr val="FF9900"/>
                </a:solidFill>
                <a:latin typeface="+mj-lt"/>
              </a:rPr>
              <a:t>tar livet av de sårede”</a:t>
            </a:r>
          </a:p>
        </p:txBody>
      </p:sp>
    </p:spTree>
    <p:extLst>
      <p:ext uri="{BB962C8B-B14F-4D97-AF65-F5344CB8AC3E}">
        <p14:creationId xmlns:p14="http://schemas.microsoft.com/office/powerpoint/2010/main" val="48638381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0C2D87-5F8D-8F93-8A11-7922C5F5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Kriser vi eier selv: Personalsak/arbeidskonflikt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BBE502E-84B6-3BF4-3A3D-ACBB6F01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4EE4-93FD-BE4C-A357-CF42E0933D0A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FCA2032-0352-FA05-C300-0027B8B30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27" y="1951462"/>
            <a:ext cx="6210805" cy="4357858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404C0E7-8705-D652-3874-0D3E875DF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41" y="1951462"/>
            <a:ext cx="3049516" cy="4357857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544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9F74521-E7C3-F6E6-63A7-1ED7299D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67" y="6309320"/>
            <a:ext cx="10770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F694EE4-93FD-BE4C-A357-CF42E0933D0A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25901C1F-98FB-6BA2-3435-D0B04F6324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20548" y="548681"/>
            <a:ext cx="5554006" cy="5401270"/>
          </a:xfrm>
          <a:noFill/>
        </p:spPr>
      </p:pic>
    </p:spTree>
    <p:extLst>
      <p:ext uri="{BB962C8B-B14F-4D97-AF65-F5344CB8AC3E}">
        <p14:creationId xmlns:p14="http://schemas.microsoft.com/office/powerpoint/2010/main" val="3706347633"/>
      </p:ext>
    </p:extLst>
  </p:cSld>
  <p:clrMapOvr>
    <a:masterClrMapping/>
  </p:clrMapOvr>
</p:sld>
</file>

<file path=ppt/theme/theme1.xml><?xml version="1.0" encoding="utf-8"?>
<a:theme xmlns:a="http://schemas.openxmlformats.org/drawingml/2006/main" name="Hovedorganisasjonen KA ppt tema">
  <a:themeElements>
    <a:clrScheme name="KA">
      <a:dk1>
        <a:srgbClr val="000000"/>
      </a:dk1>
      <a:lt1>
        <a:srgbClr val="FFFFFF"/>
      </a:lt1>
      <a:dk2>
        <a:srgbClr val="1B1449"/>
      </a:dk2>
      <a:lt2>
        <a:srgbClr val="B2C3E3"/>
      </a:lt2>
      <a:accent1>
        <a:srgbClr val="1B1449"/>
      </a:accent1>
      <a:accent2>
        <a:srgbClr val="343C97"/>
      </a:accent2>
      <a:accent3>
        <a:srgbClr val="B2C3E3"/>
      </a:accent3>
      <a:accent4>
        <a:srgbClr val="36870D"/>
      </a:accent4>
      <a:accent5>
        <a:srgbClr val="AC50C9"/>
      </a:accent5>
      <a:accent6>
        <a:srgbClr val="F38020"/>
      </a:accent6>
      <a:hlink>
        <a:srgbClr val="343C97"/>
      </a:hlink>
      <a:folHlink>
        <a:srgbClr val="1B14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Hovedorganisasjonen KA - presentasjonsmal - november 2023.potx" id="{320A5B02-47BB-498E-A4DA-6EEC22B0D82A}" vid="{327BFF59-338D-40DA-95E0-84D6A8D79D1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359A924-E8C6-4D50-970C-7A7F7C520D25}">
  <we:reference id="461d4cc1-a871-4735-92bd-d6d2a3159a12" version="1.0.0.0" store="\\JØRGEN-JOBB\Users\JørgenBye\Drammen kommune" storeType="Filesystem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07e9cc-8996-4b2e-825c-8e526c99323f">
      <UserInfo>
        <DisplayName>Evelon Admin</DisplayName>
        <AccountId>11</AccountId>
        <AccountType/>
      </UserInfo>
    </SharedWithUsers>
    <Saksansvarlig xmlns="beecff86-f4a7-4b92-ace8-80cfd73a58d9" xsi:nil="true"/>
    <lcf76f155ced4ddcb4097134ff3c332f xmlns="beecff86-f4a7-4b92-ace8-80cfd73a58d9">
      <Terms xmlns="http://schemas.microsoft.com/office/infopath/2007/PartnerControls"/>
    </lcf76f155ced4ddcb4097134ff3c332f>
    <TaxCatchAll xmlns="6407e9cc-8996-4b2e-825c-8e526c99323f" xsi:nil="true"/>
    <Saksansvarlig0 xmlns="beecff86-f4a7-4b92-ace8-80cfd73a58d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A185E853CDD645BC4D62F43FA87F1F" ma:contentTypeVersion="22" ma:contentTypeDescription="Opprett et nytt dokument." ma:contentTypeScope="" ma:versionID="4e171e57fc9436a41991c4e7b2dacb3b">
  <xsd:schema xmlns:xsd="http://www.w3.org/2001/XMLSchema" xmlns:xs="http://www.w3.org/2001/XMLSchema" xmlns:p="http://schemas.microsoft.com/office/2006/metadata/properties" xmlns:ns2="beecff86-f4a7-4b92-ace8-80cfd73a58d9" xmlns:ns3="6407e9cc-8996-4b2e-825c-8e526c99323f" targetNamespace="http://schemas.microsoft.com/office/2006/metadata/properties" ma:root="true" ma:fieldsID="1512897fef2df83272a972a843a5d7b0" ns2:_="" ns3:_="">
    <xsd:import namespace="beecff86-f4a7-4b92-ace8-80cfd73a58d9"/>
    <xsd:import namespace="6407e9cc-8996-4b2e-825c-8e526c9932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aksansvarlig" minOccurs="0"/>
                <xsd:element ref="ns2:Saksansvarlig0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cff86-f4a7-4b92-ace8-80cfd73a5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aksansvarlig" ma:index="21" nillable="true" ma:displayName="Saksansvarlig test" ma:description="Hentes fra saksansvarlig på saken i CRM" ma:format="Dropdown" ma:internalName="Saksansvarlig">
      <xsd:simpleType>
        <xsd:restriction base="dms:Text">
          <xsd:maxLength value="255"/>
        </xsd:restriction>
      </xsd:simpleType>
    </xsd:element>
    <xsd:element name="Saksansvarlig0" ma:index="22" nillable="true" ma:displayName="Saksansvarlig" ma:internalName="Saksansvarlig0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Bildemerkelapper" ma:readOnly="false" ma:fieldId="{5cf76f15-5ced-4ddc-b409-7134ff3c332f}" ma:taxonomyMulti="true" ma:sspId="b91730d5-8ea1-427d-b63b-3a194813cd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7e9cc-8996-4b2e-825c-8e526c9932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5bdbdc9-ed46-47bf-8682-7a8eb74424e0}" ma:internalName="TaxCatchAll" ma:showField="CatchAllData" ma:web="6407e9cc-8996-4b2e-825c-8e526c9932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3C508E-737A-4638-9E98-8DD2290C0D6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eecff86-f4a7-4b92-ace8-80cfd73a58d9"/>
    <ds:schemaRef ds:uri="6407e9cc-8996-4b2e-825c-8e526c99323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89CE439-D44F-43C8-945D-0206C21BAC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D3EBFD-38CD-4228-9152-61BDA5F01100}">
  <ds:schemaRefs>
    <ds:schemaRef ds:uri="6407e9cc-8996-4b2e-825c-8e526c99323f"/>
    <ds:schemaRef ds:uri="beecff86-f4a7-4b92-ace8-80cfd73a58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01_Hovedorganisasjonen KA - presentasjonsmal - november 2023</Template>
  <TotalTime>2923</TotalTime>
  <Words>493</Words>
  <Application>Microsoft Office PowerPoint</Application>
  <PresentationFormat>Widescreen</PresentationFormat>
  <Paragraphs>73</Paragraphs>
  <Slides>18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7" baseType="lpstr">
      <vt:lpstr>Arial Nova</vt:lpstr>
      <vt:lpstr>Arial Nova Light</vt:lpstr>
      <vt:lpstr>Arial</vt:lpstr>
      <vt:lpstr>TFForeverMedium</vt:lpstr>
      <vt:lpstr>Calibri</vt:lpstr>
      <vt:lpstr>ＭＳ Ｐゴシック</vt:lpstr>
      <vt:lpstr>Inter</vt:lpstr>
      <vt:lpstr>Arial Nova Cond</vt:lpstr>
      <vt:lpstr>Hovedorganisasjonen KA ppt tema</vt:lpstr>
      <vt:lpstr>Hvordan kommuniserer vi når krisen rammer? </vt:lpstr>
      <vt:lpstr>To typer kriser</vt:lpstr>
      <vt:lpstr>Kriser vi ikke eier selv</vt:lpstr>
      <vt:lpstr>PowerPoint-presentasjon</vt:lpstr>
      <vt:lpstr>Kirka er hjertet i lokalsamfunnet  - ikke minst når krisen rammer </vt:lpstr>
      <vt:lpstr>I en krise står tillit alltid på spill </vt:lpstr>
      <vt:lpstr>PowerPoint-presentasjon</vt:lpstr>
      <vt:lpstr>Kriser vi eier selv: Personalsak/arbeidskonflikt</vt:lpstr>
      <vt:lpstr>PowerPoint-presentasjon</vt:lpstr>
      <vt:lpstr>Kriser vi eier selv: Ansatt anmeldt/siktet osv.</vt:lpstr>
      <vt:lpstr>Kriser vi eier selv: Kirkebrann/hærverk</vt:lpstr>
      <vt:lpstr>Kriser vi eier selv: Utfordringer på gravplassen</vt:lpstr>
      <vt:lpstr>PowerPoint-presentasjon</vt:lpstr>
      <vt:lpstr>Krisekommunikasjon: Hode, hjerte, hender </vt:lpstr>
      <vt:lpstr>Hvilket rom skal vi ikke inn i?</vt:lpstr>
      <vt:lpstr>De vriene spørsmålene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Husmøte 9. april</dc:title>
  <dc:creator>Ingvild Engedal</dc:creator>
  <cp:lastModifiedBy>Finn Folke Thorp</cp:lastModifiedBy>
  <cp:revision>3</cp:revision>
  <dcterms:created xsi:type="dcterms:W3CDTF">2024-03-18T09:35:43Z</dcterms:created>
  <dcterms:modified xsi:type="dcterms:W3CDTF">2024-05-02T05:55:40Z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0x01010042A185E853CDD645BC4D62F43FA87F1F</vt:lpwstr>
  </property>
</Properties>
</file>