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9" r:id="rId4"/>
  </p:sldMasterIdLst>
  <p:notesMasterIdLst>
    <p:notesMasterId r:id="rId14"/>
  </p:notesMasterIdLst>
  <p:sldIdLst>
    <p:sldId id="256" r:id="rId5"/>
    <p:sldId id="300" r:id="rId6"/>
    <p:sldId id="1198" r:id="rId7"/>
    <p:sldId id="257" r:id="rId8"/>
    <p:sldId id="265" r:id="rId9"/>
    <p:sldId id="266" r:id="rId10"/>
    <p:sldId id="301" r:id="rId11"/>
    <p:sldId id="1453" r:id="rId12"/>
    <p:sldId id="268" r:id="rId13"/>
  </p:sldIdLst>
  <p:sldSz cx="12192000" cy="6858000"/>
  <p:notesSz cx="6858000" cy="9144000"/>
  <p:embeddedFontLst>
    <p:embeddedFont>
      <p:font typeface="Arial Nova" panose="020B0504020202020204" pitchFamily="34" charset="0"/>
      <p:regular r:id="rId15"/>
      <p:bold r:id="rId16"/>
      <p:italic r:id="rId17"/>
      <p:boldItalic r:id="rId18"/>
    </p:embeddedFont>
    <p:embeddedFont>
      <p:font typeface="Arial Nova Cond" panose="020B0506020202020204" pitchFamily="34" charset="0"/>
      <p:regular r:id="rId19"/>
      <p:bold r:id="rId20"/>
      <p:italic r:id="rId21"/>
      <p:boldItalic r:id="rId22"/>
    </p:embeddedFont>
    <p:embeddedFont>
      <p:font typeface="Arial Nova Light" panose="020B0304020202020204" pitchFamily="34" charset="0"/>
      <p:regular r:id="rId23"/>
      <p:italic r:id="rId24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EB7EAC-037C-4CEF-9701-6DE7EF84643F}" v="11" dt="2024-06-04T07:57:14.407"/>
    <p1510:client id="{9C84A0FE-49F9-42CF-B147-90CD4E30B383}" v="1" dt="2024-06-05T09:17:35.662"/>
    <p1510:client id="{DC9B464C-BB11-4429-8763-8EF5E1A73C4C}" v="2" dt="2024-06-03T19:16:27.9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019" autoAdjust="0"/>
  </p:normalViewPr>
  <p:slideViewPr>
    <p:cSldViewPr showGuides="1">
      <p:cViewPr varScale="1">
        <p:scale>
          <a:sx n="85" d="100"/>
          <a:sy n="85" d="100"/>
        </p:scale>
        <p:origin x="15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ka2-my.sharepoint.com/personal/anders_giske_ka_no/Documents/Analyse%20og%20statistikk/Benchmarking%20og%20utviklingstrekk%20medlemmer%20%20(FRMR)/Statistikk%20og%20benchmarking%20FR%20-%20v.%204.3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'[Statistikk og benchmarking FR - v. 4.3.xlsm]Benchmarking'!$E$70</c:f>
              <c:strCache>
                <c:ptCount val="1"/>
                <c:pt idx="0">
                  <c:v> Prosentvis endring i samlede ytelser </c:v>
                </c:pt>
              </c:strCache>
            </c:strRef>
          </c:tx>
          <c:spPr>
            <a:solidFill>
              <a:srgbClr val="2F5597"/>
            </a:solidFill>
            <a:ln w="0">
              <a:solidFill>
                <a:schemeClr val="tx2"/>
              </a:solidFill>
            </a:ln>
            <a:effectLst/>
          </c:spPr>
          <c:invertIfNegative val="1"/>
          <c:dLbls>
            <c:dLbl>
              <c:idx val="0"/>
              <c:layout>
                <c:manualLayout>
                  <c:x val="0"/>
                  <c:y val="9.0000262467191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D-4657-A4E7-A5B9F971B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'[Statistikk og benchmarking FR - v. 4.3.xlsm]Benchmarking'!$G$68:$M$68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'[Statistikk og benchmarking FR - v. 4.3.xlsm]Benchmarking'!$G$70:$M$70</c:f>
              <c:numCache>
                <c:formatCode>0.00%</c:formatCode>
                <c:ptCount val="7"/>
                <c:pt idx="0">
                  <c:v>-8.1095384951068716E-4</c:v>
                </c:pt>
                <c:pt idx="1">
                  <c:v>3.4752473879153145E-2</c:v>
                </c:pt>
                <c:pt idx="2">
                  <c:v>3.3198968085582425E-2</c:v>
                </c:pt>
                <c:pt idx="3">
                  <c:v>2.4454414919041545E-2</c:v>
                </c:pt>
                <c:pt idx="4">
                  <c:v>1.9569609910675911E-2</c:v>
                </c:pt>
                <c:pt idx="5">
                  <c:v>2.4898907748853727E-2</c:v>
                </c:pt>
                <c:pt idx="6">
                  <c:v>3.4615467055667093E-2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0">
                    <a:solidFill>
                      <a:schemeClr val="tx2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1-703D-4657-A4E7-A5B9F971BAD0}"/>
            </c:ext>
          </c:extLst>
        </c:ser>
        <c:ser>
          <c:idx val="1"/>
          <c:order val="1"/>
          <c:tx>
            <c:strRef>
              <c:f>'[Statistikk og benchmarking FR - v. 4.3.xlsm]Benchmarking'!$E$71</c:f>
              <c:strCache>
                <c:ptCount val="1"/>
                <c:pt idx="0">
                  <c:v> Prosentvis endring i kommunal deflator (TBU beregn.) </c:v>
                </c:pt>
              </c:strCache>
            </c:strRef>
          </c:tx>
          <c:spPr>
            <a:solidFill>
              <a:srgbClr val="B2C3E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5543362922837606E-2"/>
                  <c:y val="-6.1110405158495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D-4657-A4E7-A5B9F971BAD0}"/>
                </c:ext>
              </c:extLst>
            </c:dLbl>
            <c:dLbl>
              <c:idx val="2"/>
              <c:layout>
                <c:manualLayout>
                  <c:x val="1.5543362922837606E-2"/>
                  <c:y val="9.99999999999993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D-4657-A4E7-A5B9F971BAD0}"/>
                </c:ext>
              </c:extLst>
            </c:dLbl>
            <c:dLbl>
              <c:idx val="4"/>
              <c:layout>
                <c:manualLayout>
                  <c:x val="3.3307206263223359E-2"/>
                  <c:y val="-6.66666666666666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D-4657-A4E7-A5B9F971B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'[Statistikk og benchmarking FR - v. 4.3.xlsm]Benchmarking'!$G$68:$M$68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'[Statistikk og benchmarking FR - v. 4.3.xlsm]Benchmarking'!$G$71:$M$71</c:f>
              <c:numCache>
                <c:formatCode>0.00%</c:formatCode>
                <c:ptCount val="7"/>
                <c:pt idx="0">
                  <c:v>2.5000000000000001E-2</c:v>
                </c:pt>
                <c:pt idx="1">
                  <c:v>2.4E-2</c:v>
                </c:pt>
                <c:pt idx="2">
                  <c:v>0.03</c:v>
                </c:pt>
                <c:pt idx="3">
                  <c:v>3.1E-2</c:v>
                </c:pt>
                <c:pt idx="4">
                  <c:v>0.01</c:v>
                </c:pt>
                <c:pt idx="5">
                  <c:v>4.4999999999999998E-2</c:v>
                </c:pt>
                <c:pt idx="6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3D-4657-A4E7-A5B9F971B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2028992"/>
        <c:axId val="682029472"/>
      </c:barChart>
      <c:catAx>
        <c:axId val="6820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2029472"/>
        <c:crosses val="autoZero"/>
        <c:auto val="1"/>
        <c:lblAlgn val="ctr"/>
        <c:lblOffset val="100"/>
        <c:noMultiLvlLbl val="0"/>
      </c:catAx>
      <c:valAx>
        <c:axId val="68202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8202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D5F68-3B78-2A4A-B591-84C9DB9B7B0A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035A5-21A3-354B-8154-58936541A6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52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265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28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Kommunene har inntektsvekst, men mange steder er kommuneøkonomien stram.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7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 mørkeblå stolpene er årlig økning i tilskuddet til kirkelige fellesråd fra norske kommuner. Den lyseblå er økningen i lønns- og prisvekst på kommunal sektor de samme årene. 62% av fellesrådenes inntekter kom fra kommunale tilskudd i 2022. Siden 2019 har økningen i tilskuddene vært større enn lønns- og prisveksten i kommunal sektor kun ett år. De siste årene har kommunal </a:t>
            </a:r>
            <a:r>
              <a:rPr lang="nb-NO" dirty="0" err="1"/>
              <a:t>deflator</a:t>
            </a:r>
            <a:r>
              <a:rPr lang="nb-NO" dirty="0"/>
              <a:t> vært MYE høyere enn </a:t>
            </a:r>
            <a:r>
              <a:rPr lang="nb-NO" dirty="0" err="1"/>
              <a:t>tilskuddsveksten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3838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tallet viser andelen av norske kommuners utgifter som går som tilskudd og ytelser til kirkelige fellesråd, altså i gjennomsnitt for alle landets kommuner. Det vi ser, er at andelen går sakte nedover.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84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At tilskuddene ikke holder tritt med prisveksten, og at kommunene bruker en mindre andel av sine penger på kommunen, gir seg utslag på bakken i form av færre stillinger. De siste 8 årene har fellesrådene samlet sett mistet 174 årsverk.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78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383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366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35A5-21A3-354B-8154-58936541A60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50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.n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E8EB727-5EF8-5CF3-E6F9-866292868A5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2855913" cy="6858000"/>
          </a:xfrm>
          <a:custGeom>
            <a:avLst/>
            <a:gdLst>
              <a:gd name="connsiteX0" fmla="*/ 0 w 2855913"/>
              <a:gd name="connsiteY0" fmla="*/ 5241924 h 6858000"/>
              <a:gd name="connsiteX1" fmla="*/ 2855913 w 2855913"/>
              <a:gd name="connsiteY1" fmla="*/ 5241924 h 6858000"/>
              <a:gd name="connsiteX2" fmla="*/ 2855913 w 2855913"/>
              <a:gd name="connsiteY2" fmla="*/ 6858000 h 6858000"/>
              <a:gd name="connsiteX3" fmla="*/ 0 w 2855913"/>
              <a:gd name="connsiteY3" fmla="*/ 6858000 h 6858000"/>
              <a:gd name="connsiteX4" fmla="*/ 0 w 2855913"/>
              <a:gd name="connsiteY4" fmla="*/ 0 h 6858000"/>
              <a:gd name="connsiteX5" fmla="*/ 2855913 w 2855913"/>
              <a:gd name="connsiteY5" fmla="*/ 0 h 6858000"/>
              <a:gd name="connsiteX6" fmla="*/ 2855913 w 2855913"/>
              <a:gd name="connsiteY6" fmla="*/ 5216524 h 6858000"/>
              <a:gd name="connsiteX7" fmla="*/ 0 w 2855913"/>
              <a:gd name="connsiteY7" fmla="*/ 52165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5913" h="6858000">
                <a:moveTo>
                  <a:pt x="0" y="5241924"/>
                </a:moveTo>
                <a:lnTo>
                  <a:pt x="2855913" y="5241924"/>
                </a:lnTo>
                <a:lnTo>
                  <a:pt x="2855913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2855913" y="0"/>
                </a:lnTo>
                <a:lnTo>
                  <a:pt x="2855913" y="5216524"/>
                </a:lnTo>
                <a:lnTo>
                  <a:pt x="0" y="521652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nb-NO" dirty="0"/>
              <a:t>Bytt farge eller sett inn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9BE0139-D1FA-4075-2F9F-FB24B3C28D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5720" y="1041400"/>
            <a:ext cx="7200800" cy="2387600"/>
          </a:xfrm>
        </p:spPr>
        <p:txBody>
          <a:bodyPr lIns="0" anchor="b">
            <a:noAutofit/>
          </a:bodyPr>
          <a:lstStyle>
            <a:lvl1pPr algn="l">
              <a:defRPr sz="7200" b="0" i="0">
                <a:latin typeface="Arial Nova" panose="020B0504020202020204" pitchFamily="34" charset="0"/>
              </a:defRPr>
            </a:lvl1pPr>
          </a:lstStyle>
          <a:p>
            <a:r>
              <a:rPr lang="nb-NO" dirty="0"/>
              <a:t>Skriv en god 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5ECE9B-0DB1-715B-D30A-AE6F31D30C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5720" y="3861048"/>
            <a:ext cx="7200800" cy="1655762"/>
          </a:xfrm>
        </p:spPr>
        <p:txBody>
          <a:bodyPr l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Her kan du legge til en undertekst eller hvem som holder foredraget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D5FE64-6634-4B05-81C9-375D624F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6080" y="6123058"/>
            <a:ext cx="1440160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20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32CB0A-EE3B-650E-104A-03EB0621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5720" y="6123058"/>
            <a:ext cx="2520280" cy="36512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b="0" i="0">
                <a:latin typeface="Arial Nova" panose="020B05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pic>
        <p:nvPicPr>
          <p:cNvPr id="11" name="Bilde 10" descr="Et bilde som inneholder Font, Grafikk, skjermbilde&#10;&#10;Automatisk generert beskrivelse">
            <a:extLst>
              <a:ext uri="{FF2B5EF4-FFF2-40B4-BE49-F238E27FC236}">
                <a16:creationId xmlns:a16="http://schemas.microsoft.com/office/drawing/2014/main" id="{48610284-C38B-CEB6-B3E6-62971B07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6123059"/>
            <a:ext cx="2657668" cy="365125"/>
          </a:xfrm>
          <a:prstGeom prst="rect">
            <a:avLst/>
          </a:prstGeom>
        </p:spPr>
      </p:pic>
      <p:pic>
        <p:nvPicPr>
          <p:cNvPr id="6" name="Bilde 5" descr="Et bilde som inneholder Font, Grafikk, skjermbilde&#10;&#10;Automatisk generert beskrivelse">
            <a:extLst>
              <a:ext uri="{FF2B5EF4-FFF2-40B4-BE49-F238E27FC236}">
                <a16:creationId xmlns:a16="http://schemas.microsoft.com/office/drawing/2014/main" id="{E92805D2-5DEA-2026-2194-F2ECF55B57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2344" y="6123059"/>
            <a:ext cx="2657668" cy="36512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70C86D5-A9EA-DA6E-A2B6-7735937E43D6}"/>
              </a:ext>
            </a:extLst>
          </p:cNvPr>
          <p:cNvSpPr/>
          <p:nvPr userDrawn="1"/>
        </p:nvSpPr>
        <p:spPr>
          <a:xfrm>
            <a:off x="0" y="5216525"/>
            <a:ext cx="12194724" cy="25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3021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1799" userDrawn="1">
          <p15:clr>
            <a:srgbClr val="FBAE40"/>
          </p15:clr>
        </p15:guide>
        <p15:guide id="10" pos="5881" userDrawn="1">
          <p15:clr>
            <a:srgbClr val="FBAE40"/>
          </p15:clr>
        </p15:guide>
        <p15:guide id="11" orient="horz" pos="1026" userDrawn="1">
          <p15:clr>
            <a:srgbClr val="FBAE40"/>
          </p15:clr>
        </p15:guide>
        <p15:guide id="12" orient="horz" pos="329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335335-EF8B-C3BC-18AE-95239D710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6752D34-7333-1013-CB07-ADF6C114E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CC8F92-3056-1466-51E0-84CABE9B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004F-D606-44FC-B494-D280E5394AD6}" type="datetimeFigureOut">
              <a:rPr lang="nb-NO" smtClean="0"/>
              <a:t>05.06.2024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F3D4956-8E81-63AA-27C2-49CC2CEC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EB53C2-F5D9-01FF-0218-8121CAB8E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87F7-9E28-43DC-9A80-1EEDDD7F4E2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20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2D5CC22F-0FED-B601-B73D-442A4DD6D6E7}"/>
              </a:ext>
            </a:extLst>
          </p:cNvPr>
          <p:cNvSpPr/>
          <p:nvPr/>
        </p:nvSpPr>
        <p:spPr>
          <a:xfrm>
            <a:off x="0" y="0"/>
            <a:ext cx="2855913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D7E1C53-1931-A35C-1601-28CBEC8D9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67" y="1988840"/>
            <a:ext cx="1797133" cy="946808"/>
          </a:xfrm>
        </p:spPr>
        <p:txBody>
          <a:bodyPr anchor="t"/>
          <a:lstStyle/>
          <a:p>
            <a:r>
              <a:rPr lang="nb-NO" dirty="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474E861-1C78-8332-C4F1-77BBC5649E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94EE4-93FD-BE4C-A357-CF42E0933D0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36959A2-A53F-9B42-1C8B-8EAD961D2B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35760" y="1989138"/>
            <a:ext cx="5761037" cy="3600450"/>
          </a:xfrm>
        </p:spPr>
        <p:txBody>
          <a:bodyPr/>
          <a:lstStyle/>
          <a:p>
            <a:pPr lvl="0"/>
            <a:r>
              <a:rPr lang="nb-NO" dirty="0"/>
              <a:t>Sett opp punkter på agendaen her</a:t>
            </a:r>
          </a:p>
        </p:txBody>
      </p:sp>
      <p:pic>
        <p:nvPicPr>
          <p:cNvPr id="8" name="Bilde 7" descr="Et bilde som inneholder skjermbilde, Grafikk, Font&#10;&#10;Automatisk generert beskrivelse">
            <a:extLst>
              <a:ext uri="{FF2B5EF4-FFF2-40B4-BE49-F238E27FC236}">
                <a16:creationId xmlns:a16="http://schemas.microsoft.com/office/drawing/2014/main" id="{A6B1875F-EDA7-16E7-BA28-A06324CF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349" y="6398432"/>
            <a:ext cx="1656184" cy="183635"/>
          </a:xfrm>
          <a:prstGeom prst="rect">
            <a:avLst/>
          </a:prstGeom>
        </p:spPr>
      </p:pic>
      <p:pic>
        <p:nvPicPr>
          <p:cNvPr id="6" name="Bilde 5" descr="Et bilde som inneholder skjermbilde, Grafikk, Font&#10;&#10;Automatisk generert beskrivelse">
            <a:extLst>
              <a:ext uri="{FF2B5EF4-FFF2-40B4-BE49-F238E27FC236}">
                <a16:creationId xmlns:a16="http://schemas.microsoft.com/office/drawing/2014/main" id="{F028A4A8-95F4-5645-5C73-82FD83C8D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7349" y="6398432"/>
            <a:ext cx="1656184" cy="1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9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DB892-066D-8DD4-5196-3830A0BA23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Skriv en god tittel på lysarket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DC89F5-3E5D-578F-0F0C-E989DE38E3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400" y="1988840"/>
            <a:ext cx="10801200" cy="4015010"/>
          </a:xfrm>
        </p:spPr>
        <p:txBody>
          <a:bodyPr/>
          <a:lstStyle/>
          <a:p>
            <a:pPr lvl="0"/>
            <a:r>
              <a:rPr lang="nb-NO" dirty="0"/>
              <a:t>Tekst eller annet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A5C6D9-5288-F364-1A83-1EAAC69B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EE4-93FD-BE4C-A357-CF42E0933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16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5F370-9D35-8BCE-C97B-7BC67E70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Skriv en god tittel på lysarket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3D67FA-020F-9747-BDF5-B5ADD3F6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EE4-93FD-BE4C-A357-CF42E0933D0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7891E557-F373-BC55-3D95-B59D5123FA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5400" y="1988840"/>
            <a:ext cx="5040560" cy="4014502"/>
          </a:xfrm>
        </p:spPr>
        <p:txBody>
          <a:bodyPr/>
          <a:lstStyle/>
          <a:p>
            <a:pPr lvl="0"/>
            <a:r>
              <a:rPr lang="nb-NO" dirty="0"/>
              <a:t>Tekst eller annet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39BD0D62-D406-1118-2C1B-B39A30933CB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56040" y="1988840"/>
            <a:ext cx="5040560" cy="4014502"/>
          </a:xfrm>
        </p:spPr>
        <p:txBody>
          <a:bodyPr/>
          <a:lstStyle/>
          <a:p>
            <a:pPr lvl="0"/>
            <a:r>
              <a:rPr lang="nb-NO" dirty="0"/>
              <a:t>Tekst eller annet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34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sark med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D5F370-9D35-8BCE-C97B-7BC67E70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400" y="332656"/>
            <a:ext cx="6120680" cy="946808"/>
          </a:xfrm>
        </p:spPr>
        <p:txBody>
          <a:bodyPr/>
          <a:lstStyle/>
          <a:p>
            <a:r>
              <a:rPr lang="nb-NO" dirty="0"/>
              <a:t>Skriv en god tittel på lysarket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467A77-805E-D80D-5BD4-F11AEA5D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988840"/>
            <a:ext cx="6120680" cy="39604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D3D67FA-020F-9747-BDF5-B5ADD3F66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EE4-93FD-BE4C-A357-CF42E0933D0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9ABDDCAB-F859-9F01-FD0D-24D3E2CB58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5863" y="549275"/>
            <a:ext cx="3960812" cy="5400675"/>
          </a:xfrm>
          <a:solidFill>
            <a:schemeClr val="bg2"/>
          </a:solidFill>
        </p:spPr>
        <p:txBody>
          <a:bodyPr/>
          <a:lstStyle/>
          <a:p>
            <a:r>
              <a:rPr lang="nb-NO" dirty="0"/>
              <a:t>Sett inn et bilde her</a:t>
            </a:r>
          </a:p>
        </p:txBody>
      </p:sp>
    </p:spTree>
    <p:extLst>
      <p:ext uri="{BB962C8B-B14F-4D97-AF65-F5344CB8AC3E}">
        <p14:creationId xmlns:p14="http://schemas.microsoft.com/office/powerpoint/2010/main" val="806210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2ECBF9-B488-8892-B0A6-CA9BC7EF7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Skriv en god tittel på lysarket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48F9776-9853-2B33-8442-A7988962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EE4-93FD-BE4C-A357-CF42E0933D0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248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01BCC9E-7953-6304-CDBB-796E7A8E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94EE4-93FD-BE4C-A357-CF42E0933D0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CB04907-2618-3334-1454-B4FEA8635D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8501" y="548681"/>
            <a:ext cx="10798100" cy="5401270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nb-NO" dirty="0"/>
              <a:t>Sett inn et fint bilde eller annet innhold her</a:t>
            </a:r>
          </a:p>
        </p:txBody>
      </p:sp>
    </p:spTree>
    <p:extLst>
      <p:ext uri="{BB962C8B-B14F-4D97-AF65-F5344CB8AC3E}">
        <p14:creationId xmlns:p14="http://schemas.microsoft.com/office/powerpoint/2010/main" val="386844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4785CCB-6365-C60C-C2D1-6ED532FCC88F}"/>
              </a:ext>
            </a:extLst>
          </p:cNvPr>
          <p:cNvSpPr/>
          <p:nvPr/>
        </p:nvSpPr>
        <p:spPr>
          <a:xfrm>
            <a:off x="-96688" y="3429000"/>
            <a:ext cx="12385376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C7D97DF3-1DD9-ECEA-B376-0C7E1340C92D}"/>
              </a:ext>
            </a:extLst>
          </p:cNvPr>
          <p:cNvCxnSpPr/>
          <p:nvPr/>
        </p:nvCxnSpPr>
        <p:spPr>
          <a:xfrm>
            <a:off x="-96688" y="3429000"/>
            <a:ext cx="1228868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E877D93-5FA7-1D1E-FCE1-0EE3E10DA53B}"/>
              </a:ext>
            </a:extLst>
          </p:cNvPr>
          <p:cNvSpPr txBox="1"/>
          <p:nvPr/>
        </p:nvSpPr>
        <p:spPr>
          <a:xfrm>
            <a:off x="3215680" y="90872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latin typeface="Arial Nova" panose="020B0504020202020204" pitchFamily="34" charset="0"/>
              </a:rPr>
              <a:t>Tusen takk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DB78F5A-D48A-B264-E3E9-77AB95E2C6D0}"/>
              </a:ext>
            </a:extLst>
          </p:cNvPr>
          <p:cNvSpPr txBox="1"/>
          <p:nvPr/>
        </p:nvSpPr>
        <p:spPr>
          <a:xfrm>
            <a:off x="3215680" y="199868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latin typeface="Arial Nova" panose="020B0504020202020204" pitchFamily="34" charset="0"/>
              </a:rPr>
              <a:t>Ta gjerne kontakt med oss</a:t>
            </a:r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2327AE1-D2F6-E8EA-2F33-D8C6323FD3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275" y="2492896"/>
            <a:ext cx="5759450" cy="7207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>
                <a:solidFill>
                  <a:schemeClr val="accent2"/>
                </a:solidFill>
              </a:defRPr>
            </a:lvl2pPr>
            <a:lvl3pPr marL="914400" indent="0" algn="ctr">
              <a:buNone/>
              <a:defRPr sz="2000">
                <a:solidFill>
                  <a:schemeClr val="accent2"/>
                </a:solidFill>
              </a:defRPr>
            </a:lvl3pPr>
            <a:lvl4pPr marL="1371600" indent="0" algn="ctr">
              <a:buNone/>
              <a:defRPr sz="2000">
                <a:solidFill>
                  <a:schemeClr val="accent2"/>
                </a:solidFill>
              </a:defRPr>
            </a:lvl4pPr>
            <a:lvl5pPr marL="1828800" indent="0" algn="ctr">
              <a:buNone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nb-NO" dirty="0"/>
              <a:t>Skriv kontaktinformasjon her</a:t>
            </a:r>
          </a:p>
        </p:txBody>
      </p:sp>
      <p:pic>
        <p:nvPicPr>
          <p:cNvPr id="15" name="Bilde 14" descr="Et bilde som inneholder Font, Grafikk, skjermbilde, grafisk design&#10;&#10;Automatisk generert beskrivelse">
            <a:extLst>
              <a:ext uri="{FF2B5EF4-FFF2-40B4-BE49-F238E27FC236}">
                <a16:creationId xmlns:a16="http://schemas.microsoft.com/office/drawing/2014/main" id="{BB197277-A475-212A-0291-7B1E14F86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144" y="4354766"/>
            <a:ext cx="2612008" cy="1011202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BD61B22-3010-EF28-CD5A-518C10A3D629}"/>
              </a:ext>
            </a:extLst>
          </p:cNvPr>
          <p:cNvSpPr txBox="1"/>
          <p:nvPr/>
        </p:nvSpPr>
        <p:spPr>
          <a:xfrm>
            <a:off x="3215680" y="5763318"/>
            <a:ext cx="5760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 i="0" dirty="0" err="1">
                <a:solidFill>
                  <a:schemeClr val="accent2"/>
                </a:solidFill>
                <a:latin typeface="Arial Nova Light" panose="020B0304020202020204" pitchFamily="34" charset="0"/>
                <a:hlinkClick r:id="rId3"/>
              </a:rPr>
              <a:t>Ka.no</a:t>
            </a:r>
            <a:endParaRPr lang="nb-NO" sz="1500" b="0" i="0" dirty="0">
              <a:solidFill>
                <a:schemeClr val="accent2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D787523-AACC-2DAA-D674-41803DBD8F42}"/>
              </a:ext>
            </a:extLst>
          </p:cNvPr>
          <p:cNvSpPr/>
          <p:nvPr userDrawn="1"/>
        </p:nvSpPr>
        <p:spPr>
          <a:xfrm>
            <a:off x="-96688" y="3429000"/>
            <a:ext cx="12385376" cy="35283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4E9137D-0893-7139-44BF-F12F535C06AE}"/>
              </a:ext>
            </a:extLst>
          </p:cNvPr>
          <p:cNvCxnSpPr/>
          <p:nvPr userDrawn="1"/>
        </p:nvCxnSpPr>
        <p:spPr>
          <a:xfrm>
            <a:off x="-96688" y="3429000"/>
            <a:ext cx="1228868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6643114-D8FF-1779-3AFF-52D0DC1E1C7D}"/>
              </a:ext>
            </a:extLst>
          </p:cNvPr>
          <p:cNvSpPr txBox="1"/>
          <p:nvPr userDrawn="1"/>
        </p:nvSpPr>
        <p:spPr>
          <a:xfrm>
            <a:off x="3215680" y="90872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>
                <a:latin typeface="Arial Nova" panose="020B0504020202020204" pitchFamily="34" charset="0"/>
              </a:rPr>
              <a:t>Tusen takk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1ECAA8-F538-BB09-F8E4-78A01CBD7288}"/>
              </a:ext>
            </a:extLst>
          </p:cNvPr>
          <p:cNvSpPr txBox="1"/>
          <p:nvPr userDrawn="1"/>
        </p:nvSpPr>
        <p:spPr>
          <a:xfrm>
            <a:off x="3215680" y="199868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latin typeface="Arial Nova" panose="020B0504020202020204" pitchFamily="34" charset="0"/>
              </a:rPr>
              <a:t>Ta gjerne kontakt med oss</a:t>
            </a:r>
          </a:p>
        </p:txBody>
      </p:sp>
      <p:pic>
        <p:nvPicPr>
          <p:cNvPr id="6" name="Bilde 5" descr="Et bilde som inneholder Font, Grafikk, skjermbilde, grafisk design&#10;&#10;Automatisk generert beskrivelse">
            <a:extLst>
              <a:ext uri="{FF2B5EF4-FFF2-40B4-BE49-F238E27FC236}">
                <a16:creationId xmlns:a16="http://schemas.microsoft.com/office/drawing/2014/main" id="{40849166-694E-0FE4-E157-67432D25F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144" y="4354766"/>
            <a:ext cx="2612008" cy="101120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2E358E3-4460-28A2-663A-810763C19AEE}"/>
              </a:ext>
            </a:extLst>
          </p:cNvPr>
          <p:cNvSpPr txBox="1"/>
          <p:nvPr userDrawn="1"/>
        </p:nvSpPr>
        <p:spPr>
          <a:xfrm>
            <a:off x="3215680" y="5763318"/>
            <a:ext cx="5760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 b="0" i="0" dirty="0">
                <a:solidFill>
                  <a:schemeClr val="accent2"/>
                </a:solidFill>
                <a:latin typeface="Arial Nova Light" panose="020B0304020202020204" pitchFamily="34" charset="0"/>
                <a:hlinkClick r:id="rId3"/>
              </a:rPr>
              <a:t>ka.no</a:t>
            </a:r>
            <a:endParaRPr lang="nb-NO" sz="1500" b="0" i="0" dirty="0">
              <a:solidFill>
                <a:schemeClr val="accent2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58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E88B6-E66D-1049-95EA-32C0EE5A7891}" type="datetime1">
              <a:rPr lang="nb-NO" smtClean="0"/>
              <a:t>05.06.2024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5B28-40BF-0A46-BB8F-30D004035C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C399D4DE-1DEE-A776-1143-24373C82B5EB}"/>
              </a:ext>
            </a:extLst>
          </p:cNvPr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887CB2B-8EB1-EE61-C242-0968FEC69F00}"/>
              </a:ext>
            </a:extLst>
          </p:cNvPr>
          <p:cNvSpPr/>
          <p:nvPr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03DDC8F-D619-6DDC-4CD7-9084CFF0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0801200" cy="9468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dirty="0"/>
              <a:t>Skriv en god tittel på lysarket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03DC94-AD2A-86D0-2E9A-67A0B2690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2006278"/>
            <a:ext cx="10801200" cy="40150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Tekst eller annet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A23C8A-3483-F073-C710-667E6F845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467" y="6309320"/>
            <a:ext cx="107705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accent2"/>
                </a:solidFill>
                <a:latin typeface="Arial Nova Light" panose="020B0304020202020204" pitchFamily="34" charset="0"/>
              </a:defRPr>
            </a:lvl1pPr>
          </a:lstStyle>
          <a:p>
            <a:fld id="{1F694EE4-93FD-BE4C-A357-CF42E0933D0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 descr="Et bilde som inneholder skjermbilde, Grafikk, Font&#10;&#10;Automatisk generert beskrivelse">
            <a:extLst>
              <a:ext uri="{FF2B5EF4-FFF2-40B4-BE49-F238E27FC236}">
                <a16:creationId xmlns:a16="http://schemas.microsoft.com/office/drawing/2014/main" id="{83B8DD73-752F-2AF1-C826-B60F9E6A06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7349" y="6398432"/>
            <a:ext cx="1656184" cy="183635"/>
          </a:xfrm>
          <a:prstGeom prst="rect">
            <a:avLst/>
          </a:prstGeom>
        </p:spPr>
      </p:pic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CA93F6C3-7255-142C-ECB9-947E09888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5720" y="630932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accent2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nb-NO" dirty="0"/>
              <a:t>Bunntekst</a:t>
            </a:r>
          </a:p>
        </p:txBody>
      </p:sp>
      <p:pic>
        <p:nvPicPr>
          <p:cNvPr id="5" name="Bilde 4" descr="Et bilde som inneholder skjermbilde, Grafikk, Font&#10;&#10;Automatisk generert beskrivelse">
            <a:extLst>
              <a:ext uri="{FF2B5EF4-FFF2-40B4-BE49-F238E27FC236}">
                <a16:creationId xmlns:a16="http://schemas.microsoft.com/office/drawing/2014/main" id="{C874C055-28E1-A318-F019-2D2A0CF8040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837349" y="6398432"/>
            <a:ext cx="1656184" cy="18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C0CB913-9A11-1151-7E7B-5907A9B3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720" y="1041400"/>
            <a:ext cx="8064896" cy="2387600"/>
          </a:xfrm>
        </p:spPr>
        <p:txBody>
          <a:bodyPr/>
          <a:lstStyle/>
          <a:p>
            <a:r>
              <a:rPr lang="nb-NO" sz="5400" dirty="0"/>
              <a:t>Den lokale kirkeøkonomien – utfordringer og muligheter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6E1CB45D-71EF-BB65-947C-D76F45A1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5720" y="3861048"/>
            <a:ext cx="7200800" cy="1152127"/>
          </a:xfrm>
        </p:spPr>
        <p:txBody>
          <a:bodyPr/>
          <a:lstStyle/>
          <a:p>
            <a:r>
              <a:rPr lang="nb-NO" dirty="0"/>
              <a:t>Lederkraft 6. juni</a:t>
            </a:r>
          </a:p>
          <a:p>
            <a:r>
              <a:rPr lang="nb-NO" dirty="0"/>
              <a:t>Martin Stærk, spesialrådgiver i KA </a:t>
            </a:r>
          </a:p>
        </p:txBody>
      </p: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6550277D-9C76-3C43-3142-27D475E1634B}"/>
              </a:ext>
            </a:extLst>
          </p:cNvPr>
          <p:cNvCxnSpPr/>
          <p:nvPr/>
        </p:nvCxnSpPr>
        <p:spPr>
          <a:xfrm>
            <a:off x="-96688" y="5229225"/>
            <a:ext cx="12288688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lassholder for bilde 7">
            <a:extLst>
              <a:ext uri="{FF2B5EF4-FFF2-40B4-BE49-F238E27FC236}">
                <a16:creationId xmlns:a16="http://schemas.microsoft.com/office/drawing/2014/main" id="{A53ECAE3-085F-B325-0128-1B8E9098322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6599" r="26599"/>
          <a:stretch>
            <a:fillRect/>
          </a:stretch>
        </p:blipFill>
        <p:spPr>
          <a:xfrm>
            <a:off x="0" y="0"/>
            <a:ext cx="28559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BAF3AF-DC96-690F-4B44-B39E2D298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6120680" cy="946808"/>
          </a:xfrm>
        </p:spPr>
        <p:txBody>
          <a:bodyPr anchor="b">
            <a:normAutofit/>
          </a:bodyPr>
          <a:lstStyle/>
          <a:p>
            <a:r>
              <a:rPr lang="nb-NO" sz="3400" dirty="0"/>
              <a:t>Livet leves lokalt – </a:t>
            </a:r>
            <a:br>
              <a:rPr lang="nb-NO" sz="3400" dirty="0"/>
            </a:br>
            <a:r>
              <a:rPr lang="nb-NO" sz="3400" dirty="0"/>
              <a:t>og kirka er en viktig del av det!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187BD0-B552-8BD6-44AF-8DA487301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988840"/>
            <a:ext cx="6120680" cy="3960440"/>
          </a:xfrm>
        </p:spPr>
        <p:txBody>
          <a:bodyPr>
            <a:normAutofit/>
          </a:bodyPr>
          <a:lstStyle/>
          <a:p>
            <a:r>
              <a:rPr lang="nb-NO" sz="2300"/>
              <a:t>Den norske kirke som samfunnsaktør ønsker å bidra til å løse utfordringer lokalsamfunnet står i</a:t>
            </a:r>
          </a:p>
          <a:p>
            <a:r>
              <a:rPr lang="nb-NO" sz="2300"/>
              <a:t>For kommunen er den lovpålagte finansieringen av kirken en mulighet til å tilrettelegge for gode og trygge arenaer for folk i lokalsamfunnet</a:t>
            </a:r>
          </a:p>
          <a:p>
            <a:r>
              <a:rPr lang="nb-NO" sz="2300"/>
              <a:t>For at samspillet kirke-kommune skal fungere optimalt, er det viktig med en tillitsfull dialog året gjennom – ikke bare ved innlevering av budsjettforslag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83C721A-6361-287C-26E0-F44AA578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6765B28-40BF-0A46-BB8F-30D004035CD9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pic>
        <p:nvPicPr>
          <p:cNvPr id="7" name="Bilde 6" descr="Et bilde som inneholder mørke, person, utendørs, lett&#10;&#10;Automatisk generert beskrivelse">
            <a:extLst>
              <a:ext uri="{FF2B5EF4-FFF2-40B4-BE49-F238E27FC236}">
                <a16:creationId xmlns:a16="http://schemas.microsoft.com/office/drawing/2014/main" id="{07BF338D-7D0B-F0BA-6C7E-327B97FEC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82" t="-891" b="890"/>
          <a:stretch/>
        </p:blipFill>
        <p:spPr>
          <a:xfrm>
            <a:off x="7535863" y="1501440"/>
            <a:ext cx="3960812" cy="3496345"/>
          </a:xfrm>
          <a:prstGeom prst="rect">
            <a:avLst/>
          </a:prstGeom>
          <a:noFill/>
        </p:spPr>
      </p:pic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63CE250D-60E6-4473-1918-3ECE714B903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484745" y="6437935"/>
            <a:ext cx="1083367" cy="212492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4F8536-0BE2-2E4B-A8A8-DB84D1FEAC6C}" type="datetime1">
              <a:rPr lang="nb-NO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05.06.2024</a:t>
            </a:fld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18940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E7A97-547C-F323-C6B6-37A7955EE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28EBB5F-3CAE-F3A1-AD21-5EA7C17E0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808"/>
          <a:stretch/>
        </p:blipFill>
        <p:spPr>
          <a:xfrm>
            <a:off x="1136998" y="3017520"/>
            <a:ext cx="6236020" cy="327230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2E388E3B-DCD7-1015-1228-CB4E7A314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85" y="568178"/>
            <a:ext cx="7328817" cy="37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3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4D01FE6-F1A7-0FC2-94B4-10A5DA83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fellesråd: </a:t>
            </a:r>
            <a:br>
              <a:rPr lang="nb-NO" dirty="0"/>
            </a:br>
            <a:r>
              <a:rPr lang="nb-NO" dirty="0" err="1"/>
              <a:t>Tilskuddsvekst</a:t>
            </a:r>
            <a:r>
              <a:rPr lang="nb-NO" dirty="0"/>
              <a:t> er lavere enn prisvekst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4E6233-DB50-B4F4-37E1-41C00953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/>
          <a:lstStyle/>
          <a:p>
            <a:fld id="{1F694EE4-93FD-BE4C-A357-CF42E0933D0A}" type="slidenum">
              <a:rPr lang="nb-NO" smtClean="0"/>
              <a:pPr/>
              <a:t>4</a:t>
            </a:fld>
            <a:endParaRPr lang="nb-NO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AC783EB-DC9A-F4E2-FC80-985FF8F05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032673"/>
              </p:ext>
            </p:extLst>
          </p:nvPr>
        </p:nvGraphicFramePr>
        <p:xfrm>
          <a:off x="1559496" y="1705893"/>
          <a:ext cx="7704855" cy="500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342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4D01FE6-F1A7-0FC2-94B4-10A5DA83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0801200" cy="946808"/>
          </a:xfrm>
        </p:spPr>
        <p:txBody>
          <a:bodyPr anchor="b">
            <a:normAutofit/>
          </a:bodyPr>
          <a:lstStyle/>
          <a:p>
            <a:r>
              <a:rPr lang="nb-NO" sz="3400" dirty="0"/>
              <a:t>Status fellesråd: </a:t>
            </a:r>
            <a:br>
              <a:rPr lang="nb-NO" sz="3400" dirty="0"/>
            </a:br>
            <a:r>
              <a:rPr lang="nb-NO" sz="3400" dirty="0"/>
              <a:t>Andelen av kommunenes utgifter som går til kirke synker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4E6233-DB50-B4F4-37E1-41C00953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694EE4-93FD-BE4C-A357-CF42E0933D0A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F15C6720-3FAE-8514-D515-581D533F0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57279"/>
              </p:ext>
            </p:extLst>
          </p:nvPr>
        </p:nvGraphicFramePr>
        <p:xfrm>
          <a:off x="848134" y="3191096"/>
          <a:ext cx="10495736" cy="1610498"/>
        </p:xfrm>
        <a:graphic>
          <a:graphicData uri="http://schemas.openxmlformats.org/drawingml/2006/table">
            <a:tbl>
              <a:tblPr firstRow="1" firstCol="1" bandRow="1"/>
              <a:tblGrid>
                <a:gridCol w="1311967">
                  <a:extLst>
                    <a:ext uri="{9D8B030D-6E8A-4147-A177-3AD203B41FA5}">
                      <a16:colId xmlns:a16="http://schemas.microsoft.com/office/drawing/2014/main" val="174254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143572576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1786348520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3116951851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573965703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4211289008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1966118308"/>
                    </a:ext>
                  </a:extLst>
                </a:gridCol>
                <a:gridCol w="1311967">
                  <a:extLst>
                    <a:ext uri="{9D8B030D-6E8A-4147-A177-3AD203B41FA5}">
                      <a16:colId xmlns:a16="http://schemas.microsoft.com/office/drawing/2014/main" val="3802081413"/>
                    </a:ext>
                  </a:extLst>
                </a:gridCol>
              </a:tblGrid>
              <a:tr h="558483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 dirty="0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</a:t>
                      </a:r>
                      <a:endParaRPr lang="nb-NO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3300" b="1" i="0" u="none" strike="noStrike">
                          <a:solidFill>
                            <a:srgbClr val="1B144A"/>
                          </a:solidFill>
                          <a:effectLst/>
                          <a:highlight>
                            <a:srgbClr val="FFFFFF"/>
                          </a:highlight>
                          <a:latin typeface="Arial Nova Cond" panose="020B0506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nb-NO" sz="5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661541"/>
                  </a:ext>
                </a:extLst>
              </a:tr>
              <a:tr h="1052015"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1,05 %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1,00 %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0,98 %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0,96 %</a:t>
                      </a:r>
                      <a:endParaRPr lang="nb-NO" sz="4400" b="0" i="0" u="none" strike="noStrike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0,94 %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0,93 %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0,91 %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2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Arial Nova" panose="020B05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0,86 %</a:t>
                      </a:r>
                      <a:endParaRPr lang="nb-NO" sz="4400" b="0" i="0" u="none" strike="noStrike" dirty="0">
                        <a:effectLst/>
                        <a:highlight>
                          <a:srgbClr val="D9E1F2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32946" marR="132946" marT="2848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38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27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54D01FE6-F1A7-0FC2-94B4-10A5DA83D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0801200" cy="946808"/>
          </a:xfrm>
        </p:spPr>
        <p:txBody>
          <a:bodyPr anchor="b">
            <a:normAutofit/>
          </a:bodyPr>
          <a:lstStyle/>
          <a:p>
            <a:r>
              <a:rPr lang="nb-NO" sz="3400" dirty="0"/>
              <a:t>Status fellesråd: </a:t>
            </a:r>
            <a:br>
              <a:rPr lang="nb-NO" sz="3400" dirty="0"/>
            </a:br>
            <a:r>
              <a:rPr lang="nb-NO" sz="3400" dirty="0"/>
              <a:t>174 årsverk borte siden 2015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4E6233-DB50-B4F4-37E1-41C00953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694EE4-93FD-BE4C-A357-CF42E0933D0A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B80E82A-2BA8-CA00-5436-84B217910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70"/>
          <a:stretch/>
        </p:blipFill>
        <p:spPr>
          <a:xfrm>
            <a:off x="3023672" y="2438261"/>
            <a:ext cx="5922095" cy="22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E5B9DE-46B0-6A69-B802-451F0DDD8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6120680" cy="946808"/>
          </a:xfrm>
        </p:spPr>
        <p:txBody>
          <a:bodyPr/>
          <a:lstStyle/>
          <a:p>
            <a:r>
              <a:rPr lang="en-US" dirty="0" err="1"/>
              <a:t>Lokalsamfunnet</a:t>
            </a:r>
            <a:r>
              <a:rPr lang="en-US" dirty="0"/>
              <a:t> </a:t>
            </a:r>
            <a:r>
              <a:rPr lang="en-US" dirty="0" err="1"/>
              <a:t>trenger</a:t>
            </a:r>
            <a:r>
              <a:rPr lang="en-US" dirty="0"/>
              <a:t> </a:t>
            </a:r>
            <a:r>
              <a:rPr lang="en-US" dirty="0" err="1"/>
              <a:t>kirka</a:t>
            </a:r>
            <a:r>
              <a:rPr lang="en-US" dirty="0"/>
              <a:t>!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9A7A32-2636-0B62-92C4-50D5B5E7F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988840"/>
            <a:ext cx="6120680" cy="3960440"/>
          </a:xfrm>
        </p:spPr>
        <p:txBody>
          <a:bodyPr/>
          <a:lstStyle/>
          <a:p>
            <a:r>
              <a:rPr lang="nb-NO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norske kirke har en særskilt rolle som grunnlovsforankret og landsdekkende folkekirke. Vi skaper en verdimessig infrastruktur som samfunnet trenger.</a:t>
            </a:r>
          </a:p>
          <a:p>
            <a:r>
              <a:rPr lang="nb-NO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Den offentlige finansieringsordningen bør stimulere oss til aktiv </a:t>
            </a:r>
            <a:r>
              <a:rPr lang="nb-NO" sz="2400" kern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samskaping</a:t>
            </a:r>
            <a:r>
              <a:rPr lang="nb-NO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for å løse lokale utfordringer. Slik bidrar vi til å skape bærekraftig velferd og gode og livskraftige lokalsamfunn!</a:t>
            </a:r>
            <a:endParaRPr lang="en-US" sz="36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02C156C-3453-1855-6356-7EDF6CDF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694EE4-93FD-BE4C-A357-CF42E0933D0A}" type="slidenum">
              <a:rPr lang="nb-NO" smtClean="0"/>
              <a:pPr>
                <a:spcAft>
                  <a:spcPts val="600"/>
                </a:spcAft>
              </a:pPr>
              <a:t>7</a:t>
            </a:fld>
            <a:endParaRPr lang="nb-NO"/>
          </a:p>
        </p:txBody>
      </p:sp>
      <p:pic>
        <p:nvPicPr>
          <p:cNvPr id="5" name="Plassholder for innhold 4" descr="Et bilde som inneholder Menneskeansikt, person, klær, smil&#10;&#10;Automatisk generert beskrivelse">
            <a:extLst>
              <a:ext uri="{FF2B5EF4-FFF2-40B4-BE49-F238E27FC236}">
                <a16:creationId xmlns:a16="http://schemas.microsoft.com/office/drawing/2014/main" id="{41CFE666-4247-19E0-6F8C-37F17A279A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048" r="32997" b="-1"/>
          <a:stretch/>
        </p:blipFill>
        <p:spPr>
          <a:xfrm>
            <a:off x="7535863" y="549275"/>
            <a:ext cx="3960812" cy="540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65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F85653-27FA-7DE2-8A3F-65BA62660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1017224" cy="946808"/>
          </a:xfrm>
        </p:spPr>
        <p:txBody>
          <a:bodyPr anchor="b">
            <a:normAutofit/>
          </a:bodyPr>
          <a:lstStyle/>
          <a:p>
            <a:r>
              <a:rPr lang="nb-NO" dirty="0"/>
              <a:t>Samarbeid kan frigjøre ressurser og gi nye muligheter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F0AF094-9CD9-3105-04F9-819FC5BA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694EE4-93FD-BE4C-A357-CF42E0933D0A}" type="slidenum">
              <a:rPr lang="nb-NO" smtClean="0"/>
              <a:pPr>
                <a:spcAft>
                  <a:spcPts val="600"/>
                </a:spcAft>
              </a:pPr>
              <a:t>8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CC3E93C-C913-9C17-58AD-99B0E7ECE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4" r="-1" b="-1"/>
          <a:stretch/>
        </p:blipFill>
        <p:spPr>
          <a:xfrm>
            <a:off x="695400" y="1988840"/>
            <a:ext cx="5040560" cy="4014502"/>
          </a:xfrm>
          <a:prstGeom prst="rect">
            <a:avLst/>
          </a:prstGeom>
          <a:noFill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1DA8B95-73A4-FB01-C356-41CCA8652C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27" r="-3" b="28981"/>
          <a:stretch/>
        </p:blipFill>
        <p:spPr>
          <a:xfrm>
            <a:off x="6456040" y="1988840"/>
            <a:ext cx="5040560" cy="4014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99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156C6-9AB2-3163-BE6A-48601D95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6120680" cy="946808"/>
          </a:xfrm>
        </p:spPr>
        <p:txBody>
          <a:bodyPr anchor="b">
            <a:normAutofit/>
          </a:bodyPr>
          <a:lstStyle/>
          <a:p>
            <a:r>
              <a:rPr lang="nb-NO" dirty="0"/>
              <a:t>Spørsmål til 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C0C31C-3383-9623-683D-ACC5C493E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400" y="1988840"/>
            <a:ext cx="612068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/>
              <a:t>Hvilke tiltak kan </a:t>
            </a:r>
            <a:br>
              <a:rPr lang="nb-NO" i="1" dirty="0"/>
            </a:br>
            <a:r>
              <a:rPr lang="nb-NO" i="1" dirty="0"/>
              <a:t>du som kirkeleder jobbe med</a:t>
            </a:r>
            <a:br>
              <a:rPr lang="nb-NO" i="1" dirty="0"/>
            </a:br>
            <a:r>
              <a:rPr lang="nb-NO" i="1" dirty="0"/>
              <a:t>for å møte krevende økonomiske tider for kirken der du er?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F4D0AE-8687-A1BD-082A-CA574314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467" y="6309320"/>
            <a:ext cx="107705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694EE4-93FD-BE4C-A357-CF42E0933D0A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  <p:pic>
        <p:nvPicPr>
          <p:cNvPr id="7" name="Plassholder for bilde 6" descr="En lyspæren">
            <a:extLst>
              <a:ext uri="{FF2B5EF4-FFF2-40B4-BE49-F238E27FC236}">
                <a16:creationId xmlns:a16="http://schemas.microsoft.com/office/drawing/2014/main" id="{6EA1F9C6-28B1-AFB5-1167-4C69C460D63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330" r="13330"/>
          <a:stretch/>
        </p:blipFill>
        <p:spPr>
          <a:xfrm>
            <a:off x="7535863" y="549305"/>
            <a:ext cx="3960812" cy="5400615"/>
          </a:xfrm>
        </p:spPr>
      </p:pic>
    </p:spTree>
    <p:extLst>
      <p:ext uri="{BB962C8B-B14F-4D97-AF65-F5344CB8AC3E}">
        <p14:creationId xmlns:p14="http://schemas.microsoft.com/office/powerpoint/2010/main" val="311911133"/>
      </p:ext>
    </p:extLst>
  </p:cSld>
  <p:clrMapOvr>
    <a:masterClrMapping/>
  </p:clrMapOvr>
</p:sld>
</file>

<file path=ppt/theme/theme1.xml><?xml version="1.0" encoding="utf-8"?>
<a:theme xmlns:a="http://schemas.openxmlformats.org/drawingml/2006/main" name="Hovedorganisasjonen KA ppt tema">
  <a:themeElements>
    <a:clrScheme name="KA">
      <a:dk1>
        <a:srgbClr val="000000"/>
      </a:dk1>
      <a:lt1>
        <a:srgbClr val="FFFFFF"/>
      </a:lt1>
      <a:dk2>
        <a:srgbClr val="1B1449"/>
      </a:dk2>
      <a:lt2>
        <a:srgbClr val="B2C3E3"/>
      </a:lt2>
      <a:accent1>
        <a:srgbClr val="1B1449"/>
      </a:accent1>
      <a:accent2>
        <a:srgbClr val="343C97"/>
      </a:accent2>
      <a:accent3>
        <a:srgbClr val="B2C3E3"/>
      </a:accent3>
      <a:accent4>
        <a:srgbClr val="36870D"/>
      </a:accent4>
      <a:accent5>
        <a:srgbClr val="AC50C9"/>
      </a:accent5>
      <a:accent6>
        <a:srgbClr val="F38020"/>
      </a:accent6>
      <a:hlink>
        <a:srgbClr val="343C97"/>
      </a:hlink>
      <a:folHlink>
        <a:srgbClr val="1B144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_Hovedorganisasjonen KA - presentasjonsmal - november 2023.potx" id="{320A5B02-47BB-498E-A4DA-6EEC22B0D82A}" vid="{327BFF59-338D-40DA-95E0-84D6A8D79D1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359A924-E8C6-4D50-970C-7A7F7C520D25}">
  <we:reference id="461d4cc1-a871-4735-92bd-d6d2a3159a12" version="1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5C2351A73FD34B873666CC7A77A50B" ma:contentTypeVersion="6" ma:contentTypeDescription="Opprett et nytt dokument." ma:contentTypeScope="" ma:versionID="c588864e3ba0983411f249f165370cb8">
  <xsd:schema xmlns:xsd="http://www.w3.org/2001/XMLSchema" xmlns:xs="http://www.w3.org/2001/XMLSchema" xmlns:p="http://schemas.microsoft.com/office/2006/metadata/properties" xmlns:ns2="5ab0a847-21b2-4a49-8c5d-3188ee3006e3" xmlns:ns3="2b2352ee-5648-4dec-b8c3-620e572bde7d" targetNamespace="http://schemas.microsoft.com/office/2006/metadata/properties" ma:root="true" ma:fieldsID="212ea82b6593695fad00e533828f28ae" ns2:_="" ns3:_="">
    <xsd:import namespace="5ab0a847-21b2-4a49-8c5d-3188ee3006e3"/>
    <xsd:import namespace="2b2352ee-5648-4dec-b8c3-620e572bde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0a847-21b2-4a49-8c5d-3188ee300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352ee-5648-4dec-b8c3-620e572bde7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2352ee-5648-4dec-b8c3-620e572bde7d">
      <UserInfo>
        <DisplayName>Evelon Admin</DisplayName>
        <AccountId>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09ACC-3110-432B-B3E0-EEE52981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b0a847-21b2-4a49-8c5d-3188ee3006e3"/>
    <ds:schemaRef ds:uri="2b2352ee-5648-4dec-b8c3-620e572bde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3C508E-737A-4638-9E98-8DD2290C0D6E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ab0a847-21b2-4a49-8c5d-3188ee3006e3"/>
    <ds:schemaRef ds:uri="2b2352ee-5648-4dec-b8c3-620e572bde7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89CE439-D44F-43C8-945D-0206C21BA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01_Hovedorganisasjonen KA - presentasjonsmal - november 2023</Template>
  <TotalTime>136</TotalTime>
  <Words>421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 Nova Cond</vt:lpstr>
      <vt:lpstr>Arial Nova Light</vt:lpstr>
      <vt:lpstr>Arial Nova</vt:lpstr>
      <vt:lpstr>Arial</vt:lpstr>
      <vt:lpstr>Calibri</vt:lpstr>
      <vt:lpstr>Hovedorganisasjonen KA ppt tema</vt:lpstr>
      <vt:lpstr>Den lokale kirkeøkonomien – utfordringer og muligheter</vt:lpstr>
      <vt:lpstr>Livet leves lokalt –  og kirka er en viktig del av det!</vt:lpstr>
      <vt:lpstr>PowerPoint-presentasjon</vt:lpstr>
      <vt:lpstr>Status fellesråd:  Tilskuddsvekst er lavere enn prisvekst</vt:lpstr>
      <vt:lpstr>Status fellesråd:  Andelen av kommunenes utgifter som går til kirke synker</vt:lpstr>
      <vt:lpstr>Status fellesråd:  174 årsverk borte siden 2015</vt:lpstr>
      <vt:lpstr>Lokalsamfunnet trenger kirka!</vt:lpstr>
      <vt:lpstr>Samarbeid kan frigjøre ressurser og gi nye muligheter</vt:lpstr>
      <vt:lpstr>Spørsmål til grupper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lokale kirkeøkonomien – utfordringer og muligheter</dc:title>
  <dc:creator>Jens A. Bjelland</dc:creator>
  <cp:lastModifiedBy>Martin Stærk</cp:lastModifiedBy>
  <cp:revision>2</cp:revision>
  <dcterms:created xsi:type="dcterms:W3CDTF">2024-06-03T18:00:01Z</dcterms:created>
  <dcterms:modified xsi:type="dcterms:W3CDTF">2024-06-05T09:17:35Z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0x0101009F5C2351A73FD34B873666CC7A77A50B</vt:lpwstr>
  </property>
  <property fmtid="{D5CDD505-2E9C-101B-9397-08002B2CF9AE}" pid="3" name="MediaServiceImageTags">
    <vt:lpwstr/>
  </property>
</Properties>
</file>