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Helene Røyland Solberg" userId="28af5666-8bcb-4a2c-8043-39016bbc8f0a" providerId="ADAL" clId="{CF8D69AF-F160-481B-8EC7-E181CE637B88}"/>
    <pc:docChg chg="custSel modSld">
      <pc:chgData name="Sara Helene Røyland Solberg" userId="28af5666-8bcb-4a2c-8043-39016bbc8f0a" providerId="ADAL" clId="{CF8D69AF-F160-481B-8EC7-E181CE637B88}" dt="2026-04-29T06:30:35.023" v="2" actId="478"/>
      <pc:docMkLst>
        <pc:docMk/>
      </pc:docMkLst>
      <pc:sldChg chg="delSp mod delAnim">
        <pc:chgData name="Sara Helene Røyland Solberg" userId="28af5666-8bcb-4a2c-8043-39016bbc8f0a" providerId="ADAL" clId="{CF8D69AF-F160-481B-8EC7-E181CE637B88}" dt="2026-04-29T06:30:35.023" v="2" actId="478"/>
        <pc:sldMkLst>
          <pc:docMk/>
          <pc:sldMk cId="1379901444" sldId="293"/>
        </pc:sldMkLst>
        <pc:spChg chg="del">
          <ac:chgData name="Sara Helene Røyland Solberg" userId="28af5666-8bcb-4a2c-8043-39016bbc8f0a" providerId="ADAL" clId="{CF8D69AF-F160-481B-8EC7-E181CE637B88}" dt="2026-04-29T06:30:35.023" v="2" actId="478"/>
          <ac:spMkLst>
            <pc:docMk/>
            <pc:sldMk cId="1379901444" sldId="293"/>
            <ac:spMk id="4" creationId="{F1928B11-EB58-CA0D-6FB9-060E556E53AA}"/>
          </ac:spMkLst>
        </pc:spChg>
        <pc:spChg chg="del">
          <ac:chgData name="Sara Helene Røyland Solberg" userId="28af5666-8bcb-4a2c-8043-39016bbc8f0a" providerId="ADAL" clId="{CF8D69AF-F160-481B-8EC7-E181CE637B88}" dt="2026-04-29T06:30:29.993" v="0" actId="478"/>
          <ac:spMkLst>
            <pc:docMk/>
            <pc:sldMk cId="1379901444" sldId="293"/>
            <ac:spMk id="6" creationId="{0CFE6143-8ED1-9C76-155D-366DA1999765}"/>
          </ac:spMkLst>
        </pc:spChg>
        <pc:spChg chg="del">
          <ac:chgData name="Sara Helene Røyland Solberg" userId="28af5666-8bcb-4a2c-8043-39016bbc8f0a" providerId="ADAL" clId="{CF8D69AF-F160-481B-8EC7-E181CE637B88}" dt="2026-04-29T06:30:31.272" v="1" actId="478"/>
          <ac:spMkLst>
            <pc:docMk/>
            <pc:sldMk cId="1379901444" sldId="293"/>
            <ac:spMk id="8" creationId="{12AD100F-FEC4-FD9E-AFD6-64E921E6C13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BD696-6B1C-43D7-A29C-A708884DBF6D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3CBC0-C65C-479E-BA8A-AF0855734C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142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>
          <a:extLst>
            <a:ext uri="{FF2B5EF4-FFF2-40B4-BE49-F238E27FC236}">
              <a16:creationId xmlns:a16="http://schemas.microsoft.com/office/drawing/2014/main" id="{E905E14D-31EA-05A5-4500-F0D9919E9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466b2f1da0_1_3:notes">
            <a:extLst>
              <a:ext uri="{FF2B5EF4-FFF2-40B4-BE49-F238E27FC236}">
                <a16:creationId xmlns:a16="http://schemas.microsoft.com/office/drawing/2014/main" id="{1EBF1926-D357-06EA-E0AB-8414FB842B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1466b2f1da0_1_3:notes">
            <a:extLst>
              <a:ext uri="{FF2B5EF4-FFF2-40B4-BE49-F238E27FC236}">
                <a16:creationId xmlns:a16="http://schemas.microsoft.com/office/drawing/2014/main" id="{97B8BD2F-D47F-A8B0-40FE-9C60B29A0A1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nb-NO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b-NO" dirty="0"/>
              <a:t>De grønnmerkede faktorene er faktorene Den norske kirke skårer høyest på. Når vi sammenlikner oss med Norge for øvrig, så ser vi at vi ligger noe høyere på 1, 2 og 3 og likt på faktor 10. </a:t>
            </a:r>
          </a:p>
        </p:txBody>
      </p:sp>
    </p:spTree>
    <p:extLst>
      <p:ext uri="{BB962C8B-B14F-4D97-AF65-F5344CB8AC3E}">
        <p14:creationId xmlns:p14="http://schemas.microsoft.com/office/powerpoint/2010/main" val="1860580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CC2A13-859F-D422-B088-BA3D7C541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E6DE19F-B4F8-7542-8720-B19188F498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4C00341-D676-822F-F2F2-E7A233086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EDDDAA3-4900-F225-716B-B3A73DEFB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E46CF8D-EF18-4BA5-C6C9-F61D89580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374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50B0B5-9BB3-CEBC-00BC-B41BAD22D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219BB4D-57F5-2EBA-D6D2-557F1BEE4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12BDD4E-6E5C-707B-327B-72E43B018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9271390-3BFF-A409-3838-36EB4C620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6531D35-F885-E5BE-D61A-E3B05BC2E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1257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7E00A45-8E4A-09B3-03AA-1E6B5A28F6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8364991-E255-7CBC-2B16-9CDDF23F6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E29B85A-4363-2ADD-5327-FE545FBB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242DA6-5437-3855-2055-02560790F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E21ABD6-1553-BC6F-1356-E4EFC7707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8598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3C3983-D6DB-A7AB-16F2-3FDB8FA4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825B974-8902-4931-232F-B7B0DA398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A95B5FB-9991-5190-8110-15C4042AC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B9955FA-1E83-161A-D770-4201C8E6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9DA226-FB6D-1D8B-7670-ED67A5005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335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410CF1E-9564-D8AF-273C-651D27A7B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D7302C1-EAC6-EFDD-188D-6A2B26698D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40E36ED-6736-22A5-B574-8E5126208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B4277BC-4299-7896-2711-DABECAFE0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1C29C2A-2068-E293-B56F-74DDAF1A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117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60F415F-4E0B-CC49-7381-D0B327877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A2EADF1-918B-7CAD-2113-857767B8B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58CF402-3DDE-49F8-9665-99E7CA6918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285B4E8-086D-DCB4-0C29-6ABC58119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5595AAB-85EF-B880-B001-AA8B30EE7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DEEC4B0-CFC0-94CF-0D35-BCC96BE7F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308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54699A1-8C85-A358-55A7-C9D0F5EBD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AFB281F-6262-80C7-7060-D423E3576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E6EED870-51B3-FE1C-9CD6-316E93B12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88FEFB4-6E3C-903A-F226-ECAEDEECD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ABEEE2C1-72BD-B6B0-F69D-DA1ABA3AEB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35131DE-04F3-03F0-F8FB-60E867B4F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6170443-99D0-6413-CBAB-A524693A6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93F49C72-C0DD-C20C-D4A7-9340ED163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8364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10A580-5020-FE50-FE98-9388C17D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D3D66C1F-B73B-57BF-F75D-419242F9C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F1028F4-E0F2-ED86-3C84-8B6FB66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3A85206-01C1-C612-AA7F-1C406810D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1067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EF27965-461A-98F1-9FD6-5620880F5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92BA5F8-15FB-AE84-BC7C-D03378BBE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32F979AB-2E8E-C838-D585-5EB3CA255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1615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EEF83AF-0EF8-3B4C-23C6-C9D7AABA6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48DD58-E9D7-BB49-B3E8-DD6E15829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CC12470C-73E7-8C16-E2D0-74F745F76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824229E-92EE-4BA9-B1EF-2FA39900C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F6A08A6-3FA2-8A57-1200-EE6B7ADE6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1D8D701-1AD5-43F5-2CA3-AB0ED5586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1105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F9E2B04-B777-42BB-E401-802D893FC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07A6FDA9-73E8-F699-853B-1987DD6256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CBEEE7C-6138-243A-E9B6-8FEA011DD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D373EB4-A569-3189-E392-D46692C36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D61F908-F514-E3FB-C251-DE287B75C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0F95926-C41D-018F-F92F-4E49652E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524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07C5DB4-681D-0989-626B-BF4A2031B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2EF76A5-F339-5E0E-4CD1-BA076357B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0ED1C8A-0B99-F3F9-78E0-AA7D915AE0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3F500F-69CD-4D15-9D02-40ED0A3D2DB2}" type="datetimeFigureOut">
              <a:rPr lang="nb-NO" smtClean="0"/>
              <a:t>29.04.2026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04DF9C4-87EF-A2A1-0DCD-22E3C4060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36843D5-907B-97E8-A8A8-0E6D21B74B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23431F-9F6E-4947-8D27-ED5DC55BC88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7004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>
          <a:extLst>
            <a:ext uri="{FF2B5EF4-FFF2-40B4-BE49-F238E27FC236}">
              <a16:creationId xmlns:a16="http://schemas.microsoft.com/office/drawing/2014/main" id="{C68CBDBA-7DE0-EC12-0C6A-5BA26FCAD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Google Shape;191;g1466b2f1da0_1_3">
            <a:extLst>
              <a:ext uri="{FF2B5EF4-FFF2-40B4-BE49-F238E27FC236}">
                <a16:creationId xmlns:a16="http://schemas.microsoft.com/office/drawing/2014/main" id="{8D3F6A22-2973-06D5-EE28-2E58C26514C6}"/>
              </a:ext>
            </a:extLst>
          </p:cNvPr>
          <p:cNvCxnSpPr/>
          <p:nvPr/>
        </p:nvCxnSpPr>
        <p:spPr>
          <a:xfrm>
            <a:off x="610500" y="0"/>
            <a:ext cx="0" cy="6858000"/>
          </a:xfrm>
          <a:prstGeom prst="straightConnector1">
            <a:avLst/>
          </a:prstGeom>
          <a:noFill/>
          <a:ln w="9525" cap="flat" cmpd="sng">
            <a:solidFill>
              <a:srgbClr val="E5E7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2" name="Google Shape;192;g1466b2f1da0_1_3">
            <a:extLst>
              <a:ext uri="{FF2B5EF4-FFF2-40B4-BE49-F238E27FC236}">
                <a16:creationId xmlns:a16="http://schemas.microsoft.com/office/drawing/2014/main" id="{CF2F7F50-C2C5-0804-1A95-85D5A0E99B1B}"/>
              </a:ext>
            </a:extLst>
          </p:cNvPr>
          <p:cNvSpPr txBox="1"/>
          <p:nvPr/>
        </p:nvSpPr>
        <p:spPr>
          <a:xfrm>
            <a:off x="81267" y="203500"/>
            <a:ext cx="4548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o-NO" sz="1200" dirty="0">
                <a:solidFill>
                  <a:srgbClr val="6B7280"/>
                </a:solidFill>
              </a:rPr>
              <a:t>0</a:t>
            </a:r>
            <a:r>
              <a:rPr lang="en-US" sz="1200" dirty="0">
                <a:solidFill>
                  <a:srgbClr val="6B7280"/>
                </a:solidFill>
              </a:rPr>
              <a:t>5</a:t>
            </a:r>
            <a:endParaRPr sz="1200" dirty="0">
              <a:solidFill>
                <a:srgbClr val="6B7280"/>
              </a:solidFill>
            </a:endParaRPr>
          </a:p>
        </p:txBody>
      </p:sp>
      <p:sp>
        <p:nvSpPr>
          <p:cNvPr id="196" name="Google Shape;196;g1466b2f1da0_1_3">
            <a:extLst>
              <a:ext uri="{FF2B5EF4-FFF2-40B4-BE49-F238E27FC236}">
                <a16:creationId xmlns:a16="http://schemas.microsoft.com/office/drawing/2014/main" id="{73CBDA6E-5A03-7EB4-D4F1-563192B278B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983621" y="144297"/>
            <a:ext cx="10819500" cy="490003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algn="l"/>
            <a:r>
              <a:rPr lang="nb-NO" sz="2400" b="1" dirty="0">
                <a:solidFill>
                  <a:srgbClr val="050037"/>
                </a:solidFill>
                <a:latin typeface="Inter"/>
                <a:ea typeface="Inter"/>
                <a:cs typeface="Inter"/>
                <a:sym typeface="Inter"/>
              </a:rPr>
              <a:t>Resultater: 10-faktor i Trossamfunnet Den norske kirke </a:t>
            </a:r>
          </a:p>
        </p:txBody>
      </p:sp>
      <p:graphicFrame>
        <p:nvGraphicFramePr>
          <p:cNvPr id="197" name="Google Shape;197;g1466b2f1da0_1_3">
            <a:extLst>
              <a:ext uri="{FF2B5EF4-FFF2-40B4-BE49-F238E27FC236}">
                <a16:creationId xmlns:a16="http://schemas.microsoft.com/office/drawing/2014/main" id="{3821DBD6-97F0-C153-3CE8-80122F18A284}"/>
              </a:ext>
            </a:extLst>
          </p:cNvPr>
          <p:cNvGraphicFramePr/>
          <p:nvPr/>
        </p:nvGraphicFramePr>
        <p:xfrm>
          <a:off x="865159" y="1173288"/>
          <a:ext cx="10175878" cy="463550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5388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0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8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8673">
                  <a:extLst>
                    <a:ext uri="{9D8B030D-6E8A-4147-A177-3AD203B41FA5}">
                      <a16:colId xmlns:a16="http://schemas.microsoft.com/office/drawing/2014/main" val="1996978698"/>
                    </a:ext>
                  </a:extLst>
                </a:gridCol>
              </a:tblGrid>
              <a:tr h="647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dirty="0">
                          <a:solidFill>
                            <a:srgbClr val="040138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Faktor</a:t>
                      </a:r>
                      <a:r>
                        <a:rPr lang="no-NO" u="none" strike="noStrike" cap="none" dirty="0">
                          <a:solidFill>
                            <a:srgbClr val="FFFFFF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 </a:t>
                      </a:r>
                      <a:endParaRPr dirty="0">
                        <a:solidFill>
                          <a:srgbClr val="FFFFFF"/>
                        </a:solidFill>
                        <a:latin typeface="Inter Medium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B28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dirty="0">
                          <a:solidFill>
                            <a:srgbClr val="040138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Trossamfunnet Den norske kirke</a:t>
                      </a:r>
                      <a:endParaRPr dirty="0">
                        <a:solidFill>
                          <a:srgbClr val="040138"/>
                        </a:solidFill>
                        <a:latin typeface="Inter Medium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B28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dirty="0">
                          <a:solidFill>
                            <a:srgbClr val="040138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Benchmark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dirty="0">
                          <a:solidFill>
                            <a:srgbClr val="040138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Norge</a:t>
                      </a:r>
                      <a:endParaRPr dirty="0">
                        <a:solidFill>
                          <a:srgbClr val="040138"/>
                        </a:solidFill>
                        <a:latin typeface="Inter Medium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B285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b-NO" dirty="0">
                          <a:solidFill>
                            <a:srgbClr val="040138"/>
                          </a:solidFill>
                          <a:latin typeface="Inter Medium"/>
                          <a:ea typeface="Inter Medium"/>
                          <a:cs typeface="Inter Medium"/>
                          <a:sym typeface="Inter Medium"/>
                        </a:rPr>
                        <a:t>Forskjell</a:t>
                      </a:r>
                      <a:endParaRPr dirty="0">
                        <a:solidFill>
                          <a:srgbClr val="040138"/>
                        </a:solidFill>
                        <a:latin typeface="Inter Medium"/>
                        <a:ea typeface="Inter Medium"/>
                        <a:cs typeface="Inter Medium"/>
                        <a:sym typeface="Inter Medium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B2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 dirty="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1. Indre motivasjon</a:t>
                      </a:r>
                      <a:endParaRPr sz="1600" dirty="0">
                        <a:solidFill>
                          <a:srgbClr val="050038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4.2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4.1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+0.1</a:t>
                      </a: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 dirty="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2. Mestringstro</a:t>
                      </a:r>
                      <a:endParaRPr sz="1600" dirty="0">
                        <a:solidFill>
                          <a:srgbClr val="050038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4.2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4.1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+0.1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 dirty="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3. Autonomi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4.3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4.1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+0.2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 dirty="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4. Bruk av kompetanse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4.1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4.0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+0.1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 dirty="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5. Mestringsorientert ledelse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3.8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3.8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-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6. Rolleklarhet</a:t>
                      </a:r>
                      <a:endParaRPr sz="1600" i="0" u="none" strike="noStrike" cap="none">
                        <a:solidFill>
                          <a:srgbClr val="000000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4.0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4.0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-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 dirty="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7. Relevant kompetanseutvikling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3.5</a:t>
                      </a:r>
                      <a:endParaRPr sz="1600" i="0" u="none" strike="noStrike" cap="none" dirty="0">
                        <a:solidFill>
                          <a:srgbClr val="000000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3.6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latin typeface="Inter"/>
                          <a:ea typeface="Inter"/>
                          <a:cs typeface="Inter"/>
                          <a:sym typeface="Inter"/>
                        </a:rPr>
                        <a:t>-0.1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o-NO" sz="1600" dirty="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8. </a:t>
                      </a:r>
                      <a:r>
                        <a:rPr lang="no-NO" sz="160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Fleksibilitetsvilje</a:t>
                      </a:r>
                      <a:endParaRPr sz="1600">
                        <a:solidFill>
                          <a:srgbClr val="050038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4.0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4.2</a:t>
                      </a:r>
                      <a:endParaRPr sz="1600" dirty="0">
                        <a:solidFill>
                          <a:schemeClr val="dk1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-0.2</a:t>
                      </a:r>
                      <a:endParaRPr sz="1600" dirty="0">
                        <a:solidFill>
                          <a:schemeClr val="dk1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9. Mestringsklima</a:t>
                      </a:r>
                      <a:endParaRPr sz="1600">
                        <a:solidFill>
                          <a:srgbClr val="050038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3.8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4.0</a:t>
                      </a:r>
                      <a:endParaRPr sz="1600" dirty="0">
                        <a:solidFill>
                          <a:schemeClr val="dk1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-0.2</a:t>
                      </a:r>
                      <a:endParaRPr sz="1600" dirty="0">
                        <a:solidFill>
                          <a:schemeClr val="dk1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88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no-NO" sz="1600" dirty="0">
                          <a:solidFill>
                            <a:srgbClr val="050038"/>
                          </a:solidFill>
                          <a:latin typeface="Inter" panose="020B0604020202020204" charset="0"/>
                          <a:ea typeface="Inter" panose="020B0604020202020204" charset="0"/>
                          <a:cs typeface="Roboto"/>
                          <a:sym typeface="Roboto"/>
                        </a:rPr>
                        <a:t>10. Prososial motivasjon</a:t>
                      </a:r>
                      <a:endParaRPr sz="1600" dirty="0">
                        <a:solidFill>
                          <a:srgbClr val="050038"/>
                        </a:solidFill>
                        <a:latin typeface="Inter" panose="020B0604020202020204" charset="0"/>
                        <a:ea typeface="Inter" panose="020B0604020202020204" charset="0"/>
                        <a:cs typeface="Roboto"/>
                        <a:sym typeface="Roboto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Calibri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4.4</a:t>
                      </a:r>
                      <a:endParaRPr sz="1600" dirty="0"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4.4</a:t>
                      </a:r>
                      <a:endParaRPr sz="1600" dirty="0">
                        <a:solidFill>
                          <a:schemeClr val="dk1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600" dirty="0">
                          <a:solidFill>
                            <a:schemeClr val="dk1"/>
                          </a:solidFill>
                          <a:latin typeface="Inter"/>
                          <a:ea typeface="Inter"/>
                          <a:cs typeface="Inter"/>
                          <a:sym typeface="Inter"/>
                        </a:rPr>
                        <a:t>-</a:t>
                      </a:r>
                      <a:endParaRPr sz="1600" dirty="0">
                        <a:solidFill>
                          <a:schemeClr val="dk1"/>
                        </a:solidFill>
                        <a:latin typeface="Inter"/>
                        <a:ea typeface="Inter"/>
                        <a:cs typeface="Inter"/>
                        <a:sym typeface="Inter"/>
                      </a:endParaRPr>
                    </a:p>
                  </a:txBody>
                  <a:tcPr marL="68600" marR="68600" marT="34300" marB="34300" anchor="ctr">
                    <a:lnL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4F4F4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Google Shape;195;g1466b2f1da0_1_3">
            <a:extLst>
              <a:ext uri="{FF2B5EF4-FFF2-40B4-BE49-F238E27FC236}">
                <a16:creationId xmlns:a16="http://schemas.microsoft.com/office/drawing/2014/main" id="{75DBBAAF-8212-FA92-0445-06A977C84CA6}"/>
              </a:ext>
            </a:extLst>
          </p:cNvPr>
          <p:cNvSpPr txBox="1"/>
          <p:nvPr/>
        </p:nvSpPr>
        <p:spPr>
          <a:xfrm>
            <a:off x="1028299" y="530332"/>
            <a:ext cx="10887476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o-NO" sz="1600" dirty="0">
                <a:solidFill>
                  <a:srgbClr val="050038"/>
                </a:solidFill>
                <a:latin typeface="Inter"/>
                <a:ea typeface="Inter"/>
                <a:cs typeface="Inter"/>
                <a:sym typeface="Inter"/>
              </a:rPr>
              <a:t>Oversikt og sammenligning av alle faktorer</a:t>
            </a:r>
            <a:r>
              <a:rPr lang="nb-NO" sz="1600" dirty="0">
                <a:solidFill>
                  <a:srgbClr val="050038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  <a:endParaRPr sz="1600" dirty="0">
              <a:solidFill>
                <a:schemeClr val="dk1"/>
              </a:solidFill>
              <a:latin typeface="Inter"/>
              <a:ea typeface="Inter"/>
              <a:cs typeface="Inter"/>
              <a:sym typeface="Inter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b-NO" sz="1600" dirty="0">
                <a:solidFill>
                  <a:srgbClr val="050038"/>
                </a:solidFill>
                <a:latin typeface="Inter"/>
                <a:ea typeface="Inter"/>
                <a:cs typeface="Inter"/>
                <a:sym typeface="Inter"/>
              </a:rPr>
              <a:t>Tabellen viser resultater for valgt enhet, organisasjonen, landssnittet for tjenestetype og landssnitt generelt.</a:t>
            </a:r>
            <a:endParaRPr lang="nb-NO" sz="1600" dirty="0">
              <a:solidFill>
                <a:srgbClr val="E5B285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5" name="Google Shape;159;g1466b2f1b5f_0_56">
            <a:extLst>
              <a:ext uri="{FF2B5EF4-FFF2-40B4-BE49-F238E27FC236}">
                <a16:creationId xmlns:a16="http://schemas.microsoft.com/office/drawing/2014/main" id="{A5092CC5-AC0C-384B-DE6A-27F80C6361AF}"/>
              </a:ext>
            </a:extLst>
          </p:cNvPr>
          <p:cNvSpPr txBox="1">
            <a:spLocks/>
          </p:cNvSpPr>
          <p:nvPr/>
        </p:nvSpPr>
        <p:spPr>
          <a:xfrm rot="-5400000">
            <a:off x="-900966" y="3620453"/>
            <a:ext cx="2378700" cy="576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nn-NO" sz="800" dirty="0">
                <a:solidFill>
                  <a:srgbClr val="6B7280"/>
                </a:solidFill>
                <a:latin typeface="Inter"/>
                <a:ea typeface="Inter"/>
                <a:cs typeface="Inter"/>
                <a:sym typeface="Inter"/>
              </a:rPr>
              <a:t>2026</a:t>
            </a:r>
            <a:br>
              <a:rPr lang="nn-NO" sz="800" dirty="0">
                <a:solidFill>
                  <a:srgbClr val="6B7280"/>
                </a:solidFill>
                <a:latin typeface="Inter"/>
                <a:ea typeface="Inter"/>
                <a:cs typeface="Inter"/>
                <a:sym typeface="Inter"/>
              </a:rPr>
            </a:br>
            <a:r>
              <a:rPr lang="nn-NO" sz="800" dirty="0">
                <a:solidFill>
                  <a:srgbClr val="6B7280"/>
                </a:solidFill>
                <a:latin typeface="Inter"/>
                <a:ea typeface="Inter"/>
                <a:cs typeface="Inter"/>
                <a:sym typeface="Inter"/>
              </a:rPr>
              <a:t>10-FAKTOR: KS’ </a:t>
            </a:r>
            <a:r>
              <a:rPr lang="nn-NO" sz="800" dirty="0" err="1">
                <a:solidFill>
                  <a:srgbClr val="6B7280"/>
                </a:solidFill>
                <a:latin typeface="Inter"/>
                <a:ea typeface="Inter"/>
                <a:cs typeface="Inter"/>
                <a:sym typeface="Inter"/>
              </a:rPr>
              <a:t>medarbeiderundersøkelse</a:t>
            </a:r>
            <a:endParaRPr lang="nn-NO" sz="800" dirty="0">
              <a:solidFill>
                <a:srgbClr val="6B7280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7" name="Google Shape;138;g1466b2f1b5f_0_0">
            <a:extLst>
              <a:ext uri="{FF2B5EF4-FFF2-40B4-BE49-F238E27FC236}">
                <a16:creationId xmlns:a16="http://schemas.microsoft.com/office/drawing/2014/main" id="{B9ACD230-9C8E-DE2F-7481-912C73D973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 rot="-5400000">
            <a:off x="-902084" y="1242873"/>
            <a:ext cx="2378700" cy="574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nb-NO" sz="800" dirty="0">
                <a:solidFill>
                  <a:srgbClr val="6B7280"/>
                </a:solidFill>
                <a:latin typeface="Inter"/>
                <a:ea typeface="Inter"/>
                <a:cs typeface="Inter"/>
                <a:sym typeface="Inter"/>
              </a:rPr>
              <a:t>Dato: </a:t>
            </a:r>
          </a:p>
          <a:p>
            <a:pPr algn="l"/>
            <a:r>
              <a:rPr lang="nb-NO" sz="800" dirty="0">
                <a:solidFill>
                  <a:srgbClr val="6B7280"/>
                </a:solidFill>
                <a:latin typeface="Inter"/>
                <a:ea typeface="Inter"/>
                <a:cs typeface="Inter"/>
                <a:sym typeface="Inter"/>
              </a:rPr>
              <a:t>Trossamfunnet Den norske kirke</a:t>
            </a:r>
          </a:p>
        </p:txBody>
      </p:sp>
      <p:pic>
        <p:nvPicPr>
          <p:cNvPr id="3" name="Picture 2" descr="http://mbkqa.norwayeast.cloudapp.azure.com/users/logo_2.png">
            <a:extLst>
              <a:ext uri="{FF2B5EF4-FFF2-40B4-BE49-F238E27FC236}">
                <a16:creationId xmlns:a16="http://schemas.microsoft.com/office/drawing/2014/main" id="{262D6910-DD47-12C2-E27E-8F63452D8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88953" y="5892397"/>
            <a:ext cx="1220627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69A583B-64C1-AB16-7C12-5351C239FC4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 smtClean="0"/>
              <a:t>1</a:t>
            </a:fld>
            <a:endParaRPr lang="no-NO"/>
          </a:p>
        </p:txBody>
      </p:sp>
    </p:spTree>
    <p:extLst>
      <p:ext uri="{BB962C8B-B14F-4D97-AF65-F5344CB8AC3E}">
        <p14:creationId xmlns:p14="http://schemas.microsoft.com/office/powerpoint/2010/main" val="137990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6f3cebf-f3ea-4f6d-9afa-b2867c184242}" enabled="1" method="Privileged" siteId="{512024a4-8685-4f03-8086-14a61730e81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169</Words>
  <Application>Microsoft Office PowerPoint</Application>
  <PresentationFormat>Widescreen</PresentationFormat>
  <Paragraphs>55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Inter</vt:lpstr>
      <vt:lpstr>Inter Medium</vt:lpstr>
      <vt:lpstr>Office-tema</vt:lpstr>
      <vt:lpstr>Resultater: 10-faktor i Trossamfunnet Den norske kirke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 Helene Røyland Solberg</dc:creator>
  <cp:lastModifiedBy>Sara Helene Røyland Solberg</cp:lastModifiedBy>
  <cp:revision>2</cp:revision>
  <dcterms:created xsi:type="dcterms:W3CDTF">2026-04-29T05:36:51Z</dcterms:created>
  <dcterms:modified xsi:type="dcterms:W3CDTF">2026-04-29T06:30:38Z</dcterms:modified>
</cp:coreProperties>
</file>