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0"/>
  </p:notesMasterIdLst>
  <p:handoutMasterIdLst>
    <p:handoutMasterId r:id="rId51"/>
  </p:handoutMasterIdLst>
  <p:sldIdLst>
    <p:sldId id="257" r:id="rId5"/>
    <p:sldId id="258" r:id="rId6"/>
    <p:sldId id="259" r:id="rId7"/>
    <p:sldId id="291" r:id="rId8"/>
    <p:sldId id="260" r:id="rId9"/>
    <p:sldId id="267" r:id="rId10"/>
    <p:sldId id="263" r:id="rId11"/>
    <p:sldId id="292" r:id="rId12"/>
    <p:sldId id="295" r:id="rId13"/>
    <p:sldId id="293" r:id="rId14"/>
    <p:sldId id="296" r:id="rId15"/>
    <p:sldId id="294" r:id="rId16"/>
    <p:sldId id="289" r:id="rId17"/>
    <p:sldId id="297" r:id="rId18"/>
    <p:sldId id="265" r:id="rId19"/>
    <p:sldId id="298" r:id="rId20"/>
    <p:sldId id="266" r:id="rId21"/>
    <p:sldId id="300" r:id="rId22"/>
    <p:sldId id="274" r:id="rId23"/>
    <p:sldId id="301" r:id="rId24"/>
    <p:sldId id="269" r:id="rId25"/>
    <p:sldId id="271" r:id="rId26"/>
    <p:sldId id="302" r:id="rId27"/>
    <p:sldId id="273" r:id="rId28"/>
    <p:sldId id="303" r:id="rId29"/>
    <p:sldId id="276" r:id="rId30"/>
    <p:sldId id="304" r:id="rId31"/>
    <p:sldId id="277" r:id="rId32"/>
    <p:sldId id="305" r:id="rId33"/>
    <p:sldId id="281" r:id="rId34"/>
    <p:sldId id="309" r:id="rId35"/>
    <p:sldId id="306" r:id="rId36"/>
    <p:sldId id="282" r:id="rId37"/>
    <p:sldId id="307" r:id="rId38"/>
    <p:sldId id="283" r:id="rId39"/>
    <p:sldId id="310" r:id="rId40"/>
    <p:sldId id="284" r:id="rId41"/>
    <p:sldId id="311" r:id="rId42"/>
    <p:sldId id="285" r:id="rId43"/>
    <p:sldId id="314" r:id="rId44"/>
    <p:sldId id="312" r:id="rId45"/>
    <p:sldId id="287" r:id="rId46"/>
    <p:sldId id="313" r:id="rId47"/>
    <p:sldId id="288" r:id="rId48"/>
    <p:sldId id="308" r:id="rId4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7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86397"/>
  </p:normalViewPr>
  <p:slideViewPr>
    <p:cSldViewPr snapToGrid="0" snapToObjects="1" showGuides="1">
      <p:cViewPr varScale="1">
        <p:scale>
          <a:sx n="112" d="100"/>
          <a:sy n="112" d="100"/>
        </p:scale>
        <p:origin x="114"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237" d="100"/>
          <a:sy n="237" d="100"/>
        </p:scale>
        <p:origin x="743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9427093905048"/>
          <c:y val="0.10623808728695343"/>
          <c:w val="0.71822699381474708"/>
          <c:h val="0.81957210098652189"/>
        </c:manualLayout>
      </c:layout>
      <c:doughnutChart>
        <c:varyColors val="1"/>
        <c:ser>
          <c:idx val="0"/>
          <c:order val="0"/>
          <c:tx>
            <c:strRef>
              <c:f>'Ark1'!$B$1</c:f>
              <c:strCache>
                <c:ptCount val="1"/>
                <c:pt idx="0">
                  <c:v>Svarprosent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3D-46D2-ADDD-C5A2783B73DA}"/>
              </c:ext>
            </c:extLst>
          </c:dPt>
          <c:dPt>
            <c:idx val="1"/>
            <c:bubble3D val="0"/>
            <c:spPr>
              <a:noFill/>
              <a:ln w="19050">
                <a:solidFill>
                  <a:schemeClr val="lt1"/>
                </a:solidFill>
              </a:ln>
              <a:effectLst/>
            </c:spPr>
            <c:extLst>
              <c:ext xmlns:c16="http://schemas.microsoft.com/office/drawing/2014/chart" uri="{C3380CC4-5D6E-409C-BE32-E72D297353CC}">
                <c16:uniqueId val="{00000001-9E39-423E-BCC8-1893BC6F99F1}"/>
              </c:ext>
            </c:extLst>
          </c:dPt>
          <c:dLbls>
            <c:delete val="1"/>
          </c:dLbls>
          <c:cat>
            <c:numRef>
              <c:f>'Ark1'!$A$2:$A$3</c:f>
              <c:numCache>
                <c:formatCode>General</c:formatCode>
                <c:ptCount val="2"/>
              </c:numCache>
            </c:numRef>
          </c:cat>
          <c:val>
            <c:numRef>
              <c:f>'Ark1'!$B$2:$B$3</c:f>
              <c:numCache>
                <c:formatCode>General</c:formatCode>
                <c:ptCount val="2"/>
                <c:pt idx="0">
                  <c:v>73</c:v>
                </c:pt>
                <c:pt idx="1">
                  <c:v>27</c:v>
                </c:pt>
              </c:numCache>
            </c:numRef>
          </c:val>
          <c:extLst>
            <c:ext xmlns:c16="http://schemas.microsoft.com/office/drawing/2014/chart" uri="{C3380CC4-5D6E-409C-BE32-E72D297353CC}">
              <c16:uniqueId val="{00000000-9E39-423E-BCC8-1893BC6F99F1}"/>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0605380349710595E-2"/>
          <c:y val="1.88279595198870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tx>
            <c:strRef>
              <c:f>'Ark1'!$B$1</c:f>
              <c:strCache>
                <c:ptCount val="1"/>
                <c:pt idx="0">
                  <c:v>Prosentandel</c:v>
                </c:pt>
              </c:strCache>
            </c:strRef>
          </c:tx>
          <c:spPr>
            <a:solidFill>
              <a:schemeClr val="accent1"/>
            </a:solidFill>
            <a:ln>
              <a:noFill/>
            </a:ln>
            <a:effectLst/>
          </c:spPr>
          <c:invertIfNegative val="0"/>
          <c:cat>
            <c:strRef>
              <c:f>'Ark1'!$A$2:$A$10</c:f>
              <c:strCache>
                <c:ptCount val="9"/>
                <c:pt idx="0">
                  <c:v>Andre på arbeidsplassen</c:v>
                </c:pt>
                <c:pt idx="1">
                  <c:v>Folkevalgt/rådsmedlem</c:v>
                </c:pt>
                <c:pt idx="2">
                  <c:v>Frivillig</c:v>
                </c:pt>
                <c:pt idx="3">
                  <c:v>Varslingsportalen</c:v>
                </c:pt>
                <c:pt idx="4">
                  <c:v>Verneombud</c:v>
                </c:pt>
                <c:pt idx="5">
                  <c:v>Tillitsvalgt</c:v>
                </c:pt>
                <c:pt idx="6">
                  <c:v>Kollega</c:v>
                </c:pt>
                <c:pt idx="7">
                  <c:v>Leders leder</c:v>
                </c:pt>
                <c:pt idx="8">
                  <c:v>Nærmeste leder</c:v>
                </c:pt>
              </c:strCache>
            </c:strRef>
          </c:cat>
          <c:val>
            <c:numRef>
              <c:f>'Ark1'!$B$2:$B$10</c:f>
              <c:numCache>
                <c:formatCode>General</c:formatCode>
                <c:ptCount val="9"/>
                <c:pt idx="0">
                  <c:v>5.3</c:v>
                </c:pt>
                <c:pt idx="1">
                  <c:v>1.6</c:v>
                </c:pt>
                <c:pt idx="2">
                  <c:v>0</c:v>
                </c:pt>
                <c:pt idx="3">
                  <c:v>2.2999999999999998</c:v>
                </c:pt>
                <c:pt idx="4">
                  <c:v>4.4000000000000004</c:v>
                </c:pt>
                <c:pt idx="5">
                  <c:v>2.7</c:v>
                </c:pt>
                <c:pt idx="6">
                  <c:v>4.0999999999999996</c:v>
                </c:pt>
                <c:pt idx="7">
                  <c:v>8.1</c:v>
                </c:pt>
                <c:pt idx="8">
                  <c:v>68.8</c:v>
                </c:pt>
              </c:numCache>
            </c:numRef>
          </c:val>
          <c:extLst>
            <c:ext xmlns:c16="http://schemas.microsoft.com/office/drawing/2014/chart" uri="{C3380CC4-5D6E-409C-BE32-E72D297353CC}">
              <c16:uniqueId val="{00000000-FFD3-4F1A-8278-61E33D6D624E}"/>
            </c:ext>
          </c:extLst>
        </c:ser>
        <c:dLbls>
          <c:showLegendKey val="0"/>
          <c:showVal val="0"/>
          <c:showCatName val="0"/>
          <c:showSerName val="0"/>
          <c:showPercent val="0"/>
          <c:showBubbleSize val="0"/>
        </c:dLbls>
        <c:gapWidth val="219"/>
        <c:axId val="327674848"/>
        <c:axId val="1786592400"/>
      </c:barChart>
      <c:catAx>
        <c:axId val="32767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786592400"/>
        <c:crosses val="autoZero"/>
        <c:auto val="1"/>
        <c:lblAlgn val="ctr"/>
        <c:lblOffset val="100"/>
        <c:noMultiLvlLbl val="0"/>
      </c:catAx>
      <c:valAx>
        <c:axId val="1786592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2767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0605380349710595E-2"/>
          <c:y val="1.88279595198870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tx>
            <c:strRef>
              <c:f>'Ark1'!$B$1</c:f>
              <c:strCache>
                <c:ptCount val="1"/>
                <c:pt idx="0">
                  <c:v>Prosentandel</c:v>
                </c:pt>
              </c:strCache>
            </c:strRef>
          </c:tx>
          <c:spPr>
            <a:solidFill>
              <a:schemeClr val="accent1"/>
            </a:solidFill>
            <a:ln>
              <a:noFill/>
            </a:ln>
            <a:effectLst/>
          </c:spPr>
          <c:invertIfNegative val="0"/>
          <c:cat>
            <c:strRef>
              <c:f>'Ark1'!$A$2:$A$10</c:f>
              <c:strCache>
                <c:ptCount val="9"/>
                <c:pt idx="0">
                  <c:v>Andre på arbeidsplassen</c:v>
                </c:pt>
                <c:pt idx="1">
                  <c:v>Folkevalgt/rådsmedlem</c:v>
                </c:pt>
                <c:pt idx="2">
                  <c:v>Frivillig</c:v>
                </c:pt>
                <c:pt idx="3">
                  <c:v>Varslingsportalen</c:v>
                </c:pt>
                <c:pt idx="4">
                  <c:v>Verneombud</c:v>
                </c:pt>
                <c:pt idx="5">
                  <c:v>Tillitsvalgt</c:v>
                </c:pt>
                <c:pt idx="6">
                  <c:v>Kollega</c:v>
                </c:pt>
                <c:pt idx="7">
                  <c:v>Leders leder</c:v>
                </c:pt>
                <c:pt idx="8">
                  <c:v>Nærmeste leder</c:v>
                </c:pt>
              </c:strCache>
            </c:strRef>
          </c:cat>
          <c:val>
            <c:numRef>
              <c:f>'Ark1'!$B$2:$B$10</c:f>
              <c:numCache>
                <c:formatCode>General</c:formatCode>
                <c:ptCount val="9"/>
                <c:pt idx="0">
                  <c:v>5.3</c:v>
                </c:pt>
                <c:pt idx="1">
                  <c:v>1.6</c:v>
                </c:pt>
                <c:pt idx="2">
                  <c:v>0</c:v>
                </c:pt>
                <c:pt idx="3">
                  <c:v>2.2999999999999998</c:v>
                </c:pt>
                <c:pt idx="4">
                  <c:v>4.4000000000000004</c:v>
                </c:pt>
                <c:pt idx="5">
                  <c:v>2.7</c:v>
                </c:pt>
                <c:pt idx="6">
                  <c:v>4.0999999999999996</c:v>
                </c:pt>
                <c:pt idx="7">
                  <c:v>8.1</c:v>
                </c:pt>
                <c:pt idx="8">
                  <c:v>68.8</c:v>
                </c:pt>
              </c:numCache>
            </c:numRef>
          </c:val>
          <c:extLst>
            <c:ext xmlns:c16="http://schemas.microsoft.com/office/drawing/2014/chart" uri="{C3380CC4-5D6E-409C-BE32-E72D297353CC}">
              <c16:uniqueId val="{00000000-FFD3-4F1A-8278-61E33D6D624E}"/>
            </c:ext>
          </c:extLst>
        </c:ser>
        <c:dLbls>
          <c:showLegendKey val="0"/>
          <c:showVal val="0"/>
          <c:showCatName val="0"/>
          <c:showSerName val="0"/>
          <c:showPercent val="0"/>
          <c:showBubbleSize val="0"/>
        </c:dLbls>
        <c:gapWidth val="219"/>
        <c:axId val="327674848"/>
        <c:axId val="1786592400"/>
      </c:barChart>
      <c:catAx>
        <c:axId val="32767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786592400"/>
        <c:crosses val="autoZero"/>
        <c:auto val="1"/>
        <c:lblAlgn val="ctr"/>
        <c:lblOffset val="100"/>
        <c:noMultiLvlLbl val="0"/>
      </c:catAx>
      <c:valAx>
        <c:axId val="1786592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2767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55785" y="599831"/>
            <a:ext cx="5504534" cy="261815"/>
          </a:xfrm>
          <a:prstGeom prst="rect">
            <a:avLst/>
          </a:prstGeom>
        </p:spPr>
        <p:txBody>
          <a:bodyPr vert="horz" lIns="0" tIns="0" rIns="0" bIns="0" rtlCol="0"/>
          <a:lstStyle>
            <a:lvl1pPr algn="l">
              <a:defRPr sz="1200"/>
            </a:lvl1pPr>
          </a:lstStyle>
          <a:p>
            <a:endParaRPr lang="nb-NO" sz="1050" b="1" dirty="0"/>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492261" y="8683991"/>
            <a:ext cx="868057" cy="178655"/>
          </a:xfrm>
          <a:prstGeom prst="rect">
            <a:avLst/>
          </a:prstGeom>
        </p:spPr>
        <p:txBody>
          <a:bodyPr vert="horz" lIns="0" tIns="0" rIns="0" bIns="0" rtlCol="0" anchor="t"/>
          <a:lstStyle>
            <a:lvl1pPr algn="r">
              <a:defRPr sz="1200"/>
            </a:lvl1pPr>
          </a:lstStyle>
          <a:p>
            <a:fld id="{4E0461F7-D857-C446-A98B-4029FE3B4E9C}" type="datetimeFigureOut">
              <a:rPr lang="nb-NO" sz="800" smtClean="0">
                <a:solidFill>
                  <a:schemeClr val="accent1">
                    <a:lumMod val="75000"/>
                  </a:schemeClr>
                </a:solidFill>
              </a:rPr>
              <a:t>29.04.2026</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90538" y="8685213"/>
            <a:ext cx="4902626" cy="178655"/>
          </a:xfrm>
          <a:prstGeom prst="rect">
            <a:avLst/>
          </a:prstGeom>
        </p:spPr>
        <p:txBody>
          <a:bodyPr vert="horz" lIns="0" tIns="0" rIns="0" bIns="0" rtlCol="0" anchor="t"/>
          <a:lstStyle>
            <a:lvl1pPr algn="l">
              <a:defRPr sz="1200"/>
            </a:lvl1pPr>
          </a:lstStyle>
          <a:p>
            <a:endParaRPr lang="nb-NO" sz="800" dirty="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459415" y="8685213"/>
            <a:ext cx="257908" cy="178655"/>
          </a:xfrm>
          <a:prstGeom prst="rect">
            <a:avLst/>
          </a:prstGeom>
        </p:spPr>
        <p:txBody>
          <a:bodyPr vert="horz" lIns="0" tIns="0" rIns="0" bIns="0" rtlCol="0" anchor="t"/>
          <a:lstStyle>
            <a:lvl1pPr algn="r">
              <a:defRPr sz="1200"/>
            </a:lvl1pPr>
          </a:lstStyle>
          <a:p>
            <a:pPr algn="l"/>
            <a:fld id="{6BEA7848-70C2-8844-A54F-DF108F0BB837}" type="slidenum">
              <a:rPr lang="nb-NO" sz="800" smtClean="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a:stretch>
            <a:fillRect/>
          </a:stretch>
        </p:blipFill>
        <p:spPr>
          <a:xfrm>
            <a:off x="497681" y="229394"/>
            <a:ext cx="1976438" cy="32940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43904" y="599831"/>
            <a:ext cx="5128296" cy="261815"/>
          </a:xfrm>
          <a:prstGeom prst="rect">
            <a:avLst/>
          </a:prstGeom>
        </p:spPr>
        <p:txBody>
          <a:bodyPr vert="horz" lIns="0" tIns="0" rIns="0" bIns="0" rtlCol="0"/>
          <a:lstStyle>
            <a:lvl1pPr algn="l">
              <a:defRPr sz="1200" b="1"/>
            </a:lvl1pPr>
          </a:lstStyle>
          <a:p>
            <a:endParaRPr lang="nb-NO" sz="1050" dirty="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339962" y="8683991"/>
            <a:ext cx="832238" cy="178655"/>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29.04.2026</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85800" y="8685213"/>
            <a:ext cx="4536831" cy="178655"/>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dirty="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264354" y="8685213"/>
            <a:ext cx="247266" cy="178655"/>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85800" y="229394"/>
            <a:ext cx="1976438" cy="32940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a:t>
            </a:fld>
            <a:endParaRPr lang="nb-NO" sz="800"/>
          </a:p>
        </p:txBody>
      </p:sp>
    </p:spTree>
    <p:extLst>
      <p:ext uri="{BB962C8B-B14F-4D97-AF65-F5344CB8AC3E}">
        <p14:creationId xmlns:p14="http://schemas.microsoft.com/office/powerpoint/2010/main" val="27915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22</a:t>
            </a:fld>
            <a:endParaRPr lang="nb-NO" sz="800"/>
          </a:p>
        </p:txBody>
      </p:sp>
    </p:spTree>
    <p:extLst>
      <p:ext uri="{BB962C8B-B14F-4D97-AF65-F5344CB8AC3E}">
        <p14:creationId xmlns:p14="http://schemas.microsoft.com/office/powerpoint/2010/main" val="134804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E5168-A170-90F7-C031-F7382F71C7E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4F599CA-7490-E52B-D719-2F3AE8C36F6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7D9CB89-0D28-B22F-9E04-6073368AE72F}"/>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FE16BCF1-1643-26FA-5D9E-DD20F804E41E}"/>
              </a:ext>
            </a:extLst>
          </p:cNvPr>
          <p:cNvSpPr>
            <a:spLocks noGrp="1"/>
          </p:cNvSpPr>
          <p:nvPr>
            <p:ph type="sldNum" sz="quarter" idx="5"/>
          </p:nvPr>
        </p:nvSpPr>
        <p:spPr/>
        <p:txBody>
          <a:bodyPr/>
          <a:lstStyle/>
          <a:p>
            <a:pPr algn="l"/>
            <a:fld id="{6BEA7848-70C2-8844-A54F-DF108F0BB837}" type="slidenum">
              <a:rPr lang="nb-NO" sz="800" smtClean="0"/>
              <a:pPr algn="l"/>
              <a:t>24</a:t>
            </a:fld>
            <a:endParaRPr lang="nb-NO" sz="800"/>
          </a:p>
        </p:txBody>
      </p:sp>
    </p:spTree>
    <p:extLst>
      <p:ext uri="{BB962C8B-B14F-4D97-AF65-F5344CB8AC3E}">
        <p14:creationId xmlns:p14="http://schemas.microsoft.com/office/powerpoint/2010/main" val="18332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7DFA-EA47-760D-B28D-FDDBFE1A9EA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A834607-10ED-44DD-6E8A-35276DE5A04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CF105C5-9EFD-985B-6295-B8E1874D47D3}"/>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EF87B078-CCE0-A340-BE12-792D8E4C76A0}"/>
              </a:ext>
            </a:extLst>
          </p:cNvPr>
          <p:cNvSpPr>
            <a:spLocks noGrp="1"/>
          </p:cNvSpPr>
          <p:nvPr>
            <p:ph type="sldNum" sz="quarter" idx="5"/>
          </p:nvPr>
        </p:nvSpPr>
        <p:spPr/>
        <p:txBody>
          <a:bodyPr/>
          <a:lstStyle/>
          <a:p>
            <a:pPr algn="l"/>
            <a:fld id="{6BEA7848-70C2-8844-A54F-DF108F0BB837}" type="slidenum">
              <a:rPr lang="nb-NO" sz="800" smtClean="0"/>
              <a:pPr algn="l"/>
              <a:t>26</a:t>
            </a:fld>
            <a:endParaRPr lang="nb-NO" sz="800"/>
          </a:p>
        </p:txBody>
      </p:sp>
    </p:spTree>
    <p:extLst>
      <p:ext uri="{BB962C8B-B14F-4D97-AF65-F5344CB8AC3E}">
        <p14:creationId xmlns:p14="http://schemas.microsoft.com/office/powerpoint/2010/main" val="2075209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3058B-FBED-2743-F5C8-BB8C78D6633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E21D9C7-5F39-035E-6E39-7803662976F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332FAE8-1B36-08D3-104C-A8F16671B5E4}"/>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57218826-B3F7-50D2-59FC-89889247E3B8}"/>
              </a:ext>
            </a:extLst>
          </p:cNvPr>
          <p:cNvSpPr>
            <a:spLocks noGrp="1"/>
          </p:cNvSpPr>
          <p:nvPr>
            <p:ph type="sldNum" sz="quarter" idx="5"/>
          </p:nvPr>
        </p:nvSpPr>
        <p:spPr/>
        <p:txBody>
          <a:bodyPr/>
          <a:lstStyle/>
          <a:p>
            <a:pPr algn="l"/>
            <a:fld id="{6BEA7848-70C2-8844-A54F-DF108F0BB837}" type="slidenum">
              <a:rPr lang="nb-NO" sz="800" smtClean="0"/>
              <a:pPr algn="l"/>
              <a:t>28</a:t>
            </a:fld>
            <a:endParaRPr lang="nb-NO" sz="800"/>
          </a:p>
        </p:txBody>
      </p:sp>
    </p:spTree>
    <p:extLst>
      <p:ext uri="{BB962C8B-B14F-4D97-AF65-F5344CB8AC3E}">
        <p14:creationId xmlns:p14="http://schemas.microsoft.com/office/powerpoint/2010/main" val="233886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2C87F-3007-271D-CB1C-4A2DEB68DDF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9F72924-AD08-FCAE-76DC-8319F3A2DBB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94554DD-3C2B-AE62-22CD-66245AE6FFE9}"/>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5AF50265-6E36-B630-01A1-ED770DA1E2A6}"/>
              </a:ext>
            </a:extLst>
          </p:cNvPr>
          <p:cNvSpPr>
            <a:spLocks noGrp="1"/>
          </p:cNvSpPr>
          <p:nvPr>
            <p:ph type="sldNum" sz="quarter" idx="5"/>
          </p:nvPr>
        </p:nvSpPr>
        <p:spPr/>
        <p:txBody>
          <a:bodyPr/>
          <a:lstStyle/>
          <a:p>
            <a:pPr algn="l"/>
            <a:fld id="{6BEA7848-70C2-8844-A54F-DF108F0BB837}" type="slidenum">
              <a:rPr lang="nb-NO" sz="800" smtClean="0"/>
              <a:pPr algn="l"/>
              <a:t>30</a:t>
            </a:fld>
            <a:endParaRPr lang="nb-NO" sz="800"/>
          </a:p>
        </p:txBody>
      </p:sp>
    </p:spTree>
    <p:extLst>
      <p:ext uri="{BB962C8B-B14F-4D97-AF65-F5344CB8AC3E}">
        <p14:creationId xmlns:p14="http://schemas.microsoft.com/office/powerpoint/2010/main" val="2449770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42653-B7FB-6DB3-1611-B3228869A04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A2AFF05-098F-36BD-2A2C-704E2E96A51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A871212-24AB-DBBB-2F4D-D02736CAA062}"/>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D581C948-A4C6-2A49-76DA-7308F84BB9AD}"/>
              </a:ext>
            </a:extLst>
          </p:cNvPr>
          <p:cNvSpPr>
            <a:spLocks noGrp="1"/>
          </p:cNvSpPr>
          <p:nvPr>
            <p:ph type="sldNum" sz="quarter" idx="5"/>
          </p:nvPr>
        </p:nvSpPr>
        <p:spPr/>
        <p:txBody>
          <a:bodyPr/>
          <a:lstStyle/>
          <a:p>
            <a:pPr algn="l"/>
            <a:fld id="{6BEA7848-70C2-8844-A54F-DF108F0BB837}" type="slidenum">
              <a:rPr lang="nb-NO" sz="800" smtClean="0"/>
              <a:pPr algn="l"/>
              <a:t>31</a:t>
            </a:fld>
            <a:endParaRPr lang="nb-NO" sz="800"/>
          </a:p>
        </p:txBody>
      </p:sp>
    </p:spTree>
    <p:extLst>
      <p:ext uri="{BB962C8B-B14F-4D97-AF65-F5344CB8AC3E}">
        <p14:creationId xmlns:p14="http://schemas.microsoft.com/office/powerpoint/2010/main" val="4080687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2CE36-379A-F768-48D5-5F6CB2961BC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810674F-A875-F633-5503-0A98020F4ED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FBA6F56-8FF5-7D70-5D24-C222FE09EB9C}"/>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F1CC8A8-B81D-B626-2B5C-9F31521759C6}"/>
              </a:ext>
            </a:extLst>
          </p:cNvPr>
          <p:cNvSpPr>
            <a:spLocks noGrp="1"/>
          </p:cNvSpPr>
          <p:nvPr>
            <p:ph type="sldNum" sz="quarter" idx="5"/>
          </p:nvPr>
        </p:nvSpPr>
        <p:spPr/>
        <p:txBody>
          <a:bodyPr/>
          <a:lstStyle/>
          <a:p>
            <a:pPr algn="l"/>
            <a:fld id="{6BEA7848-70C2-8844-A54F-DF108F0BB837}" type="slidenum">
              <a:rPr lang="nb-NO" sz="800" smtClean="0"/>
              <a:pPr algn="l"/>
              <a:t>33</a:t>
            </a:fld>
            <a:endParaRPr lang="nb-NO" sz="800"/>
          </a:p>
        </p:txBody>
      </p:sp>
    </p:spTree>
    <p:extLst>
      <p:ext uri="{BB962C8B-B14F-4D97-AF65-F5344CB8AC3E}">
        <p14:creationId xmlns:p14="http://schemas.microsoft.com/office/powerpoint/2010/main" val="8767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DD5C6-4C02-6A8B-6FE8-B0AFB834175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CF063C1-420B-32A4-B99F-969C60B3CE9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9712710-87AE-9567-4D16-819EEDE8F821}"/>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F6441E07-E3E6-D321-CFBA-D0218F9BA706}"/>
              </a:ext>
            </a:extLst>
          </p:cNvPr>
          <p:cNvSpPr>
            <a:spLocks noGrp="1"/>
          </p:cNvSpPr>
          <p:nvPr>
            <p:ph type="sldNum" sz="quarter" idx="5"/>
          </p:nvPr>
        </p:nvSpPr>
        <p:spPr/>
        <p:txBody>
          <a:bodyPr/>
          <a:lstStyle/>
          <a:p>
            <a:pPr algn="l"/>
            <a:fld id="{6BEA7848-70C2-8844-A54F-DF108F0BB837}" type="slidenum">
              <a:rPr lang="nb-NO" sz="800" smtClean="0"/>
              <a:pPr algn="l"/>
              <a:t>35</a:t>
            </a:fld>
            <a:endParaRPr lang="nb-NO" sz="800"/>
          </a:p>
        </p:txBody>
      </p:sp>
    </p:spTree>
    <p:extLst>
      <p:ext uri="{BB962C8B-B14F-4D97-AF65-F5344CB8AC3E}">
        <p14:creationId xmlns:p14="http://schemas.microsoft.com/office/powerpoint/2010/main" val="2896353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D2A79-706B-2465-3531-1BDA0D3917B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F673046-ACAA-65CD-F323-0F69B4F0433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3D5DD9E-86AC-9C83-313B-AE7EC5550A68}"/>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9DBFC38E-082B-64DB-9C8C-9B975F2FF600}"/>
              </a:ext>
            </a:extLst>
          </p:cNvPr>
          <p:cNvSpPr>
            <a:spLocks noGrp="1"/>
          </p:cNvSpPr>
          <p:nvPr>
            <p:ph type="sldNum" sz="quarter" idx="5"/>
          </p:nvPr>
        </p:nvSpPr>
        <p:spPr/>
        <p:txBody>
          <a:bodyPr/>
          <a:lstStyle/>
          <a:p>
            <a:pPr algn="l"/>
            <a:fld id="{6BEA7848-70C2-8844-A54F-DF108F0BB837}" type="slidenum">
              <a:rPr lang="nb-NO" sz="800" smtClean="0"/>
              <a:pPr algn="l"/>
              <a:t>37</a:t>
            </a:fld>
            <a:endParaRPr lang="nb-NO" sz="800"/>
          </a:p>
        </p:txBody>
      </p:sp>
    </p:spTree>
    <p:extLst>
      <p:ext uri="{BB962C8B-B14F-4D97-AF65-F5344CB8AC3E}">
        <p14:creationId xmlns:p14="http://schemas.microsoft.com/office/powerpoint/2010/main" val="242360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EA04D-D015-EC4A-6A9A-D62F1D8DD7A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4BF5772-53FE-5681-EFDA-03B5C870F50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96850B1-8BAF-C6E2-98FB-32EF76D7D219}"/>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BE90FDF-971A-F8E9-5B25-DD389A58DEEE}"/>
              </a:ext>
            </a:extLst>
          </p:cNvPr>
          <p:cNvSpPr>
            <a:spLocks noGrp="1"/>
          </p:cNvSpPr>
          <p:nvPr>
            <p:ph type="sldNum" sz="quarter" idx="5"/>
          </p:nvPr>
        </p:nvSpPr>
        <p:spPr/>
        <p:txBody>
          <a:bodyPr/>
          <a:lstStyle/>
          <a:p>
            <a:pPr algn="l"/>
            <a:fld id="{6BEA7848-70C2-8844-A54F-DF108F0BB837}" type="slidenum">
              <a:rPr lang="nb-NO" sz="800" smtClean="0"/>
              <a:pPr algn="l"/>
              <a:t>39</a:t>
            </a:fld>
            <a:endParaRPr lang="nb-NO" sz="800"/>
          </a:p>
        </p:txBody>
      </p:sp>
    </p:spTree>
    <p:extLst>
      <p:ext uri="{BB962C8B-B14F-4D97-AF65-F5344CB8AC3E}">
        <p14:creationId xmlns:p14="http://schemas.microsoft.com/office/powerpoint/2010/main" val="280435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466b2f1da0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466b2f1da0_1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nb-NO" dirty="0"/>
          </a:p>
          <a:p>
            <a:pPr marL="0" lvl="0" indent="0" algn="l" rtl="0">
              <a:spcBef>
                <a:spcPts val="0"/>
              </a:spcBef>
              <a:spcAft>
                <a:spcPts val="0"/>
              </a:spcAft>
              <a:buNone/>
            </a:pPr>
            <a:endParaRPr lang="nb-NO"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D5E7-8C50-0389-C241-EA4415C0120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A1C4AAF-2DC3-E05D-AE58-213715F8531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6882216-A639-5330-A2A9-435415417045}"/>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C064871D-787B-B206-C4E9-8B0AE4646E47}"/>
              </a:ext>
            </a:extLst>
          </p:cNvPr>
          <p:cNvSpPr>
            <a:spLocks noGrp="1"/>
          </p:cNvSpPr>
          <p:nvPr>
            <p:ph type="sldNum" sz="quarter" idx="5"/>
          </p:nvPr>
        </p:nvSpPr>
        <p:spPr/>
        <p:txBody>
          <a:bodyPr/>
          <a:lstStyle/>
          <a:p>
            <a:pPr algn="l"/>
            <a:fld id="{6BEA7848-70C2-8844-A54F-DF108F0BB837}" type="slidenum">
              <a:rPr lang="nb-NO" sz="800" smtClean="0"/>
              <a:pPr algn="l"/>
              <a:t>40</a:t>
            </a:fld>
            <a:endParaRPr lang="nb-NO" sz="800"/>
          </a:p>
        </p:txBody>
      </p:sp>
    </p:spTree>
    <p:extLst>
      <p:ext uri="{BB962C8B-B14F-4D97-AF65-F5344CB8AC3E}">
        <p14:creationId xmlns:p14="http://schemas.microsoft.com/office/powerpoint/2010/main" val="316990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77B00-047B-8A20-4EAD-BD6176E757E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2DC069C-6F07-4AE4-645E-83367E0A25A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E294205-7ADD-7ADB-697B-C6D8E762A81D}"/>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00845F4-16D2-6BC0-47FF-C0BC0BE4CD8D}"/>
              </a:ext>
            </a:extLst>
          </p:cNvPr>
          <p:cNvSpPr>
            <a:spLocks noGrp="1"/>
          </p:cNvSpPr>
          <p:nvPr>
            <p:ph type="sldNum" sz="quarter" idx="5"/>
          </p:nvPr>
        </p:nvSpPr>
        <p:spPr/>
        <p:txBody>
          <a:bodyPr/>
          <a:lstStyle/>
          <a:p>
            <a:pPr algn="l"/>
            <a:fld id="{6BEA7848-70C2-8844-A54F-DF108F0BB837}" type="slidenum">
              <a:rPr lang="nb-NO" sz="800" smtClean="0"/>
              <a:pPr algn="l"/>
              <a:t>42</a:t>
            </a:fld>
            <a:endParaRPr lang="nb-NO" sz="800"/>
          </a:p>
        </p:txBody>
      </p:sp>
    </p:spTree>
    <p:extLst>
      <p:ext uri="{BB962C8B-B14F-4D97-AF65-F5344CB8AC3E}">
        <p14:creationId xmlns:p14="http://schemas.microsoft.com/office/powerpoint/2010/main" val="2376694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44</a:t>
            </a:fld>
            <a:endParaRPr lang="nb-NO" sz="800"/>
          </a:p>
        </p:txBody>
      </p:sp>
    </p:spTree>
    <p:extLst>
      <p:ext uri="{BB962C8B-B14F-4D97-AF65-F5344CB8AC3E}">
        <p14:creationId xmlns:p14="http://schemas.microsoft.com/office/powerpoint/2010/main" val="395726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9113A326-EFB7-2A27-4315-10B536B8D622}"/>
            </a:ext>
          </a:extLst>
        </p:cNvPr>
        <p:cNvGrpSpPr/>
        <p:nvPr/>
      </p:nvGrpSpPr>
      <p:grpSpPr>
        <a:xfrm>
          <a:off x="0" y="0"/>
          <a:ext cx="0" cy="0"/>
          <a:chOff x="0" y="0"/>
          <a:chExt cx="0" cy="0"/>
        </a:xfrm>
      </p:grpSpPr>
      <p:sp>
        <p:nvSpPr>
          <p:cNvPr id="188" name="Google Shape;188;g1466b2f1da0_1_3:notes">
            <a:extLst>
              <a:ext uri="{FF2B5EF4-FFF2-40B4-BE49-F238E27FC236}">
                <a16:creationId xmlns:a16="http://schemas.microsoft.com/office/drawing/2014/main" id="{56FD1B59-E2E2-2B48-C687-3B47365C56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466b2f1da0_1_3:notes">
            <a:extLst>
              <a:ext uri="{FF2B5EF4-FFF2-40B4-BE49-F238E27FC236}">
                <a16:creationId xmlns:a16="http://schemas.microsoft.com/office/drawing/2014/main" id="{7C7BDDF7-D427-7F50-640A-DA70DE91F9F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nb-NO" dirty="0"/>
          </a:p>
        </p:txBody>
      </p:sp>
    </p:spTree>
    <p:extLst>
      <p:ext uri="{BB962C8B-B14F-4D97-AF65-F5344CB8AC3E}">
        <p14:creationId xmlns:p14="http://schemas.microsoft.com/office/powerpoint/2010/main" val="7551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E905E14D-31EA-05A5-4500-F0D9919E9A8C}"/>
            </a:ext>
          </a:extLst>
        </p:cNvPr>
        <p:cNvGrpSpPr/>
        <p:nvPr/>
      </p:nvGrpSpPr>
      <p:grpSpPr>
        <a:xfrm>
          <a:off x="0" y="0"/>
          <a:ext cx="0" cy="0"/>
          <a:chOff x="0" y="0"/>
          <a:chExt cx="0" cy="0"/>
        </a:xfrm>
      </p:grpSpPr>
      <p:sp>
        <p:nvSpPr>
          <p:cNvPr id="188" name="Google Shape;188;g1466b2f1da0_1_3:notes">
            <a:extLst>
              <a:ext uri="{FF2B5EF4-FFF2-40B4-BE49-F238E27FC236}">
                <a16:creationId xmlns:a16="http://schemas.microsoft.com/office/drawing/2014/main" id="{1EBF1926-D357-06EA-E0AB-8414FB842B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466b2f1da0_1_3:notes">
            <a:extLst>
              <a:ext uri="{FF2B5EF4-FFF2-40B4-BE49-F238E27FC236}">
                <a16:creationId xmlns:a16="http://schemas.microsoft.com/office/drawing/2014/main" id="{97B8BD2F-D47F-A8B0-40FE-9C60B29A0A1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nb-NO" dirty="0"/>
          </a:p>
        </p:txBody>
      </p:sp>
    </p:spTree>
    <p:extLst>
      <p:ext uri="{BB962C8B-B14F-4D97-AF65-F5344CB8AC3E}">
        <p14:creationId xmlns:p14="http://schemas.microsoft.com/office/powerpoint/2010/main" val="186058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326E2-5C2D-5007-4D7F-14595398256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FE15504-974A-EB9F-7372-A346CBFD1FE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6C52C3A-A1B4-572D-2FDE-75AA4607495D}"/>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C28879A2-CDE2-3439-9D55-FC6F463D7EA6}"/>
              </a:ext>
            </a:extLst>
          </p:cNvPr>
          <p:cNvSpPr>
            <a:spLocks noGrp="1"/>
          </p:cNvSpPr>
          <p:nvPr>
            <p:ph type="sldNum" sz="quarter" idx="5"/>
          </p:nvPr>
        </p:nvSpPr>
        <p:spPr/>
        <p:txBody>
          <a:bodyPr/>
          <a:lstStyle/>
          <a:p>
            <a:pPr algn="l"/>
            <a:fld id="{6BEA7848-70C2-8844-A54F-DF108F0BB837}" type="slidenum">
              <a:rPr lang="nb-NO" sz="800" smtClean="0"/>
              <a:pPr algn="l"/>
              <a:t>13</a:t>
            </a:fld>
            <a:endParaRPr lang="nb-NO" sz="800"/>
          </a:p>
        </p:txBody>
      </p:sp>
    </p:spTree>
    <p:extLst>
      <p:ext uri="{BB962C8B-B14F-4D97-AF65-F5344CB8AC3E}">
        <p14:creationId xmlns:p14="http://schemas.microsoft.com/office/powerpoint/2010/main" val="139550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1F47AF13-78C2-1C58-1792-B8770483B4E7}"/>
            </a:ext>
          </a:extLst>
        </p:cNvPr>
        <p:cNvGrpSpPr/>
        <p:nvPr/>
      </p:nvGrpSpPr>
      <p:grpSpPr>
        <a:xfrm>
          <a:off x="0" y="0"/>
          <a:ext cx="0" cy="0"/>
          <a:chOff x="0" y="0"/>
          <a:chExt cx="0" cy="0"/>
        </a:xfrm>
      </p:grpSpPr>
      <p:sp>
        <p:nvSpPr>
          <p:cNvPr id="188" name="Google Shape;188;g1466b2f1da0_1_3:notes">
            <a:extLst>
              <a:ext uri="{FF2B5EF4-FFF2-40B4-BE49-F238E27FC236}">
                <a16:creationId xmlns:a16="http://schemas.microsoft.com/office/drawing/2014/main" id="{D8CFA343-5439-1899-C55A-B7632FC07D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466b2f1da0_1_3:notes">
            <a:extLst>
              <a:ext uri="{FF2B5EF4-FFF2-40B4-BE49-F238E27FC236}">
                <a16:creationId xmlns:a16="http://schemas.microsoft.com/office/drawing/2014/main" id="{F0AF704D-4161-D587-573E-90D5C7CE935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nb-NO" dirty="0"/>
          </a:p>
        </p:txBody>
      </p:sp>
    </p:spTree>
    <p:extLst>
      <p:ext uri="{BB962C8B-B14F-4D97-AF65-F5344CB8AC3E}">
        <p14:creationId xmlns:p14="http://schemas.microsoft.com/office/powerpoint/2010/main" val="217108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17</a:t>
            </a:fld>
            <a:endParaRPr lang="nb-NO" sz="800"/>
          </a:p>
        </p:txBody>
      </p:sp>
    </p:spTree>
    <p:extLst>
      <p:ext uri="{BB962C8B-B14F-4D97-AF65-F5344CB8AC3E}">
        <p14:creationId xmlns:p14="http://schemas.microsoft.com/office/powerpoint/2010/main" val="168516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19</a:t>
            </a:fld>
            <a:endParaRPr lang="nb-NO" sz="800"/>
          </a:p>
        </p:txBody>
      </p:sp>
    </p:spTree>
    <p:extLst>
      <p:ext uri="{BB962C8B-B14F-4D97-AF65-F5344CB8AC3E}">
        <p14:creationId xmlns:p14="http://schemas.microsoft.com/office/powerpoint/2010/main" val="356610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21</a:t>
            </a:fld>
            <a:endParaRPr lang="nb-NO" sz="800"/>
          </a:p>
        </p:txBody>
      </p:sp>
    </p:spTree>
    <p:extLst>
      <p:ext uri="{BB962C8B-B14F-4D97-AF65-F5344CB8AC3E}">
        <p14:creationId xmlns:p14="http://schemas.microsoft.com/office/powerpoint/2010/main" val="2577682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endParaRPr lang="nb-NO" noProof="0" dirty="0"/>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29.04.2026</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dirty="0"/>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29.04.2026</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29.04.2026</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29.04.2026</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29.04.2026</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29.04.2026</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29.04.2026</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29.04.2026</a:t>
            </a:fld>
            <a:endParaRPr lang="nb-NO" dirty="0"/>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dirty="0"/>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29.04.2026</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29.04.2026</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29.04.2026</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29.04.2026</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29.04.2026</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29.04.2026</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29.04.2026</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29.04.2026</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29.04.2026</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29.04.2026</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29.04.2026</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29.04.2026</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29.04.2026</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9515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29.04.2026</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Sett inn tekst </a:t>
            </a:r>
            <a:r>
              <a:rPr lang="nb-NO" noProof="0" dirty="0" err="1"/>
              <a:t>f.eks</a:t>
            </a:r>
            <a:r>
              <a:rPr lang="nb-NO" noProof="0" dirty="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29.04.2026</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29.04.2026</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29.04.2026</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8"/>
        <p:cNvGrpSpPr/>
        <p:nvPr/>
      </p:nvGrpSpPr>
      <p:grpSpPr>
        <a:xfrm>
          <a:off x="0" y="0"/>
          <a:ext cx="0" cy="0"/>
          <a:chOff x="0" y="0"/>
          <a:chExt cx="0" cy="0"/>
        </a:xfrm>
      </p:grpSpPr>
      <p:sp>
        <p:nvSpPr>
          <p:cNvPr id="89" name="Google Shape;89;g1466b2f1da0_1_175"/>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90" name="Google Shape;90;g1466b2f1da0_1_175"/>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1" name="Google Shape;91;g1466b2f1da0_1_17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154438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29.04.2026</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890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29.04.2026</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29.04.2026</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3"/>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29.04.2026</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3"/>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29.04.2026</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3"/>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29.04.2026</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3"/>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29.04.2026</a:t>
            </a:fld>
            <a:endParaRPr lang="nb-NO" dirty="0"/>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dirty="0"/>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7"/>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 id="214748368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3816" userDrawn="1">
          <p15:clr>
            <a:srgbClr val="F26B43"/>
          </p15:clr>
        </p15:guide>
        <p15:guide id="6" orient="horz" pos="4150" userDrawn="1">
          <p15:clr>
            <a:srgbClr val="F26B43"/>
          </p15:clr>
        </p15:guide>
        <p15:guide id="7" orient="horz" pos="873" userDrawn="1">
          <p15:clr>
            <a:srgbClr val="F26B43"/>
          </p15:clr>
        </p15:guide>
        <p15:guide id="8" orient="horz" pos="142" userDrawn="1">
          <p15:clr>
            <a:srgbClr val="F26B43"/>
          </p15:clr>
        </p15:guide>
        <p15:guide id="9" pos="3727" userDrawn="1">
          <p15:clr>
            <a:srgbClr val="F26B43"/>
          </p15:clr>
        </p15:guide>
        <p15:guide id="10" pos="3953" userDrawn="1">
          <p15:clr>
            <a:srgbClr val="F26B43"/>
          </p15:clr>
        </p15:guide>
        <p15:guide id="12" orient="horz" pos="689"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ou-kompetanse.no/"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ressursbanken.kirken.no/nb-NO/administrasjon/medarbeiderskap/for-ledere-oppf%C3%B8lging-medarbeiderunders%C3%B8kelsen/"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ressursbanken.kirken.no/nb-NO/administrasjon/medarbeiderskap/for-ledere-oppf%C3%B8lging-medarbeiderunders%C3%B8kelsen/"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D5D829-711E-0548-8041-4A9647446129}"/>
              </a:ext>
            </a:extLst>
          </p:cNvPr>
          <p:cNvSpPr>
            <a:spLocks noGrp="1"/>
          </p:cNvSpPr>
          <p:nvPr>
            <p:ph type="ctrTitle"/>
          </p:nvPr>
        </p:nvSpPr>
        <p:spPr>
          <a:xfrm>
            <a:off x="623888" y="2925394"/>
            <a:ext cx="10944224" cy="883642"/>
          </a:xfrm>
        </p:spPr>
        <p:txBody>
          <a:bodyPr/>
          <a:lstStyle/>
          <a:p>
            <a:r>
              <a:rPr lang="nb-NO" dirty="0"/>
              <a:t>Felles medarbeiderundersøkelse i trossamfunnet Den norske kirke</a:t>
            </a:r>
          </a:p>
        </p:txBody>
      </p:sp>
      <p:sp>
        <p:nvSpPr>
          <p:cNvPr id="5" name="Undertittel 4">
            <a:extLst>
              <a:ext uri="{FF2B5EF4-FFF2-40B4-BE49-F238E27FC236}">
                <a16:creationId xmlns:a16="http://schemas.microsoft.com/office/drawing/2014/main" id="{615BE1ED-A39E-F642-8DF4-7022C7B8A2C6}"/>
              </a:ext>
            </a:extLst>
          </p:cNvPr>
          <p:cNvSpPr>
            <a:spLocks noGrp="1"/>
          </p:cNvSpPr>
          <p:nvPr>
            <p:ph type="subTitle" idx="1"/>
          </p:nvPr>
        </p:nvSpPr>
        <p:spPr>
          <a:xfrm>
            <a:off x="623888" y="4088422"/>
            <a:ext cx="10944224" cy="1969477"/>
          </a:xfrm>
        </p:spPr>
        <p:txBody>
          <a:bodyPr/>
          <a:lstStyle/>
          <a:p>
            <a:r>
              <a:rPr lang="nb-NO" dirty="0"/>
              <a:t>Innsiktsrapport</a:t>
            </a:r>
          </a:p>
        </p:txBody>
      </p:sp>
      <p:sp>
        <p:nvSpPr>
          <p:cNvPr id="6" name="Plassholder for tekst 5">
            <a:extLst>
              <a:ext uri="{FF2B5EF4-FFF2-40B4-BE49-F238E27FC236}">
                <a16:creationId xmlns:a16="http://schemas.microsoft.com/office/drawing/2014/main" id="{6B2BC670-A605-BC4C-A9CA-3BD897D717B8}"/>
              </a:ext>
            </a:extLst>
          </p:cNvPr>
          <p:cNvSpPr>
            <a:spLocks noGrp="1"/>
          </p:cNvSpPr>
          <p:nvPr>
            <p:ph type="body" sz="quarter" idx="13"/>
          </p:nvPr>
        </p:nvSpPr>
        <p:spPr/>
        <p:txBody>
          <a:bodyPr/>
          <a:lstStyle/>
          <a:p>
            <a:r>
              <a:rPr lang="nb-NO" dirty="0"/>
              <a:t>HR og organisasjonsutvikling, Kirkerådet</a:t>
            </a:r>
          </a:p>
        </p:txBody>
      </p:sp>
      <p:sp>
        <p:nvSpPr>
          <p:cNvPr id="7" name="Plassholder for lysbildenummer 6">
            <a:extLst>
              <a:ext uri="{FF2B5EF4-FFF2-40B4-BE49-F238E27FC236}">
                <a16:creationId xmlns:a16="http://schemas.microsoft.com/office/drawing/2014/main" id="{A59F27B0-AE49-91B3-804B-DC765B2252EA}"/>
              </a:ext>
            </a:extLst>
          </p:cNvPr>
          <p:cNvSpPr>
            <a:spLocks noGrp="1"/>
          </p:cNvSpPr>
          <p:nvPr>
            <p:ph type="sldNum" sz="quarter" idx="12"/>
          </p:nvPr>
        </p:nvSpPr>
        <p:spPr/>
        <p:txBody>
          <a:bodyPr/>
          <a:lstStyle/>
          <a:p>
            <a:fld id="{46765B28-40BF-0A46-BB8F-30D004035CD9}" type="slidenum">
              <a:rPr lang="nb-NO" smtClean="0"/>
              <a:pPr/>
              <a:t>1</a:t>
            </a:fld>
            <a:endParaRPr lang="nb-NO"/>
          </a:p>
        </p:txBody>
      </p:sp>
    </p:spTree>
    <p:extLst>
      <p:ext uri="{BB962C8B-B14F-4D97-AF65-F5344CB8AC3E}">
        <p14:creationId xmlns:p14="http://schemas.microsoft.com/office/powerpoint/2010/main" val="382638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164F29-1206-818E-23EE-697E4236C2D4}"/>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6BF56A47-5E39-15E1-2FEF-7879C8F25F13}"/>
              </a:ext>
            </a:extLst>
          </p:cNvPr>
          <p:cNvSpPr>
            <a:spLocks noGrp="1"/>
          </p:cNvSpPr>
          <p:nvPr>
            <p:ph idx="1"/>
          </p:nvPr>
        </p:nvSpPr>
        <p:spPr/>
        <p:txBody>
          <a:bodyPr/>
          <a:lstStyle/>
          <a:p>
            <a:pPr marL="0" indent="0">
              <a:buNone/>
            </a:pPr>
            <a:r>
              <a:rPr lang="nb-NO" sz="1800" dirty="0"/>
              <a:t>Rapporter som alle har mottatt, inneholder flere kolonner på rad bortover: Her eksemplifisert fra Gjerdrum og Heni sokn med tillatelse: bortover står enhetsnavn, trossamfunnet Den norske kirke, «Kirke» og «Fylkeskommuner» - for de fleste. Tallene som finnes i kolonnene «Fylkeskommune» skulle ha gitt sammenlikning med eksterne – men tallene ser identiske ut. Vi ble gjort oppmerksom fra leverandøren at disse viser våre egne tall og gir ikke reell sammenlikning med «Fylkeskommuner» på grunn av hvordan systemet til KF henter tall. Det er ingen fylkeskommuner som har fullført hittil i år, så systemet legger automatisk inn trossamfunnstallene fordi </a:t>
            </a:r>
            <a:r>
              <a:rPr lang="nb-NO" sz="1800" dirty="0" err="1"/>
              <a:t>Dnk</a:t>
            </a:r>
            <a:r>
              <a:rPr lang="nb-NO" sz="1800" dirty="0"/>
              <a:t> er den eneste kunden som har fullført hittil i år. "Kirke" er tjenestetypen de lagde for oss, og inneholder også bare våre tall. Det betyr i teorien at vi kunne sammenliknet oss med annen kirke eller trossamfunn hvis de ble kunder av KF, men det er bare en teoretisk øvelse foreløpig, så de tallene forteller oss ingenting.</a:t>
            </a:r>
          </a:p>
          <a:p>
            <a:pPr marL="0" indent="0">
              <a:buNone/>
            </a:pPr>
            <a:r>
              <a:rPr lang="nb-NO" sz="1800" dirty="0"/>
              <a:t>Akkurat dette synes vi er litt dumt, men det er ikke noe vi kan gjøre med det.</a:t>
            </a:r>
          </a:p>
          <a:p>
            <a:pPr marL="0" indent="0">
              <a:buNone/>
            </a:pPr>
            <a:r>
              <a:rPr lang="nb-NO" sz="1800" dirty="0"/>
              <a:t>Likevel er det altså sånn at i dag viser vi sammenlikning med alle kunder som gjennomførte i 2025. Disse tallene legger vi ut på Ressursbanken i et eget dokument, så kan dere enkelt kopiere inn i egen 10-faktorrapport </a:t>
            </a:r>
            <a:r>
              <a:rPr lang="nb-NO" sz="1800" dirty="0" err="1"/>
              <a:t>power</a:t>
            </a:r>
            <a:r>
              <a:rPr lang="nb-NO" sz="1800" dirty="0"/>
              <a:t> </a:t>
            </a:r>
            <a:r>
              <a:rPr lang="nb-NO" sz="1800" dirty="0" err="1"/>
              <a:t>point</a:t>
            </a:r>
            <a:r>
              <a:rPr lang="nb-NO" sz="1800" dirty="0"/>
              <a:t>–versjon for å få mer reelle tall å sammenlikne med. Litt manuell jobb nå, som vi er helt sikre på at blir bedre i neste runde.</a:t>
            </a:r>
          </a:p>
          <a:p>
            <a:pPr marL="0" indent="0">
              <a:buNone/>
            </a:pPr>
            <a:endParaRPr lang="nb-NO" sz="1800" dirty="0"/>
          </a:p>
        </p:txBody>
      </p:sp>
      <p:sp>
        <p:nvSpPr>
          <p:cNvPr id="4" name="Plassholder for dato 3">
            <a:extLst>
              <a:ext uri="{FF2B5EF4-FFF2-40B4-BE49-F238E27FC236}">
                <a16:creationId xmlns:a16="http://schemas.microsoft.com/office/drawing/2014/main" id="{C2B2A9A2-BE4A-E53D-CCBD-478D7331A382}"/>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6366F887-5C16-092D-C1CA-9BEAE3730DD5}"/>
              </a:ext>
            </a:extLst>
          </p:cNvPr>
          <p:cNvSpPr>
            <a:spLocks noGrp="1"/>
          </p:cNvSpPr>
          <p:nvPr>
            <p:ph type="sldNum" sz="quarter" idx="12"/>
          </p:nvPr>
        </p:nvSpPr>
        <p:spPr/>
        <p:txBody>
          <a:bodyPr/>
          <a:lstStyle/>
          <a:p>
            <a:fld id="{46765B28-40BF-0A46-BB8F-30D004035CD9}" type="slidenum">
              <a:rPr lang="nb-NO" smtClean="0"/>
              <a:t>10</a:t>
            </a:fld>
            <a:endParaRPr lang="nb-NO"/>
          </a:p>
        </p:txBody>
      </p:sp>
    </p:spTree>
    <p:extLst>
      <p:ext uri="{BB962C8B-B14F-4D97-AF65-F5344CB8AC3E}">
        <p14:creationId xmlns:p14="http://schemas.microsoft.com/office/powerpoint/2010/main" val="416374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C68CBDBA-7DE0-EC12-0C6A-5BA26FCADCC0}"/>
            </a:ext>
          </a:extLst>
        </p:cNvPr>
        <p:cNvGrpSpPr/>
        <p:nvPr/>
      </p:nvGrpSpPr>
      <p:grpSpPr>
        <a:xfrm>
          <a:off x="0" y="0"/>
          <a:ext cx="0" cy="0"/>
          <a:chOff x="0" y="0"/>
          <a:chExt cx="0" cy="0"/>
        </a:xfrm>
      </p:grpSpPr>
      <p:cxnSp>
        <p:nvCxnSpPr>
          <p:cNvPr id="191" name="Google Shape;191;g1466b2f1da0_1_3">
            <a:extLst>
              <a:ext uri="{FF2B5EF4-FFF2-40B4-BE49-F238E27FC236}">
                <a16:creationId xmlns:a16="http://schemas.microsoft.com/office/drawing/2014/main" id="{8D3F6A22-2973-06D5-EE28-2E58C26514C6}"/>
              </a:ext>
            </a:extLst>
          </p:cNvPr>
          <p:cNvCxnSpPr/>
          <p:nvPr/>
        </p:nvCxnSpPr>
        <p:spPr>
          <a:xfrm>
            <a:off x="610500" y="0"/>
            <a:ext cx="0" cy="6858000"/>
          </a:xfrm>
          <a:prstGeom prst="straightConnector1">
            <a:avLst/>
          </a:prstGeom>
          <a:noFill/>
          <a:ln w="9525" cap="flat" cmpd="sng">
            <a:solidFill>
              <a:srgbClr val="E5E7EB"/>
            </a:solidFill>
            <a:prstDash val="solid"/>
            <a:round/>
            <a:headEnd type="none" w="med" len="med"/>
            <a:tailEnd type="none" w="med" len="med"/>
          </a:ln>
        </p:spPr>
      </p:cxnSp>
      <p:sp>
        <p:nvSpPr>
          <p:cNvPr id="192" name="Google Shape;192;g1466b2f1da0_1_3">
            <a:extLst>
              <a:ext uri="{FF2B5EF4-FFF2-40B4-BE49-F238E27FC236}">
                <a16:creationId xmlns:a16="http://schemas.microsoft.com/office/drawing/2014/main" id="{CF2F7F50-C2C5-0804-1A95-85D5A0E99B1B}"/>
              </a:ext>
            </a:extLst>
          </p:cNvPr>
          <p:cNvSpPr txBox="1"/>
          <p:nvPr/>
        </p:nvSpPr>
        <p:spPr>
          <a:xfrm>
            <a:off x="81267" y="203500"/>
            <a:ext cx="454800" cy="430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no-NO" sz="1200" dirty="0">
                <a:solidFill>
                  <a:srgbClr val="6B7280"/>
                </a:solidFill>
              </a:rPr>
              <a:t>0</a:t>
            </a:r>
            <a:r>
              <a:rPr lang="en-US" sz="1200" dirty="0">
                <a:solidFill>
                  <a:srgbClr val="6B7280"/>
                </a:solidFill>
              </a:rPr>
              <a:t>5</a:t>
            </a:r>
            <a:endParaRPr sz="1200" dirty="0">
              <a:solidFill>
                <a:srgbClr val="6B7280"/>
              </a:solidFill>
            </a:endParaRPr>
          </a:p>
        </p:txBody>
      </p:sp>
      <p:sp>
        <p:nvSpPr>
          <p:cNvPr id="196" name="Google Shape;196;g1466b2f1da0_1_3">
            <a:extLst>
              <a:ext uri="{FF2B5EF4-FFF2-40B4-BE49-F238E27FC236}">
                <a16:creationId xmlns:a16="http://schemas.microsoft.com/office/drawing/2014/main" id="{73CBDA6E-5A03-7EB4-D4F1-563192B278BD}"/>
              </a:ext>
            </a:extLst>
          </p:cNvPr>
          <p:cNvSpPr txBox="1">
            <a:spLocks noGrp="1"/>
          </p:cNvSpPr>
          <p:nvPr>
            <p:ph type="ctrTitle"/>
          </p:nvPr>
        </p:nvSpPr>
        <p:spPr>
          <a:xfrm>
            <a:off x="983621" y="144297"/>
            <a:ext cx="10819500" cy="490003"/>
          </a:xfrm>
          <a:prstGeom prst="rect">
            <a:avLst/>
          </a:prstGeom>
        </p:spPr>
        <p:txBody>
          <a:bodyPr spcFirstLastPara="1" wrap="square" lIns="121900" tIns="121900" rIns="121900" bIns="121900" anchor="b" anchorCtr="0">
            <a:noAutofit/>
          </a:bodyPr>
          <a:lstStyle/>
          <a:p>
            <a:pPr algn="l"/>
            <a:r>
              <a:rPr lang="nb-NO" sz="2400" b="1" dirty="0">
                <a:solidFill>
                  <a:srgbClr val="050037"/>
                </a:solidFill>
                <a:latin typeface="Inter"/>
                <a:ea typeface="Inter"/>
                <a:cs typeface="Inter"/>
                <a:sym typeface="Inter"/>
              </a:rPr>
              <a:t>Resultater: 10-faktor i Trossamfunnet Den norske kirke </a:t>
            </a:r>
          </a:p>
        </p:txBody>
      </p:sp>
      <p:graphicFrame>
        <p:nvGraphicFramePr>
          <p:cNvPr id="197" name="Google Shape;197;g1466b2f1da0_1_3">
            <a:extLst>
              <a:ext uri="{FF2B5EF4-FFF2-40B4-BE49-F238E27FC236}">
                <a16:creationId xmlns:a16="http://schemas.microsoft.com/office/drawing/2014/main" id="{3821DBD6-97F0-C153-3CE8-80122F18A284}"/>
              </a:ext>
            </a:extLst>
          </p:cNvPr>
          <p:cNvGraphicFramePr/>
          <p:nvPr/>
        </p:nvGraphicFramePr>
        <p:xfrm>
          <a:off x="865159" y="1173288"/>
          <a:ext cx="10175878" cy="4635500"/>
        </p:xfrm>
        <a:graphic>
          <a:graphicData uri="http://schemas.openxmlformats.org/drawingml/2006/table">
            <a:tbl>
              <a:tblPr firstRow="1" bandRow="1">
                <a:noFill/>
              </a:tblPr>
              <a:tblGrid>
                <a:gridCol w="5388266">
                  <a:extLst>
                    <a:ext uri="{9D8B030D-6E8A-4147-A177-3AD203B41FA5}">
                      <a16:colId xmlns:a16="http://schemas.microsoft.com/office/drawing/2014/main" val="20000"/>
                    </a:ext>
                  </a:extLst>
                </a:gridCol>
                <a:gridCol w="1870266">
                  <a:extLst>
                    <a:ext uri="{9D8B030D-6E8A-4147-A177-3AD203B41FA5}">
                      <a16:colId xmlns:a16="http://schemas.microsoft.com/office/drawing/2014/main" val="20001"/>
                    </a:ext>
                  </a:extLst>
                </a:gridCol>
                <a:gridCol w="1458673">
                  <a:extLst>
                    <a:ext uri="{9D8B030D-6E8A-4147-A177-3AD203B41FA5}">
                      <a16:colId xmlns:a16="http://schemas.microsoft.com/office/drawing/2014/main" val="20003"/>
                    </a:ext>
                  </a:extLst>
                </a:gridCol>
                <a:gridCol w="1458673">
                  <a:extLst>
                    <a:ext uri="{9D8B030D-6E8A-4147-A177-3AD203B41FA5}">
                      <a16:colId xmlns:a16="http://schemas.microsoft.com/office/drawing/2014/main" val="1996978698"/>
                    </a:ext>
                  </a:extLst>
                </a:gridCol>
              </a:tblGrid>
              <a:tr h="647000">
                <a:tc>
                  <a:txBody>
                    <a:bodyPr/>
                    <a:lstStyle/>
                    <a:p>
                      <a:pPr marL="0" marR="0" lvl="0" indent="0" algn="l" rtl="0">
                        <a:spcBef>
                          <a:spcPts val="0"/>
                        </a:spcBef>
                        <a:spcAft>
                          <a:spcPts val="0"/>
                        </a:spcAft>
                        <a:buNone/>
                      </a:pPr>
                      <a:r>
                        <a:rPr lang="no-NO" dirty="0">
                          <a:solidFill>
                            <a:srgbClr val="040138"/>
                          </a:solidFill>
                          <a:latin typeface="Inter Medium"/>
                          <a:ea typeface="Inter Medium"/>
                          <a:cs typeface="Inter Medium"/>
                          <a:sym typeface="Inter Medium"/>
                        </a:rPr>
                        <a:t>Faktor</a:t>
                      </a:r>
                      <a:r>
                        <a:rPr lang="no-NO" u="none" strike="noStrike" cap="none" dirty="0">
                          <a:solidFill>
                            <a:srgbClr val="FFFFFF"/>
                          </a:solidFill>
                          <a:latin typeface="Inter Medium"/>
                          <a:ea typeface="Inter Medium"/>
                          <a:cs typeface="Inter Medium"/>
                          <a:sym typeface="Inter Medium"/>
                        </a:rPr>
                        <a:t> </a:t>
                      </a:r>
                      <a:endParaRPr dirty="0">
                        <a:solidFill>
                          <a:srgbClr val="FFFFFF"/>
                        </a:solidFill>
                        <a:latin typeface="Inter Medium"/>
                        <a:ea typeface="Inter Medium"/>
                        <a:cs typeface="Inter Medium"/>
                        <a:sym typeface="Inter Medium"/>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solidFill>
                      <a:srgbClr val="E5B285"/>
                    </a:solidFill>
                  </a:tcPr>
                </a:tc>
                <a:tc>
                  <a:txBody>
                    <a:bodyPr/>
                    <a:lstStyle/>
                    <a:p>
                      <a:pPr marL="0" lvl="0" indent="0" algn="ctr" rtl="0">
                        <a:spcBef>
                          <a:spcPts val="0"/>
                        </a:spcBef>
                        <a:spcAft>
                          <a:spcPts val="0"/>
                        </a:spcAft>
                        <a:buNone/>
                      </a:pPr>
                      <a:r>
                        <a:rPr lang="en-US" dirty="0">
                          <a:solidFill>
                            <a:srgbClr val="040138"/>
                          </a:solidFill>
                          <a:latin typeface="Inter Medium"/>
                          <a:ea typeface="Inter Medium"/>
                          <a:cs typeface="Inter Medium"/>
                          <a:sym typeface="Inter Medium"/>
                        </a:rPr>
                        <a:t>Trossamfunnet Den norske kirke</a:t>
                      </a:r>
                      <a:endParaRPr dirty="0">
                        <a:solidFill>
                          <a:srgbClr val="040138"/>
                        </a:solidFill>
                        <a:latin typeface="Inter Medium"/>
                        <a:ea typeface="Inter Medium"/>
                        <a:cs typeface="Inter Medium"/>
                        <a:sym typeface="Inter Medium"/>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solidFill>
                      <a:srgbClr val="E5B285"/>
                    </a:solidFill>
                  </a:tcPr>
                </a:tc>
                <a:tc>
                  <a:txBody>
                    <a:bodyPr/>
                    <a:lstStyle/>
                    <a:p>
                      <a:pPr marL="0" lvl="0" indent="0" algn="ctr" rtl="0">
                        <a:spcBef>
                          <a:spcPts val="0"/>
                        </a:spcBef>
                        <a:spcAft>
                          <a:spcPts val="0"/>
                        </a:spcAft>
                        <a:buClr>
                          <a:schemeClr val="dk1"/>
                        </a:buClr>
                        <a:buFont typeface="Arial"/>
                        <a:buNone/>
                      </a:pPr>
                      <a:r>
                        <a:rPr lang="en-US" dirty="0">
                          <a:solidFill>
                            <a:srgbClr val="040138"/>
                          </a:solidFill>
                          <a:latin typeface="Inter Medium"/>
                          <a:ea typeface="Inter Medium"/>
                          <a:cs typeface="Inter Medium"/>
                          <a:sym typeface="Inter Medium"/>
                        </a:rPr>
                        <a:t>Benchmark</a:t>
                      </a:r>
                    </a:p>
                    <a:p>
                      <a:pPr marL="0" lvl="0" indent="0" algn="ctr" rtl="0">
                        <a:spcBef>
                          <a:spcPts val="0"/>
                        </a:spcBef>
                        <a:spcAft>
                          <a:spcPts val="0"/>
                        </a:spcAft>
                        <a:buClr>
                          <a:schemeClr val="dk1"/>
                        </a:buClr>
                        <a:buFont typeface="Arial"/>
                        <a:buNone/>
                      </a:pPr>
                      <a:r>
                        <a:rPr lang="en-US" dirty="0">
                          <a:solidFill>
                            <a:srgbClr val="040138"/>
                          </a:solidFill>
                          <a:latin typeface="Inter Medium"/>
                          <a:ea typeface="Inter Medium"/>
                          <a:cs typeface="Inter Medium"/>
                          <a:sym typeface="Inter Medium"/>
                        </a:rPr>
                        <a:t>Norge</a:t>
                      </a:r>
                      <a:endParaRPr dirty="0">
                        <a:solidFill>
                          <a:srgbClr val="040138"/>
                        </a:solidFill>
                        <a:latin typeface="Inter Medium"/>
                        <a:ea typeface="Inter Medium"/>
                        <a:cs typeface="Inter Medium"/>
                        <a:sym typeface="Inter Medium"/>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solidFill>
                      <a:srgbClr val="E5B285"/>
                    </a:solidFill>
                  </a:tcPr>
                </a:tc>
                <a:tc>
                  <a:txBody>
                    <a:bodyPr/>
                    <a:lstStyle/>
                    <a:p>
                      <a:pPr marL="0" lvl="0" indent="0" algn="ctr" rtl="0">
                        <a:spcBef>
                          <a:spcPts val="0"/>
                        </a:spcBef>
                        <a:spcAft>
                          <a:spcPts val="0"/>
                        </a:spcAft>
                        <a:buClr>
                          <a:schemeClr val="dk1"/>
                        </a:buClr>
                        <a:buFont typeface="Arial"/>
                        <a:buNone/>
                      </a:pPr>
                      <a:r>
                        <a:rPr lang="nb-NO" dirty="0">
                          <a:solidFill>
                            <a:srgbClr val="040138"/>
                          </a:solidFill>
                          <a:latin typeface="Inter Medium"/>
                          <a:ea typeface="Inter Medium"/>
                          <a:cs typeface="Inter Medium"/>
                          <a:sym typeface="Inter Medium"/>
                        </a:rPr>
                        <a:t>Forskjell</a:t>
                      </a:r>
                      <a:endParaRPr dirty="0">
                        <a:solidFill>
                          <a:srgbClr val="040138"/>
                        </a:solidFill>
                        <a:latin typeface="Inter Medium"/>
                        <a:ea typeface="Inter Medium"/>
                        <a:cs typeface="Inter Medium"/>
                        <a:sym typeface="Inter Medium"/>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solidFill>
                      <a:srgbClr val="E5B285"/>
                    </a:solidFill>
                  </a:tcPr>
                </a:tc>
                <a:extLst>
                  <a:ext uri="{0D108BD9-81ED-4DB2-BD59-A6C34878D82A}">
                    <a16:rowId xmlns:a16="http://schemas.microsoft.com/office/drawing/2014/main" val="10000"/>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1. Indre motivasjon</a:t>
                      </a:r>
                      <a:endParaRPr sz="1600" dirty="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4.2</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1"/>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2. Mestringstro</a:t>
                      </a:r>
                      <a:endParaRPr sz="1600" dirty="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4.2</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2"/>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3. Autonomi</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4.3</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+0.2</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3"/>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4. Bruk av kompetanse</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4.1</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4.0</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4"/>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5. Mestringsorientert ledelse</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3.8</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3.8</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5"/>
                  </a:ext>
                </a:extLst>
              </a:tr>
              <a:tr h="398850">
                <a:tc>
                  <a:txBody>
                    <a:bodyPr/>
                    <a:lstStyle/>
                    <a:p>
                      <a:pPr marL="0" lvl="0" indent="0" algn="l" rtl="0">
                        <a:spcBef>
                          <a:spcPts val="0"/>
                        </a:spcBef>
                        <a:spcAft>
                          <a:spcPts val="0"/>
                        </a:spcAft>
                        <a:buClr>
                          <a:schemeClr val="dk1"/>
                        </a:buClr>
                        <a:buFont typeface="Arial"/>
                        <a:buNone/>
                      </a:pPr>
                      <a:r>
                        <a:rPr lang="no-NO" sz="1600">
                          <a:solidFill>
                            <a:srgbClr val="050038"/>
                          </a:solidFill>
                          <a:latin typeface="Inter" panose="020B0604020202020204" charset="0"/>
                          <a:ea typeface="Inter" panose="020B0604020202020204" charset="0"/>
                          <a:cs typeface="Roboto"/>
                          <a:sym typeface="Roboto"/>
                        </a:rPr>
                        <a:t>6. Rolleklarhet</a:t>
                      </a:r>
                      <a:endParaRPr sz="1600" i="0" u="none" strike="noStrike" cap="none">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4.0</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4.0</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6"/>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7. Relevant kompetanseutvikling</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3.5</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3.6</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7"/>
                  </a:ext>
                </a:extLst>
              </a:tr>
              <a:tr h="398850">
                <a:tc>
                  <a:txBody>
                    <a:bodyPr/>
                    <a:lstStyle/>
                    <a:p>
                      <a:pPr marL="0" lvl="0" indent="0" algn="l" rtl="0">
                        <a:spcBef>
                          <a:spcPts val="0"/>
                        </a:spcBef>
                        <a:spcAft>
                          <a:spcPts val="0"/>
                        </a:spcAft>
                        <a:buNone/>
                      </a:pPr>
                      <a:r>
                        <a:rPr lang="no-NO" sz="1600">
                          <a:solidFill>
                            <a:srgbClr val="050038"/>
                          </a:solidFill>
                          <a:latin typeface="Inter" panose="020B0604020202020204" charset="0"/>
                          <a:ea typeface="Inter" panose="020B0604020202020204" charset="0"/>
                          <a:cs typeface="Roboto"/>
                          <a:sym typeface="Roboto"/>
                        </a:rPr>
                        <a:t>8. Fleksibilitetsvilje</a:t>
                      </a:r>
                      <a:endParaRPr sz="160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900"/>
                        <a:buFont typeface="Calibri"/>
                        <a:buNone/>
                      </a:pPr>
                      <a:r>
                        <a:rPr lang="en-US" sz="1600" dirty="0">
                          <a:solidFill>
                            <a:schemeClr val="dk1"/>
                          </a:solidFill>
                          <a:latin typeface="Inter"/>
                          <a:ea typeface="Inter"/>
                          <a:cs typeface="Inter"/>
                          <a:sym typeface="Inter"/>
                        </a:rPr>
                        <a:t>4.0</a:t>
                      </a:r>
                      <a:endParaRPr sz="1600" dirty="0">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4.2</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solidFill>
                            <a:schemeClr val="dk1"/>
                          </a:solidFill>
                          <a:latin typeface="Inter"/>
                          <a:ea typeface="Inter"/>
                          <a:cs typeface="Inter"/>
                          <a:sym typeface="Inter"/>
                        </a:rPr>
                        <a:t>-0.2</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8"/>
                  </a:ext>
                </a:extLst>
              </a:tr>
              <a:tr h="398850">
                <a:tc>
                  <a:txBody>
                    <a:bodyPr/>
                    <a:lstStyle/>
                    <a:p>
                      <a:pPr marL="0" lvl="0" indent="0" algn="l" rtl="0">
                        <a:spcBef>
                          <a:spcPts val="0"/>
                        </a:spcBef>
                        <a:spcAft>
                          <a:spcPts val="0"/>
                        </a:spcAft>
                        <a:buClr>
                          <a:schemeClr val="dk1"/>
                        </a:buClr>
                        <a:buFont typeface="Arial"/>
                        <a:buNone/>
                      </a:pPr>
                      <a:r>
                        <a:rPr lang="no-NO" sz="1600">
                          <a:solidFill>
                            <a:srgbClr val="050038"/>
                          </a:solidFill>
                          <a:latin typeface="Inter" panose="020B0604020202020204" charset="0"/>
                          <a:ea typeface="Inter" panose="020B0604020202020204" charset="0"/>
                          <a:cs typeface="Roboto"/>
                          <a:sym typeface="Roboto"/>
                        </a:rPr>
                        <a:t>9. Mestringsklima</a:t>
                      </a:r>
                      <a:endParaRPr sz="160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900"/>
                        <a:buFont typeface="Calibri"/>
                        <a:buNone/>
                      </a:pPr>
                      <a:r>
                        <a:rPr lang="en-US" sz="1600" dirty="0">
                          <a:solidFill>
                            <a:schemeClr val="dk1"/>
                          </a:solidFill>
                          <a:latin typeface="Inter"/>
                          <a:ea typeface="Inter"/>
                          <a:cs typeface="Inter"/>
                          <a:sym typeface="Inter"/>
                        </a:rPr>
                        <a:t>3.8</a:t>
                      </a:r>
                      <a:endParaRPr sz="1600" dirty="0">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4.0</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solidFill>
                            <a:schemeClr val="dk1"/>
                          </a:solidFill>
                          <a:latin typeface="Inter"/>
                          <a:ea typeface="Inter"/>
                          <a:cs typeface="Inter"/>
                          <a:sym typeface="Inter"/>
                        </a:rPr>
                        <a:t>-0.2</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9"/>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10. Prososial motivasjon</a:t>
                      </a:r>
                      <a:endParaRPr sz="1600" dirty="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900"/>
                        <a:buFont typeface="Calibri"/>
                        <a:buNone/>
                      </a:pPr>
                      <a:r>
                        <a:rPr lang="en-US" sz="1600" dirty="0">
                          <a:solidFill>
                            <a:schemeClr val="dk1"/>
                          </a:solidFill>
                          <a:latin typeface="Inter"/>
                          <a:ea typeface="Inter"/>
                          <a:cs typeface="Inter"/>
                          <a:sym typeface="Inter"/>
                        </a:rPr>
                        <a:t>4.4</a:t>
                      </a:r>
                      <a:endParaRPr sz="1600" dirty="0">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4.4</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solidFill>
                            <a:schemeClr val="dk1"/>
                          </a:solidFill>
                          <a:latin typeface="Inter"/>
                          <a:ea typeface="Inter"/>
                          <a:cs typeface="Inter"/>
                          <a:sym typeface="Inter"/>
                        </a:rPr>
                        <a:t>-</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 name="Google Shape;195;g1466b2f1da0_1_3">
            <a:extLst>
              <a:ext uri="{FF2B5EF4-FFF2-40B4-BE49-F238E27FC236}">
                <a16:creationId xmlns:a16="http://schemas.microsoft.com/office/drawing/2014/main" id="{75DBBAAF-8212-FA92-0445-06A977C84CA6}"/>
              </a:ext>
            </a:extLst>
          </p:cNvPr>
          <p:cNvSpPr txBox="1"/>
          <p:nvPr/>
        </p:nvSpPr>
        <p:spPr>
          <a:xfrm>
            <a:off x="1028299" y="530332"/>
            <a:ext cx="10887476" cy="738623"/>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1"/>
              </a:buClr>
              <a:buFont typeface="Arial"/>
              <a:buNone/>
            </a:pPr>
            <a:r>
              <a:rPr lang="no-NO" sz="1600" dirty="0">
                <a:solidFill>
                  <a:srgbClr val="050038"/>
                </a:solidFill>
                <a:latin typeface="Inter"/>
                <a:ea typeface="Inter"/>
                <a:cs typeface="Inter"/>
                <a:sym typeface="Inter"/>
              </a:rPr>
              <a:t>Oversikt og sammenligning av alle faktorer</a:t>
            </a:r>
            <a:r>
              <a:rPr lang="nb-NO" sz="1600" dirty="0">
                <a:solidFill>
                  <a:srgbClr val="050038"/>
                </a:solidFill>
                <a:latin typeface="Inter"/>
                <a:ea typeface="Inter"/>
                <a:cs typeface="Inter"/>
                <a:sym typeface="Inter"/>
              </a:rPr>
              <a:t>.</a:t>
            </a:r>
            <a:endParaRPr sz="1600" dirty="0">
              <a:solidFill>
                <a:schemeClr val="dk1"/>
              </a:solidFill>
              <a:latin typeface="Inter"/>
              <a:ea typeface="Inter"/>
              <a:cs typeface="Inter"/>
              <a:sym typeface="Inter"/>
            </a:endParaRPr>
          </a:p>
          <a:p>
            <a:pPr marL="0" lvl="0" indent="0" algn="l" rtl="0">
              <a:spcBef>
                <a:spcPts val="0"/>
              </a:spcBef>
              <a:spcAft>
                <a:spcPts val="0"/>
              </a:spcAft>
              <a:buClr>
                <a:schemeClr val="dk1"/>
              </a:buClr>
              <a:buFont typeface="Arial"/>
              <a:buNone/>
            </a:pPr>
            <a:r>
              <a:rPr lang="nb-NO" sz="1600" dirty="0">
                <a:solidFill>
                  <a:srgbClr val="050038"/>
                </a:solidFill>
                <a:latin typeface="Inter"/>
                <a:ea typeface="Inter"/>
                <a:cs typeface="Inter"/>
                <a:sym typeface="Inter"/>
              </a:rPr>
              <a:t>Tabellen viser resultater for valgt enhet, organisasjonen, landssnittet for tjenestetype og landssnitt generelt.</a:t>
            </a:r>
            <a:endParaRPr lang="nb-NO" sz="1600" dirty="0">
              <a:solidFill>
                <a:srgbClr val="E5B285"/>
              </a:solidFill>
              <a:latin typeface="Inter"/>
              <a:ea typeface="Inter"/>
              <a:cs typeface="Inter"/>
              <a:sym typeface="Inter"/>
            </a:endParaRPr>
          </a:p>
        </p:txBody>
      </p:sp>
      <p:sp>
        <p:nvSpPr>
          <p:cNvPr id="5" name="Google Shape;159;g1466b2f1b5f_0_56">
            <a:extLst>
              <a:ext uri="{FF2B5EF4-FFF2-40B4-BE49-F238E27FC236}">
                <a16:creationId xmlns:a16="http://schemas.microsoft.com/office/drawing/2014/main" id="{A5092CC5-AC0C-384B-DE6A-27F80C6361AF}"/>
              </a:ext>
            </a:extLst>
          </p:cNvPr>
          <p:cNvSpPr txBox="1">
            <a:spLocks/>
          </p:cNvSpPr>
          <p:nvPr/>
        </p:nvSpPr>
        <p:spPr>
          <a:xfrm rot="-5400000">
            <a:off x="-900966" y="3620453"/>
            <a:ext cx="2378700" cy="57676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nn-NO" sz="800" dirty="0">
                <a:solidFill>
                  <a:srgbClr val="6B7280"/>
                </a:solidFill>
                <a:latin typeface="Inter"/>
                <a:ea typeface="Inter"/>
                <a:cs typeface="Inter"/>
                <a:sym typeface="Inter"/>
              </a:rPr>
              <a:t>2026</a:t>
            </a:r>
            <a:br>
              <a:rPr lang="nn-NO" sz="800" dirty="0">
                <a:solidFill>
                  <a:srgbClr val="6B7280"/>
                </a:solidFill>
                <a:latin typeface="Inter"/>
                <a:ea typeface="Inter"/>
                <a:cs typeface="Inter"/>
                <a:sym typeface="Inter"/>
              </a:rPr>
            </a:br>
            <a:r>
              <a:rPr lang="nn-NO" sz="800" dirty="0">
                <a:solidFill>
                  <a:srgbClr val="6B7280"/>
                </a:solidFill>
                <a:latin typeface="Inter"/>
                <a:ea typeface="Inter"/>
                <a:cs typeface="Inter"/>
                <a:sym typeface="Inter"/>
              </a:rPr>
              <a:t>10-FAKTOR: KS’ </a:t>
            </a:r>
            <a:r>
              <a:rPr lang="nn-NO" sz="800" dirty="0" err="1">
                <a:solidFill>
                  <a:srgbClr val="6B7280"/>
                </a:solidFill>
                <a:latin typeface="Inter"/>
                <a:ea typeface="Inter"/>
                <a:cs typeface="Inter"/>
                <a:sym typeface="Inter"/>
              </a:rPr>
              <a:t>medarbeiderundersøkelse</a:t>
            </a:r>
            <a:endParaRPr lang="nn-NO" sz="800" dirty="0">
              <a:solidFill>
                <a:srgbClr val="6B7280"/>
              </a:solidFill>
              <a:latin typeface="Inter"/>
              <a:ea typeface="Inter"/>
              <a:cs typeface="Inter"/>
              <a:sym typeface="Inter"/>
            </a:endParaRPr>
          </a:p>
        </p:txBody>
      </p:sp>
      <p:sp>
        <p:nvSpPr>
          <p:cNvPr id="7" name="Google Shape;138;g1466b2f1b5f_0_0">
            <a:extLst>
              <a:ext uri="{FF2B5EF4-FFF2-40B4-BE49-F238E27FC236}">
                <a16:creationId xmlns:a16="http://schemas.microsoft.com/office/drawing/2014/main" id="{B9ACD230-9C8E-DE2F-7481-912C73D9736B}"/>
              </a:ext>
              <a:ext uri="{C183D7F6-B498-43B3-948B-1728B52AA6E4}">
                <adec:decorative xmlns:adec="http://schemas.microsoft.com/office/drawing/2017/decorative" val="1"/>
              </a:ext>
            </a:extLst>
          </p:cNvPr>
          <p:cNvSpPr txBox="1">
            <a:spLocks/>
          </p:cNvSpPr>
          <p:nvPr/>
        </p:nvSpPr>
        <p:spPr>
          <a:xfrm rot="-5400000">
            <a:off x="-902084" y="1242873"/>
            <a:ext cx="2378700" cy="5745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nb-NO" sz="800" dirty="0">
                <a:solidFill>
                  <a:srgbClr val="6B7280"/>
                </a:solidFill>
                <a:latin typeface="Inter"/>
                <a:ea typeface="Inter"/>
                <a:cs typeface="Inter"/>
                <a:sym typeface="Inter"/>
              </a:rPr>
              <a:t>Dato: </a:t>
            </a:r>
          </a:p>
          <a:p>
            <a:pPr algn="l"/>
            <a:r>
              <a:rPr lang="nb-NO" sz="800" dirty="0">
                <a:solidFill>
                  <a:srgbClr val="6B7280"/>
                </a:solidFill>
                <a:latin typeface="Inter"/>
                <a:ea typeface="Inter"/>
                <a:cs typeface="Inter"/>
                <a:sym typeface="Inter"/>
              </a:rPr>
              <a:t>Trossamfunnet Den norske kirke</a:t>
            </a:r>
          </a:p>
        </p:txBody>
      </p:sp>
      <p:pic>
        <p:nvPicPr>
          <p:cNvPr id="3" name="Picture 2" descr="http://mbkqa.norwayeast.cloudapp.azure.com/users/logo_2.png">
            <a:extLst>
              <a:ext uri="{FF2B5EF4-FFF2-40B4-BE49-F238E27FC236}">
                <a16:creationId xmlns:a16="http://schemas.microsoft.com/office/drawing/2014/main" id="{262D6910-DD47-12C2-E27E-8F63452D8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8953" y="5892397"/>
            <a:ext cx="1220627" cy="252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avrundede hjørner 3">
            <a:extLst>
              <a:ext uri="{FF2B5EF4-FFF2-40B4-BE49-F238E27FC236}">
                <a16:creationId xmlns:a16="http://schemas.microsoft.com/office/drawing/2014/main" id="{F1928B11-EB58-CA0D-6FB9-060E556E53AA}"/>
              </a:ext>
            </a:extLst>
          </p:cNvPr>
          <p:cNvSpPr/>
          <p:nvPr/>
        </p:nvSpPr>
        <p:spPr>
          <a:xfrm>
            <a:off x="865159" y="5408083"/>
            <a:ext cx="7730192" cy="471159"/>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avrundede hjørner 5">
            <a:extLst>
              <a:ext uri="{FF2B5EF4-FFF2-40B4-BE49-F238E27FC236}">
                <a16:creationId xmlns:a16="http://schemas.microsoft.com/office/drawing/2014/main" id="{0CFE6143-8ED1-9C76-155D-366DA1999765}"/>
              </a:ext>
            </a:extLst>
          </p:cNvPr>
          <p:cNvSpPr/>
          <p:nvPr/>
        </p:nvSpPr>
        <p:spPr>
          <a:xfrm>
            <a:off x="865160" y="2621280"/>
            <a:ext cx="7730190" cy="411205"/>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avrundede hjørner 7">
            <a:extLst>
              <a:ext uri="{FF2B5EF4-FFF2-40B4-BE49-F238E27FC236}">
                <a16:creationId xmlns:a16="http://schemas.microsoft.com/office/drawing/2014/main" id="{12AD100F-FEC4-FD9E-AFD6-64E921E6C13B}"/>
              </a:ext>
            </a:extLst>
          </p:cNvPr>
          <p:cNvSpPr/>
          <p:nvPr/>
        </p:nvSpPr>
        <p:spPr>
          <a:xfrm>
            <a:off x="865159" y="1839946"/>
            <a:ext cx="7730191" cy="738623"/>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lysbildenummer 8">
            <a:extLst>
              <a:ext uri="{FF2B5EF4-FFF2-40B4-BE49-F238E27FC236}">
                <a16:creationId xmlns:a16="http://schemas.microsoft.com/office/drawing/2014/main" id="{B69A583B-64C1-AB16-7C12-5351C239FC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o-NO" smtClean="0"/>
              <a:t>11</a:t>
            </a:fld>
            <a:endParaRPr lang="no-NO"/>
          </a:p>
        </p:txBody>
      </p:sp>
    </p:spTree>
    <p:extLst>
      <p:ext uri="{BB962C8B-B14F-4D97-AF65-F5344CB8AC3E}">
        <p14:creationId xmlns:p14="http://schemas.microsoft.com/office/powerpoint/2010/main" val="137990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BC92FD-E5FB-7353-6F18-519299BD134D}"/>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A48079A0-65E7-5CDC-0930-8DDD24C73EBE}"/>
              </a:ext>
            </a:extLst>
          </p:cNvPr>
          <p:cNvSpPr>
            <a:spLocks noGrp="1"/>
          </p:cNvSpPr>
          <p:nvPr>
            <p:ph idx="1"/>
          </p:nvPr>
        </p:nvSpPr>
        <p:spPr/>
        <p:txBody>
          <a:bodyPr/>
          <a:lstStyle/>
          <a:p>
            <a:pPr marL="0" indent="0">
              <a:buNone/>
            </a:pPr>
            <a:r>
              <a:rPr lang="nb-NO" dirty="0"/>
              <a:t>Dette er faktorene er faktorene Den norske kirke skårer høyest på. Når vi sammenlikner oss med Norge for øvrig, så ser vi at vi ligger noe høyere på  1 – Indre motivasjon,  2 - Mestringstro og 3 - Autonomi og så er vi likt med Norge på faktor 10.</a:t>
            </a:r>
          </a:p>
        </p:txBody>
      </p:sp>
      <p:sp>
        <p:nvSpPr>
          <p:cNvPr id="4" name="Plassholder for dato 3">
            <a:extLst>
              <a:ext uri="{FF2B5EF4-FFF2-40B4-BE49-F238E27FC236}">
                <a16:creationId xmlns:a16="http://schemas.microsoft.com/office/drawing/2014/main" id="{1E369933-99F9-9BDE-97D1-04B43B5AC995}"/>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F50E5455-FEFB-D5A7-2C1D-B6364ADF8687}"/>
              </a:ext>
            </a:extLst>
          </p:cNvPr>
          <p:cNvSpPr>
            <a:spLocks noGrp="1"/>
          </p:cNvSpPr>
          <p:nvPr>
            <p:ph type="sldNum" sz="quarter" idx="12"/>
          </p:nvPr>
        </p:nvSpPr>
        <p:spPr/>
        <p:txBody>
          <a:bodyPr/>
          <a:lstStyle/>
          <a:p>
            <a:fld id="{46765B28-40BF-0A46-BB8F-30D004035CD9}" type="slidenum">
              <a:rPr lang="nb-NO" smtClean="0"/>
              <a:t>12</a:t>
            </a:fld>
            <a:endParaRPr lang="nb-NO"/>
          </a:p>
        </p:txBody>
      </p:sp>
    </p:spTree>
    <p:extLst>
      <p:ext uri="{BB962C8B-B14F-4D97-AF65-F5344CB8AC3E}">
        <p14:creationId xmlns:p14="http://schemas.microsoft.com/office/powerpoint/2010/main" val="182790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97456-CBE0-DB76-2168-583374DA045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965818-079B-BF3C-AE89-A9DE42458FF7}"/>
              </a:ext>
            </a:extLst>
          </p:cNvPr>
          <p:cNvSpPr>
            <a:spLocks noGrp="1"/>
          </p:cNvSpPr>
          <p:nvPr>
            <p:ph type="title"/>
          </p:nvPr>
        </p:nvSpPr>
        <p:spPr/>
        <p:txBody>
          <a:bodyPr/>
          <a:lstStyle/>
          <a:p>
            <a:r>
              <a:rPr lang="nb-NO" dirty="0"/>
              <a:t>Faktorene med høyest skår</a:t>
            </a:r>
          </a:p>
        </p:txBody>
      </p:sp>
      <p:sp>
        <p:nvSpPr>
          <p:cNvPr id="3" name="Plassholder for innhold 2">
            <a:extLst>
              <a:ext uri="{FF2B5EF4-FFF2-40B4-BE49-F238E27FC236}">
                <a16:creationId xmlns:a16="http://schemas.microsoft.com/office/drawing/2014/main" id="{7E583693-96FA-CD4E-EB39-B9DA74F56723}"/>
              </a:ext>
            </a:extLst>
          </p:cNvPr>
          <p:cNvSpPr>
            <a:spLocks noGrp="1"/>
          </p:cNvSpPr>
          <p:nvPr>
            <p:ph sz="half" idx="1"/>
          </p:nvPr>
        </p:nvSpPr>
        <p:spPr>
          <a:xfrm>
            <a:off x="4475655" y="1228721"/>
            <a:ext cx="5471232" cy="677658"/>
          </a:xfrm>
        </p:spPr>
        <p:txBody>
          <a:bodyPr/>
          <a:lstStyle/>
          <a:p>
            <a:pPr marL="0" indent="0">
              <a:buNone/>
            </a:pPr>
            <a:r>
              <a:rPr lang="nb-NO" sz="2000" b="1" dirty="0"/>
              <a:t>Faktor 10: Prososial motivasjon </a:t>
            </a:r>
            <a:br>
              <a:rPr lang="nb-NO" sz="2000" dirty="0"/>
            </a:br>
            <a:r>
              <a:rPr lang="nb-NO" sz="2000" dirty="0"/>
              <a:t>er enig eller veldig enig i at å gjøre noe til nytte og verdi for andre er en viktig drivkraft</a:t>
            </a:r>
          </a:p>
        </p:txBody>
      </p:sp>
      <p:sp>
        <p:nvSpPr>
          <p:cNvPr id="4" name="Plassholder for innhold 3">
            <a:extLst>
              <a:ext uri="{FF2B5EF4-FFF2-40B4-BE49-F238E27FC236}">
                <a16:creationId xmlns:a16="http://schemas.microsoft.com/office/drawing/2014/main" id="{148A155E-3DB0-0BCD-63CF-B7CE77747BDB}"/>
              </a:ext>
            </a:extLst>
          </p:cNvPr>
          <p:cNvSpPr>
            <a:spLocks noGrp="1"/>
          </p:cNvSpPr>
          <p:nvPr>
            <p:ph sz="half" idx="2"/>
          </p:nvPr>
        </p:nvSpPr>
        <p:spPr>
          <a:xfrm>
            <a:off x="4535127" y="3874291"/>
            <a:ext cx="6801947" cy="677659"/>
          </a:xfrm>
        </p:spPr>
        <p:txBody>
          <a:bodyPr/>
          <a:lstStyle/>
          <a:p>
            <a:pPr marL="0" indent="0">
              <a:buNone/>
            </a:pPr>
            <a:r>
              <a:rPr lang="nb-NO" sz="2000" b="1" dirty="0"/>
              <a:t>Faktor 1: Indre motivasjon</a:t>
            </a:r>
            <a:br>
              <a:rPr lang="nb-NO" sz="2000" dirty="0"/>
            </a:br>
            <a:r>
              <a:rPr lang="nb-NO" sz="2000" dirty="0"/>
              <a:t>er enig eller veldig enig i at oppgavene oppleves som en drivkraft, og er spennende og stimulerende</a:t>
            </a:r>
          </a:p>
        </p:txBody>
      </p:sp>
      <p:sp>
        <p:nvSpPr>
          <p:cNvPr id="6" name="Plassholder for lysbildenummer 5">
            <a:extLst>
              <a:ext uri="{FF2B5EF4-FFF2-40B4-BE49-F238E27FC236}">
                <a16:creationId xmlns:a16="http://schemas.microsoft.com/office/drawing/2014/main" id="{630037C3-F874-E20E-153A-8069E566A650}"/>
              </a:ext>
            </a:extLst>
          </p:cNvPr>
          <p:cNvSpPr>
            <a:spLocks noGrp="1"/>
          </p:cNvSpPr>
          <p:nvPr>
            <p:ph type="sldNum" sz="quarter" idx="12"/>
          </p:nvPr>
        </p:nvSpPr>
        <p:spPr/>
        <p:txBody>
          <a:bodyPr/>
          <a:lstStyle/>
          <a:p>
            <a:fld id="{46765B28-40BF-0A46-BB8F-30D004035CD9}" type="slidenum">
              <a:rPr lang="nb-NO" smtClean="0"/>
              <a:t>13</a:t>
            </a:fld>
            <a:endParaRPr lang="nb-NO"/>
          </a:p>
        </p:txBody>
      </p:sp>
      <p:sp>
        <p:nvSpPr>
          <p:cNvPr id="7" name="Plassholder for innhold 2">
            <a:extLst>
              <a:ext uri="{FF2B5EF4-FFF2-40B4-BE49-F238E27FC236}">
                <a16:creationId xmlns:a16="http://schemas.microsoft.com/office/drawing/2014/main" id="{225C444D-944E-0BA0-5E49-37B234AD40B4}"/>
              </a:ext>
            </a:extLst>
          </p:cNvPr>
          <p:cNvSpPr txBox="1">
            <a:spLocks/>
          </p:cNvSpPr>
          <p:nvPr/>
        </p:nvSpPr>
        <p:spPr>
          <a:xfrm>
            <a:off x="4475655" y="2551506"/>
            <a:ext cx="5471232" cy="67765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Faktor 3: Autonomi</a:t>
            </a:r>
            <a:br>
              <a:rPr lang="nb-NO" sz="2000" b="1" dirty="0"/>
            </a:br>
            <a:r>
              <a:rPr lang="nb-NO" sz="2000" dirty="0"/>
              <a:t>er enig eller veldig enig i at de har autonomi i jobben sin</a:t>
            </a:r>
          </a:p>
        </p:txBody>
      </p:sp>
      <p:sp>
        <p:nvSpPr>
          <p:cNvPr id="8" name="Rektangel: avrundede hjørner 7">
            <a:extLst>
              <a:ext uri="{FF2B5EF4-FFF2-40B4-BE49-F238E27FC236}">
                <a16:creationId xmlns:a16="http://schemas.microsoft.com/office/drawing/2014/main" id="{68500EBD-651D-1A76-9F54-3887CC1FF2F7}"/>
              </a:ext>
            </a:extLst>
          </p:cNvPr>
          <p:cNvSpPr/>
          <p:nvPr/>
        </p:nvSpPr>
        <p:spPr>
          <a:xfrm>
            <a:off x="1003028" y="1089953"/>
            <a:ext cx="3345945" cy="955195"/>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200" dirty="0"/>
              <a:t>92%</a:t>
            </a:r>
          </a:p>
        </p:txBody>
      </p:sp>
      <p:sp>
        <p:nvSpPr>
          <p:cNvPr id="9" name="Rektangel: avrundede hjørner 8">
            <a:extLst>
              <a:ext uri="{FF2B5EF4-FFF2-40B4-BE49-F238E27FC236}">
                <a16:creationId xmlns:a16="http://schemas.microsoft.com/office/drawing/2014/main" id="{FEE03A53-7D14-6A5F-322A-25141A4362E3}"/>
              </a:ext>
            </a:extLst>
          </p:cNvPr>
          <p:cNvSpPr/>
          <p:nvPr/>
        </p:nvSpPr>
        <p:spPr>
          <a:xfrm>
            <a:off x="1003027" y="2470037"/>
            <a:ext cx="3345948" cy="955195"/>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200" dirty="0"/>
              <a:t>87%</a:t>
            </a:r>
          </a:p>
        </p:txBody>
      </p:sp>
      <p:sp>
        <p:nvSpPr>
          <p:cNvPr id="10" name="Rektangel: avrundede hjørner 9">
            <a:extLst>
              <a:ext uri="{FF2B5EF4-FFF2-40B4-BE49-F238E27FC236}">
                <a16:creationId xmlns:a16="http://schemas.microsoft.com/office/drawing/2014/main" id="{191C80A1-B159-9E03-65B0-A7BA863C30BE}"/>
              </a:ext>
            </a:extLst>
          </p:cNvPr>
          <p:cNvSpPr/>
          <p:nvPr/>
        </p:nvSpPr>
        <p:spPr>
          <a:xfrm>
            <a:off x="1003029" y="3850121"/>
            <a:ext cx="3345948" cy="955195"/>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200" dirty="0"/>
              <a:t>85%</a:t>
            </a:r>
          </a:p>
        </p:txBody>
      </p:sp>
      <p:sp>
        <p:nvSpPr>
          <p:cNvPr id="11" name="Plassholder for innhold 3">
            <a:extLst>
              <a:ext uri="{FF2B5EF4-FFF2-40B4-BE49-F238E27FC236}">
                <a16:creationId xmlns:a16="http://schemas.microsoft.com/office/drawing/2014/main" id="{5BCD59B8-9C93-30C5-ADB9-2F5915DEC83B}"/>
              </a:ext>
            </a:extLst>
          </p:cNvPr>
          <p:cNvSpPr txBox="1">
            <a:spLocks/>
          </p:cNvSpPr>
          <p:nvPr/>
        </p:nvSpPr>
        <p:spPr>
          <a:xfrm>
            <a:off x="4475653" y="5322531"/>
            <a:ext cx="6445108" cy="67766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Faktor 2: Mestringstro</a:t>
            </a:r>
            <a:br>
              <a:rPr lang="nb-NO" sz="2000" dirty="0"/>
            </a:br>
            <a:r>
              <a:rPr lang="nb-NO" sz="2000" dirty="0"/>
              <a:t>er enig eller veldig enig i at de har tiltro til egen kompetanse og mulighet til å mestre utfordringer i jobben </a:t>
            </a:r>
          </a:p>
        </p:txBody>
      </p:sp>
      <p:sp>
        <p:nvSpPr>
          <p:cNvPr id="12" name="Rektangel: avrundede hjørner 11">
            <a:extLst>
              <a:ext uri="{FF2B5EF4-FFF2-40B4-BE49-F238E27FC236}">
                <a16:creationId xmlns:a16="http://schemas.microsoft.com/office/drawing/2014/main" id="{F7DFBBDE-A844-423E-1F88-B162A5EF8048}"/>
              </a:ext>
            </a:extLst>
          </p:cNvPr>
          <p:cNvSpPr/>
          <p:nvPr/>
        </p:nvSpPr>
        <p:spPr>
          <a:xfrm>
            <a:off x="1003029" y="5230205"/>
            <a:ext cx="3345948" cy="955195"/>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200" dirty="0"/>
              <a:t>90%</a:t>
            </a:r>
          </a:p>
        </p:txBody>
      </p:sp>
    </p:spTree>
    <p:extLst>
      <p:ext uri="{BB962C8B-B14F-4D97-AF65-F5344CB8AC3E}">
        <p14:creationId xmlns:p14="http://schemas.microsoft.com/office/powerpoint/2010/main" val="3948414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9" grpId="0" animBg="1"/>
      <p:bldP spid="10" grpId="0" animBg="1"/>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FA00D2-8457-4B39-88D7-A806B3D47484}"/>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753DBC44-C327-7AC3-C85F-9B42AD92EE21}"/>
              </a:ext>
            </a:extLst>
          </p:cNvPr>
          <p:cNvSpPr>
            <a:spLocks noGrp="1"/>
          </p:cNvSpPr>
          <p:nvPr>
            <p:ph idx="1"/>
          </p:nvPr>
        </p:nvSpPr>
        <p:spPr/>
        <p:txBody>
          <a:bodyPr/>
          <a:lstStyle/>
          <a:p>
            <a:pPr marL="0" indent="0">
              <a:buNone/>
            </a:pPr>
            <a:r>
              <a:rPr lang="nb-NO" sz="1100" dirty="0"/>
              <a:t>Vi ser litt på de tre faktorene som har høyest skår.</a:t>
            </a:r>
          </a:p>
          <a:p>
            <a:pPr marL="0" indent="0">
              <a:buNone/>
            </a:pPr>
            <a:r>
              <a:rPr lang="nb-NO" sz="1100" dirty="0"/>
              <a:t>For ordens skyld, så er prosenttallene her er basert på antall svar, ikke direkte relatert til antall personer. Det er fordi hver faktor er en gjennomsnittsskår av 3-5 spørsmål. Men dette er skårer vi skal være godt fornøyd med! Jeg vil kommentere litt på de enkelte skårene her, for det kan være interessant å vite hva som påvirker disse – det sier noe om hvordan man kan bevare det i arbeidsmiljøet.</a:t>
            </a:r>
          </a:p>
          <a:p>
            <a:pPr marL="0" indent="0">
              <a:buNone/>
            </a:pPr>
            <a:r>
              <a:rPr lang="nb-NO" sz="1100" dirty="0"/>
              <a:t>Faktor 10, prososial motivasjon, - at man er enig i at det å gjøre noe til nytte og verdi for andre er en viktig drivkraft. Dette er ikke en faktor som kan beordres eller bestilles, det er en holdning som må være ekte for å gi ønskede effekter. For å påvirke holdninger, er det ofte nyttig med innsikt i betydningen og effektene av å bidra med noe nyttig for andre. Konkrete eksempler av nytteverdi og tilbakemeldinger er ofte effektivt. At ledere går foran som eksempler er også viktig. Hos oss er denne skåren er høy, så dette er det nok mange som kjenner godt igjen. Men det er viktig å være bevisst hvordan det skapes, så man kan jobbe aktivt med å opprettholde det som skaper holdningen i et arbeidsmiljø.</a:t>
            </a:r>
          </a:p>
          <a:p>
            <a:pPr marL="0" indent="0">
              <a:buNone/>
            </a:pPr>
            <a:r>
              <a:rPr lang="nb-NO" sz="1100" dirty="0"/>
              <a:t>Faktor 3, autonomi. Autonomi er ikke et «enten-eller»-begrep, men noe som varierer mellom høy og lav. Det betyr å gi medarbeidere størst mulig selvstendighet innen sin jobbrolle og unngå unødvendig detaljstyring og overvåking. Siden det varierer mellom høy og lav, og ikke «enten finnes det ellers finnes det ikke», så må autonomien som blir gitt oppleves som relevant og meningsfull for at den skal ha en positiv effekt på indre motivasjon, bruk av kompetanse, innsats og ytelse.</a:t>
            </a:r>
          </a:p>
          <a:p>
            <a:pPr marL="0" indent="0">
              <a:buNone/>
            </a:pPr>
            <a:r>
              <a:rPr lang="nb-NO" sz="1100" dirty="0"/>
              <a:t>Faktor 2, mestringstro, reflekterer hvilken oppfatning medarbeidere har av sin egen kompetanse og forutsetninger for å løse oppgaver og takle utfordringer. Det som er så flott med at Den norske kirke skårer såpass høyt på dette er at det ofte har stor betydning for faktisk mestring. Medarbeidere med høy mestringstro yter vesentlig bedre enn medarbeidere med lav mestringstro selv om de er like på andre måter i form av kunnskap, ferdigheter og evner. For å bevare mestringstro er det viktig med relevant kompetanseutvikling og gode mestringsopplevelser. </a:t>
            </a:r>
          </a:p>
          <a:p>
            <a:pPr marL="0" indent="0">
              <a:buNone/>
            </a:pPr>
            <a:r>
              <a:rPr lang="nb-NO" sz="1100" dirty="0"/>
              <a:t>Bonus: </a:t>
            </a:r>
            <a:br>
              <a:rPr lang="nb-NO" sz="1100" dirty="0"/>
            </a:br>
            <a:r>
              <a:rPr lang="nb-NO" sz="1100" dirty="0"/>
              <a:t>Faktor 1, Indre motivasjon, reflekterer ekte jobbglede og en genuin interesse for oppgavene man har – at arbeidsoppgavene er motiverende i seg selv. Dette er den formen for motivasjon som gir flest positive effekter for medarbeideren selv og organisasjonen, og har sterk effekt på: egeninnsats, kvaliteten på arbeid, lojalitet og stolthet over arbeidsplass og lavere turnoverintensjon. Det er spesielt viktig å beholde og styrke denne motivasjonen og unngå at den svekkes over tid. Det er 3 viktige faktorer som påvirker om oppgavene oppleves indre motiverende: 1. opplevelsen av å mestre oppgavene og derfor være kompetent, 2. opplevelse av høy autonomi, og 3. oppleve at man tilhører en større helhet og arbeidsfellesskap med et godt mestringsklima. Faktor 10, prososial motivasjon, gir også en positiv effekt på indre motivasjon. </a:t>
            </a:r>
          </a:p>
          <a:p>
            <a:pPr marL="0" indent="0">
              <a:buNone/>
            </a:pPr>
            <a:endParaRPr lang="nb-NO" sz="1400" dirty="0"/>
          </a:p>
        </p:txBody>
      </p:sp>
      <p:sp>
        <p:nvSpPr>
          <p:cNvPr id="4" name="Plassholder for dato 3">
            <a:extLst>
              <a:ext uri="{FF2B5EF4-FFF2-40B4-BE49-F238E27FC236}">
                <a16:creationId xmlns:a16="http://schemas.microsoft.com/office/drawing/2014/main" id="{7A6DD1BB-48D8-9349-5C8A-888B3CFEA169}"/>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0C342F23-9AA1-6590-6A11-E6B9A79E7778}"/>
              </a:ext>
            </a:extLst>
          </p:cNvPr>
          <p:cNvSpPr>
            <a:spLocks noGrp="1"/>
          </p:cNvSpPr>
          <p:nvPr>
            <p:ph type="sldNum" sz="quarter" idx="12"/>
          </p:nvPr>
        </p:nvSpPr>
        <p:spPr/>
        <p:txBody>
          <a:bodyPr/>
          <a:lstStyle/>
          <a:p>
            <a:fld id="{46765B28-40BF-0A46-BB8F-30D004035CD9}" type="slidenum">
              <a:rPr lang="nb-NO" smtClean="0"/>
              <a:t>14</a:t>
            </a:fld>
            <a:endParaRPr lang="nb-NO"/>
          </a:p>
        </p:txBody>
      </p:sp>
    </p:spTree>
    <p:extLst>
      <p:ext uri="{BB962C8B-B14F-4D97-AF65-F5344CB8AC3E}">
        <p14:creationId xmlns:p14="http://schemas.microsoft.com/office/powerpoint/2010/main" val="312290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D5B85662-C61B-5C55-7DBE-7F6646B89E66}"/>
            </a:ext>
          </a:extLst>
        </p:cNvPr>
        <p:cNvGrpSpPr/>
        <p:nvPr/>
      </p:nvGrpSpPr>
      <p:grpSpPr>
        <a:xfrm>
          <a:off x="0" y="0"/>
          <a:ext cx="0" cy="0"/>
          <a:chOff x="0" y="0"/>
          <a:chExt cx="0" cy="0"/>
        </a:xfrm>
      </p:grpSpPr>
      <p:cxnSp>
        <p:nvCxnSpPr>
          <p:cNvPr id="191" name="Google Shape;191;g1466b2f1da0_1_3">
            <a:extLst>
              <a:ext uri="{FF2B5EF4-FFF2-40B4-BE49-F238E27FC236}">
                <a16:creationId xmlns:a16="http://schemas.microsoft.com/office/drawing/2014/main" id="{5B92CCBD-BEA1-5AB5-A6D5-C6B784CFA1A5}"/>
              </a:ext>
            </a:extLst>
          </p:cNvPr>
          <p:cNvCxnSpPr/>
          <p:nvPr/>
        </p:nvCxnSpPr>
        <p:spPr>
          <a:xfrm>
            <a:off x="610500" y="0"/>
            <a:ext cx="0" cy="6858000"/>
          </a:xfrm>
          <a:prstGeom prst="straightConnector1">
            <a:avLst/>
          </a:prstGeom>
          <a:noFill/>
          <a:ln w="9525" cap="flat" cmpd="sng">
            <a:solidFill>
              <a:srgbClr val="E5E7EB"/>
            </a:solidFill>
            <a:prstDash val="solid"/>
            <a:round/>
            <a:headEnd type="none" w="med" len="med"/>
            <a:tailEnd type="none" w="med" len="med"/>
          </a:ln>
        </p:spPr>
      </p:cxnSp>
      <p:sp>
        <p:nvSpPr>
          <p:cNvPr id="192" name="Google Shape;192;g1466b2f1da0_1_3">
            <a:extLst>
              <a:ext uri="{FF2B5EF4-FFF2-40B4-BE49-F238E27FC236}">
                <a16:creationId xmlns:a16="http://schemas.microsoft.com/office/drawing/2014/main" id="{9693E746-9528-DB91-9D66-22901C756F02}"/>
              </a:ext>
            </a:extLst>
          </p:cNvPr>
          <p:cNvSpPr txBox="1"/>
          <p:nvPr/>
        </p:nvSpPr>
        <p:spPr>
          <a:xfrm>
            <a:off x="81267" y="203500"/>
            <a:ext cx="454800" cy="430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no-NO" sz="1200" dirty="0">
                <a:solidFill>
                  <a:srgbClr val="6B7280"/>
                </a:solidFill>
              </a:rPr>
              <a:t>0</a:t>
            </a:r>
            <a:r>
              <a:rPr lang="en-US" sz="1200" dirty="0">
                <a:solidFill>
                  <a:srgbClr val="6B7280"/>
                </a:solidFill>
              </a:rPr>
              <a:t>5</a:t>
            </a:r>
            <a:endParaRPr sz="1200" dirty="0">
              <a:solidFill>
                <a:srgbClr val="6B7280"/>
              </a:solidFill>
            </a:endParaRPr>
          </a:p>
        </p:txBody>
      </p:sp>
      <p:sp>
        <p:nvSpPr>
          <p:cNvPr id="196" name="Google Shape;196;g1466b2f1da0_1_3">
            <a:extLst>
              <a:ext uri="{FF2B5EF4-FFF2-40B4-BE49-F238E27FC236}">
                <a16:creationId xmlns:a16="http://schemas.microsoft.com/office/drawing/2014/main" id="{25FE2C28-5641-5DA8-8D7D-194AE4FB2114}"/>
              </a:ext>
            </a:extLst>
          </p:cNvPr>
          <p:cNvSpPr txBox="1">
            <a:spLocks noGrp="1"/>
          </p:cNvSpPr>
          <p:nvPr>
            <p:ph type="ctrTitle"/>
          </p:nvPr>
        </p:nvSpPr>
        <p:spPr>
          <a:xfrm>
            <a:off x="983621" y="144297"/>
            <a:ext cx="10819500" cy="490003"/>
          </a:xfrm>
          <a:prstGeom prst="rect">
            <a:avLst/>
          </a:prstGeom>
        </p:spPr>
        <p:txBody>
          <a:bodyPr spcFirstLastPara="1" wrap="square" lIns="121900" tIns="121900" rIns="121900" bIns="121900" anchor="b" anchorCtr="0">
            <a:noAutofit/>
          </a:bodyPr>
          <a:lstStyle/>
          <a:p>
            <a:pPr algn="l"/>
            <a:r>
              <a:rPr lang="nb-NO" sz="2400" b="1" dirty="0">
                <a:solidFill>
                  <a:srgbClr val="050037"/>
                </a:solidFill>
                <a:latin typeface="Inter"/>
                <a:ea typeface="Inter"/>
                <a:cs typeface="Inter"/>
                <a:sym typeface="Inter"/>
              </a:rPr>
              <a:t>Trossamfunnet Den norske kirke</a:t>
            </a:r>
          </a:p>
        </p:txBody>
      </p:sp>
      <p:graphicFrame>
        <p:nvGraphicFramePr>
          <p:cNvPr id="197" name="Google Shape;197;g1466b2f1da0_1_3">
            <a:extLst>
              <a:ext uri="{FF2B5EF4-FFF2-40B4-BE49-F238E27FC236}">
                <a16:creationId xmlns:a16="http://schemas.microsoft.com/office/drawing/2014/main" id="{8CB2B73B-43D1-3670-975D-D7F14C073406}"/>
              </a:ext>
            </a:extLst>
          </p:cNvPr>
          <p:cNvGraphicFramePr/>
          <p:nvPr/>
        </p:nvGraphicFramePr>
        <p:xfrm>
          <a:off x="865159" y="1173288"/>
          <a:ext cx="10819498" cy="4635500"/>
        </p:xfrm>
        <a:graphic>
          <a:graphicData uri="http://schemas.openxmlformats.org/drawingml/2006/table">
            <a:tbl>
              <a:tblPr firstRow="1" bandRow="1">
                <a:noFill/>
              </a:tblPr>
              <a:tblGrid>
                <a:gridCol w="5729072">
                  <a:extLst>
                    <a:ext uri="{9D8B030D-6E8A-4147-A177-3AD203B41FA5}">
                      <a16:colId xmlns:a16="http://schemas.microsoft.com/office/drawing/2014/main" val="20000"/>
                    </a:ext>
                  </a:extLst>
                </a:gridCol>
                <a:gridCol w="1988560">
                  <a:extLst>
                    <a:ext uri="{9D8B030D-6E8A-4147-A177-3AD203B41FA5}">
                      <a16:colId xmlns:a16="http://schemas.microsoft.com/office/drawing/2014/main" val="20001"/>
                    </a:ext>
                  </a:extLst>
                </a:gridCol>
                <a:gridCol w="1550933">
                  <a:extLst>
                    <a:ext uri="{9D8B030D-6E8A-4147-A177-3AD203B41FA5}">
                      <a16:colId xmlns:a16="http://schemas.microsoft.com/office/drawing/2014/main" val="20003"/>
                    </a:ext>
                  </a:extLst>
                </a:gridCol>
                <a:gridCol w="1550933">
                  <a:extLst>
                    <a:ext uri="{9D8B030D-6E8A-4147-A177-3AD203B41FA5}">
                      <a16:colId xmlns:a16="http://schemas.microsoft.com/office/drawing/2014/main" val="3597114059"/>
                    </a:ext>
                  </a:extLst>
                </a:gridCol>
              </a:tblGrid>
              <a:tr h="647000">
                <a:tc>
                  <a:txBody>
                    <a:bodyPr/>
                    <a:lstStyle/>
                    <a:p>
                      <a:pPr marL="0" marR="0" lvl="0" indent="0" algn="l" rtl="0">
                        <a:spcBef>
                          <a:spcPts val="0"/>
                        </a:spcBef>
                        <a:spcAft>
                          <a:spcPts val="0"/>
                        </a:spcAft>
                        <a:buNone/>
                      </a:pPr>
                      <a:r>
                        <a:rPr lang="no-NO" dirty="0">
                          <a:solidFill>
                            <a:srgbClr val="040138"/>
                          </a:solidFill>
                          <a:latin typeface="Inter Medium"/>
                          <a:ea typeface="Inter Medium"/>
                          <a:cs typeface="Inter Medium"/>
                          <a:sym typeface="Inter Medium"/>
                        </a:rPr>
                        <a:t>Faktor</a:t>
                      </a:r>
                      <a:r>
                        <a:rPr lang="no-NO" u="none" strike="noStrike" cap="none" dirty="0">
                          <a:solidFill>
                            <a:srgbClr val="FFFFFF"/>
                          </a:solidFill>
                          <a:latin typeface="Inter Medium"/>
                          <a:ea typeface="Inter Medium"/>
                          <a:cs typeface="Inter Medium"/>
                          <a:sym typeface="Inter Medium"/>
                        </a:rPr>
                        <a:t> </a:t>
                      </a:r>
                      <a:endParaRPr dirty="0">
                        <a:solidFill>
                          <a:srgbClr val="FFFFFF"/>
                        </a:solidFill>
                        <a:latin typeface="Inter Medium"/>
                        <a:ea typeface="Inter Medium"/>
                        <a:cs typeface="Inter Medium"/>
                        <a:sym typeface="Inter Medium"/>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solidFill>
                      <a:srgbClr val="E5B285"/>
                    </a:solidFill>
                  </a:tcPr>
                </a:tc>
                <a:tc>
                  <a:txBody>
                    <a:bodyPr/>
                    <a:lstStyle/>
                    <a:p>
                      <a:pPr marL="0" lvl="0" indent="0" algn="ctr" rtl="0">
                        <a:spcBef>
                          <a:spcPts val="0"/>
                        </a:spcBef>
                        <a:spcAft>
                          <a:spcPts val="0"/>
                        </a:spcAft>
                        <a:buNone/>
                      </a:pPr>
                      <a:r>
                        <a:rPr lang="en-US" dirty="0">
                          <a:solidFill>
                            <a:srgbClr val="040138"/>
                          </a:solidFill>
                          <a:latin typeface="Inter Medium"/>
                          <a:ea typeface="Inter Medium"/>
                          <a:cs typeface="Inter Medium"/>
                          <a:sym typeface="Inter Medium"/>
                        </a:rPr>
                        <a:t>Trossamfunnet Den norske kirke</a:t>
                      </a:r>
                      <a:endParaRPr dirty="0">
                        <a:solidFill>
                          <a:srgbClr val="040138"/>
                        </a:solidFill>
                        <a:latin typeface="Inter Medium"/>
                        <a:ea typeface="Inter Medium"/>
                        <a:cs typeface="Inter Medium"/>
                        <a:sym typeface="Inter Medium"/>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solidFill>
                      <a:srgbClr val="E5B285"/>
                    </a:solidFill>
                  </a:tcPr>
                </a:tc>
                <a:tc>
                  <a:txBody>
                    <a:bodyPr/>
                    <a:lstStyle/>
                    <a:p>
                      <a:pPr marL="0" lvl="0" indent="0" algn="ctr" rtl="0">
                        <a:spcBef>
                          <a:spcPts val="0"/>
                        </a:spcBef>
                        <a:spcAft>
                          <a:spcPts val="0"/>
                        </a:spcAft>
                        <a:buClr>
                          <a:schemeClr val="dk1"/>
                        </a:buClr>
                        <a:buFont typeface="Arial"/>
                        <a:buNone/>
                      </a:pPr>
                      <a:r>
                        <a:rPr lang="en-US" dirty="0">
                          <a:solidFill>
                            <a:srgbClr val="040138"/>
                          </a:solidFill>
                          <a:latin typeface="Inter Medium"/>
                          <a:ea typeface="Inter Medium"/>
                          <a:cs typeface="Inter Medium"/>
                          <a:sym typeface="Inter Medium"/>
                        </a:rPr>
                        <a:t>Benchmark</a:t>
                      </a:r>
                    </a:p>
                    <a:p>
                      <a:pPr marL="0" lvl="0" indent="0" algn="ctr" rtl="0">
                        <a:spcBef>
                          <a:spcPts val="0"/>
                        </a:spcBef>
                        <a:spcAft>
                          <a:spcPts val="0"/>
                        </a:spcAft>
                        <a:buClr>
                          <a:schemeClr val="dk1"/>
                        </a:buClr>
                        <a:buFont typeface="Arial"/>
                        <a:buNone/>
                      </a:pPr>
                      <a:r>
                        <a:rPr lang="en-US" dirty="0">
                          <a:solidFill>
                            <a:srgbClr val="040138"/>
                          </a:solidFill>
                          <a:latin typeface="Inter Medium"/>
                          <a:ea typeface="Inter Medium"/>
                          <a:cs typeface="Inter Medium"/>
                          <a:sym typeface="Inter Medium"/>
                        </a:rPr>
                        <a:t>Norge</a:t>
                      </a:r>
                      <a:endParaRPr dirty="0">
                        <a:solidFill>
                          <a:srgbClr val="040138"/>
                        </a:solidFill>
                        <a:latin typeface="Inter Medium"/>
                        <a:ea typeface="Inter Medium"/>
                        <a:cs typeface="Inter Medium"/>
                        <a:sym typeface="Inter Medium"/>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solidFill>
                      <a:srgbClr val="E5B285"/>
                    </a:solidFill>
                  </a:tcPr>
                </a:tc>
                <a:tc>
                  <a:txBody>
                    <a:bodyPr/>
                    <a:lstStyle/>
                    <a:p>
                      <a:pPr marL="0" lvl="0" indent="0" algn="ctr" rtl="0">
                        <a:spcBef>
                          <a:spcPts val="0"/>
                        </a:spcBef>
                        <a:spcAft>
                          <a:spcPts val="0"/>
                        </a:spcAft>
                        <a:buClr>
                          <a:schemeClr val="dk1"/>
                        </a:buClr>
                        <a:buFont typeface="Arial"/>
                        <a:buNone/>
                      </a:pPr>
                      <a:r>
                        <a:rPr lang="nb-NO" dirty="0">
                          <a:solidFill>
                            <a:srgbClr val="040138"/>
                          </a:solidFill>
                          <a:latin typeface="Inter Medium"/>
                          <a:ea typeface="Inter Medium"/>
                          <a:cs typeface="Inter Medium"/>
                          <a:sym typeface="Inter Medium"/>
                        </a:rPr>
                        <a:t>Forskjell</a:t>
                      </a:r>
                      <a:endParaRPr dirty="0">
                        <a:solidFill>
                          <a:srgbClr val="040138"/>
                        </a:solidFill>
                        <a:latin typeface="Inter Medium"/>
                        <a:ea typeface="Inter Medium"/>
                        <a:cs typeface="Inter Medium"/>
                        <a:sym typeface="Inter Medium"/>
                      </a:endParaRP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solidFill>
                      <a:srgbClr val="E5B285"/>
                    </a:solidFill>
                  </a:tcPr>
                </a:tc>
                <a:extLst>
                  <a:ext uri="{0D108BD9-81ED-4DB2-BD59-A6C34878D82A}">
                    <a16:rowId xmlns:a16="http://schemas.microsoft.com/office/drawing/2014/main" val="10000"/>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1. Indre motivasjon</a:t>
                      </a:r>
                      <a:endParaRPr sz="1600" dirty="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4.2</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1"/>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2. Mestringstro</a:t>
                      </a:r>
                      <a:endParaRPr sz="1600" dirty="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4.2</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2"/>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3. Autonomi</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4.3</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+0.2</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3"/>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4. Bruk av kompetanse</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4.1</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4.0</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4"/>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5. Mestringsorientert ledelse</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3.8</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3.8</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5"/>
                  </a:ext>
                </a:extLst>
              </a:tr>
              <a:tr h="398850">
                <a:tc>
                  <a:txBody>
                    <a:bodyPr/>
                    <a:lstStyle/>
                    <a:p>
                      <a:pPr marL="0" lvl="0" indent="0" algn="l" rtl="0">
                        <a:spcBef>
                          <a:spcPts val="0"/>
                        </a:spcBef>
                        <a:spcAft>
                          <a:spcPts val="0"/>
                        </a:spcAft>
                        <a:buClr>
                          <a:schemeClr val="dk1"/>
                        </a:buClr>
                        <a:buFont typeface="Arial"/>
                        <a:buNone/>
                      </a:pPr>
                      <a:r>
                        <a:rPr lang="no-NO" sz="1600">
                          <a:solidFill>
                            <a:srgbClr val="050038"/>
                          </a:solidFill>
                          <a:latin typeface="Inter" panose="020B0604020202020204" charset="0"/>
                          <a:ea typeface="Inter" panose="020B0604020202020204" charset="0"/>
                          <a:cs typeface="Roboto"/>
                          <a:sym typeface="Roboto"/>
                        </a:rPr>
                        <a:t>6. Rolleklarhet</a:t>
                      </a:r>
                      <a:endParaRPr sz="1600" i="0" u="none" strike="noStrike" cap="none">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4.0</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4.0</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6"/>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7. Relevant kompetanseutvikling</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3.5</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3.6</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7"/>
                  </a:ext>
                </a:extLst>
              </a:tr>
              <a:tr h="398850">
                <a:tc>
                  <a:txBody>
                    <a:bodyPr/>
                    <a:lstStyle/>
                    <a:p>
                      <a:pPr marL="0" lvl="0" indent="0" algn="l" rtl="0">
                        <a:spcBef>
                          <a:spcPts val="0"/>
                        </a:spcBef>
                        <a:spcAft>
                          <a:spcPts val="0"/>
                        </a:spcAft>
                        <a:buNone/>
                      </a:pPr>
                      <a:r>
                        <a:rPr lang="no-NO" sz="1600">
                          <a:solidFill>
                            <a:srgbClr val="050038"/>
                          </a:solidFill>
                          <a:latin typeface="Inter" panose="020B0604020202020204" charset="0"/>
                          <a:ea typeface="Inter" panose="020B0604020202020204" charset="0"/>
                          <a:cs typeface="Roboto"/>
                          <a:sym typeface="Roboto"/>
                        </a:rPr>
                        <a:t>8. Fleksibilitetsvilje</a:t>
                      </a:r>
                      <a:endParaRPr sz="160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900"/>
                        <a:buFont typeface="Calibri"/>
                        <a:buNone/>
                      </a:pPr>
                      <a:r>
                        <a:rPr lang="en-US" sz="1600" dirty="0">
                          <a:solidFill>
                            <a:schemeClr val="dk1"/>
                          </a:solidFill>
                          <a:latin typeface="Inter"/>
                          <a:ea typeface="Inter"/>
                          <a:cs typeface="Inter"/>
                          <a:sym typeface="Inter"/>
                        </a:rPr>
                        <a:t>4.0</a:t>
                      </a:r>
                      <a:endParaRPr sz="1600" dirty="0">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4.2</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solidFill>
                            <a:schemeClr val="dk1"/>
                          </a:solidFill>
                          <a:latin typeface="Inter"/>
                          <a:ea typeface="Inter"/>
                          <a:cs typeface="Inter"/>
                          <a:sym typeface="Inter"/>
                        </a:rPr>
                        <a:t>-0.2</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8"/>
                  </a:ext>
                </a:extLst>
              </a:tr>
              <a:tr h="398850">
                <a:tc>
                  <a:txBody>
                    <a:bodyPr/>
                    <a:lstStyle/>
                    <a:p>
                      <a:pPr marL="0" lvl="0" indent="0" algn="l" rtl="0">
                        <a:spcBef>
                          <a:spcPts val="0"/>
                        </a:spcBef>
                        <a:spcAft>
                          <a:spcPts val="0"/>
                        </a:spcAft>
                        <a:buClr>
                          <a:schemeClr val="dk1"/>
                        </a:buClr>
                        <a:buFont typeface="Arial"/>
                        <a:buNone/>
                      </a:pPr>
                      <a:r>
                        <a:rPr lang="no-NO" sz="1600">
                          <a:solidFill>
                            <a:srgbClr val="050038"/>
                          </a:solidFill>
                          <a:latin typeface="Inter" panose="020B0604020202020204" charset="0"/>
                          <a:ea typeface="Inter" panose="020B0604020202020204" charset="0"/>
                          <a:cs typeface="Roboto"/>
                          <a:sym typeface="Roboto"/>
                        </a:rPr>
                        <a:t>9. Mestringsklima</a:t>
                      </a:r>
                      <a:endParaRPr sz="160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900"/>
                        <a:buFont typeface="Calibri"/>
                        <a:buNone/>
                      </a:pPr>
                      <a:r>
                        <a:rPr lang="en-US" sz="1600" dirty="0">
                          <a:solidFill>
                            <a:schemeClr val="dk1"/>
                          </a:solidFill>
                          <a:latin typeface="Inter"/>
                          <a:ea typeface="Inter"/>
                          <a:cs typeface="Inter"/>
                          <a:sym typeface="Inter"/>
                        </a:rPr>
                        <a:t>3.8</a:t>
                      </a:r>
                      <a:endParaRPr sz="1600" dirty="0">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4.0</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solidFill>
                            <a:schemeClr val="dk1"/>
                          </a:solidFill>
                          <a:latin typeface="Inter"/>
                          <a:ea typeface="Inter"/>
                          <a:cs typeface="Inter"/>
                          <a:sym typeface="Inter"/>
                        </a:rPr>
                        <a:t>-0.2</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9"/>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10. Prososial motivasjon</a:t>
                      </a:r>
                      <a:endParaRPr sz="1600" dirty="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900"/>
                        <a:buFont typeface="Calibri"/>
                        <a:buNone/>
                      </a:pPr>
                      <a:r>
                        <a:rPr lang="en-US" sz="1600" dirty="0">
                          <a:solidFill>
                            <a:schemeClr val="dk1"/>
                          </a:solidFill>
                          <a:latin typeface="Inter"/>
                          <a:ea typeface="Inter"/>
                          <a:cs typeface="Inter"/>
                          <a:sym typeface="Inter"/>
                        </a:rPr>
                        <a:t>4.4</a:t>
                      </a:r>
                      <a:endParaRPr sz="1600" dirty="0">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4.4</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solidFill>
                            <a:schemeClr val="dk1"/>
                          </a:solidFill>
                          <a:latin typeface="Inter"/>
                          <a:ea typeface="Inter"/>
                          <a:cs typeface="Inter"/>
                          <a:sym typeface="Inter"/>
                        </a:rPr>
                        <a:t>-</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 name="Google Shape;195;g1466b2f1da0_1_3">
            <a:extLst>
              <a:ext uri="{FF2B5EF4-FFF2-40B4-BE49-F238E27FC236}">
                <a16:creationId xmlns:a16="http://schemas.microsoft.com/office/drawing/2014/main" id="{E8906AF9-992C-AE99-05D8-BB5A5241A3BF}"/>
              </a:ext>
            </a:extLst>
          </p:cNvPr>
          <p:cNvSpPr txBox="1"/>
          <p:nvPr/>
        </p:nvSpPr>
        <p:spPr>
          <a:xfrm>
            <a:off x="1028299" y="530332"/>
            <a:ext cx="10887476" cy="738623"/>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1"/>
              </a:buClr>
              <a:buFont typeface="Arial"/>
              <a:buNone/>
            </a:pPr>
            <a:r>
              <a:rPr lang="no-NO" sz="1600" dirty="0">
                <a:solidFill>
                  <a:srgbClr val="050038"/>
                </a:solidFill>
                <a:latin typeface="Inter"/>
                <a:ea typeface="Inter"/>
                <a:cs typeface="Inter"/>
                <a:sym typeface="Inter"/>
              </a:rPr>
              <a:t>Oversikt og sammenligning av alle faktorer</a:t>
            </a:r>
            <a:r>
              <a:rPr lang="nb-NO" sz="1600" dirty="0">
                <a:solidFill>
                  <a:srgbClr val="050038"/>
                </a:solidFill>
                <a:latin typeface="Inter"/>
                <a:ea typeface="Inter"/>
                <a:cs typeface="Inter"/>
                <a:sym typeface="Inter"/>
              </a:rPr>
              <a:t>.</a:t>
            </a:r>
            <a:endParaRPr sz="1600" dirty="0">
              <a:solidFill>
                <a:schemeClr val="dk1"/>
              </a:solidFill>
              <a:latin typeface="Inter"/>
              <a:ea typeface="Inter"/>
              <a:cs typeface="Inter"/>
              <a:sym typeface="Inter"/>
            </a:endParaRPr>
          </a:p>
          <a:p>
            <a:pPr marL="0" lvl="0" indent="0" algn="l" rtl="0">
              <a:spcBef>
                <a:spcPts val="0"/>
              </a:spcBef>
              <a:spcAft>
                <a:spcPts val="0"/>
              </a:spcAft>
              <a:buClr>
                <a:schemeClr val="dk1"/>
              </a:buClr>
              <a:buFont typeface="Arial"/>
              <a:buNone/>
            </a:pPr>
            <a:r>
              <a:rPr lang="nb-NO" sz="1600" dirty="0">
                <a:solidFill>
                  <a:srgbClr val="050038"/>
                </a:solidFill>
                <a:latin typeface="Inter"/>
                <a:ea typeface="Inter"/>
                <a:cs typeface="Inter"/>
                <a:sym typeface="Inter"/>
              </a:rPr>
              <a:t>Tabellen viser resultater for valgt enhet, organisasjonen, landssnittet for tjenestetype og landssnitt generelt.</a:t>
            </a:r>
            <a:endParaRPr lang="nb-NO" sz="1600" dirty="0">
              <a:solidFill>
                <a:srgbClr val="E5B285"/>
              </a:solidFill>
              <a:latin typeface="Inter"/>
              <a:ea typeface="Inter"/>
              <a:cs typeface="Inter"/>
              <a:sym typeface="Inter"/>
            </a:endParaRPr>
          </a:p>
        </p:txBody>
      </p:sp>
      <p:sp>
        <p:nvSpPr>
          <p:cNvPr id="5" name="Google Shape;159;g1466b2f1b5f_0_56">
            <a:extLst>
              <a:ext uri="{FF2B5EF4-FFF2-40B4-BE49-F238E27FC236}">
                <a16:creationId xmlns:a16="http://schemas.microsoft.com/office/drawing/2014/main" id="{5AEE3BD1-112E-2761-08C1-E6B9215204C5}"/>
              </a:ext>
            </a:extLst>
          </p:cNvPr>
          <p:cNvSpPr txBox="1">
            <a:spLocks/>
          </p:cNvSpPr>
          <p:nvPr/>
        </p:nvSpPr>
        <p:spPr>
          <a:xfrm rot="-5400000">
            <a:off x="-900966" y="3620453"/>
            <a:ext cx="2378700" cy="57676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nn-NO" sz="800" dirty="0">
                <a:solidFill>
                  <a:srgbClr val="6B7280"/>
                </a:solidFill>
                <a:latin typeface="Inter"/>
                <a:ea typeface="Inter"/>
                <a:cs typeface="Inter"/>
                <a:sym typeface="Inter"/>
              </a:rPr>
              <a:t>2026</a:t>
            </a:r>
            <a:br>
              <a:rPr lang="nn-NO" sz="800" dirty="0">
                <a:solidFill>
                  <a:srgbClr val="6B7280"/>
                </a:solidFill>
                <a:latin typeface="Inter"/>
                <a:ea typeface="Inter"/>
                <a:cs typeface="Inter"/>
                <a:sym typeface="Inter"/>
              </a:rPr>
            </a:br>
            <a:r>
              <a:rPr lang="nn-NO" sz="800" dirty="0">
                <a:solidFill>
                  <a:srgbClr val="6B7280"/>
                </a:solidFill>
                <a:latin typeface="Inter"/>
                <a:ea typeface="Inter"/>
                <a:cs typeface="Inter"/>
                <a:sym typeface="Inter"/>
              </a:rPr>
              <a:t>10-FAKTOR: KS’ </a:t>
            </a:r>
            <a:r>
              <a:rPr lang="nn-NO" sz="800" dirty="0" err="1">
                <a:solidFill>
                  <a:srgbClr val="6B7280"/>
                </a:solidFill>
                <a:latin typeface="Inter"/>
                <a:ea typeface="Inter"/>
                <a:cs typeface="Inter"/>
                <a:sym typeface="Inter"/>
              </a:rPr>
              <a:t>medarbeiderundersøkelse</a:t>
            </a:r>
            <a:endParaRPr lang="nn-NO" sz="800" dirty="0">
              <a:solidFill>
                <a:srgbClr val="6B7280"/>
              </a:solidFill>
              <a:latin typeface="Inter"/>
              <a:ea typeface="Inter"/>
              <a:cs typeface="Inter"/>
              <a:sym typeface="Inter"/>
            </a:endParaRPr>
          </a:p>
        </p:txBody>
      </p:sp>
      <p:sp>
        <p:nvSpPr>
          <p:cNvPr id="7" name="Google Shape;138;g1466b2f1b5f_0_0">
            <a:extLst>
              <a:ext uri="{FF2B5EF4-FFF2-40B4-BE49-F238E27FC236}">
                <a16:creationId xmlns:a16="http://schemas.microsoft.com/office/drawing/2014/main" id="{43952E04-7288-9876-0F00-97C6ABD7AB8B}"/>
              </a:ext>
              <a:ext uri="{C183D7F6-B498-43B3-948B-1728B52AA6E4}">
                <adec:decorative xmlns:adec="http://schemas.microsoft.com/office/drawing/2017/decorative" val="1"/>
              </a:ext>
            </a:extLst>
          </p:cNvPr>
          <p:cNvSpPr txBox="1">
            <a:spLocks/>
          </p:cNvSpPr>
          <p:nvPr/>
        </p:nvSpPr>
        <p:spPr>
          <a:xfrm rot="-5400000">
            <a:off x="-902084" y="1242873"/>
            <a:ext cx="2378700" cy="5745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nb-NO" sz="800" dirty="0">
                <a:solidFill>
                  <a:srgbClr val="6B7280"/>
                </a:solidFill>
                <a:latin typeface="Inter"/>
                <a:ea typeface="Inter"/>
                <a:cs typeface="Inter"/>
                <a:sym typeface="Inter"/>
              </a:rPr>
              <a:t>Dato: </a:t>
            </a:r>
          </a:p>
          <a:p>
            <a:pPr algn="l"/>
            <a:r>
              <a:rPr lang="nb-NO" sz="800" dirty="0">
                <a:solidFill>
                  <a:srgbClr val="6B7280"/>
                </a:solidFill>
                <a:latin typeface="Inter"/>
                <a:ea typeface="Inter"/>
                <a:cs typeface="Inter"/>
                <a:sym typeface="Inter"/>
              </a:rPr>
              <a:t>Trossamfunnet Den norske kirke</a:t>
            </a:r>
          </a:p>
        </p:txBody>
      </p:sp>
      <p:pic>
        <p:nvPicPr>
          <p:cNvPr id="3" name="Picture 2" descr="http://mbkqa.norwayeast.cloudapp.azure.com/users/logo_2.png">
            <a:extLst>
              <a:ext uri="{FF2B5EF4-FFF2-40B4-BE49-F238E27FC236}">
                <a16:creationId xmlns:a16="http://schemas.microsoft.com/office/drawing/2014/main" id="{97523E0B-AC7D-D2D5-F63E-A451D625E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8953" y="5892397"/>
            <a:ext cx="1220627" cy="252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avrundede hjørner 3">
            <a:extLst>
              <a:ext uri="{FF2B5EF4-FFF2-40B4-BE49-F238E27FC236}">
                <a16:creationId xmlns:a16="http://schemas.microsoft.com/office/drawing/2014/main" id="{6FFB72D3-C7A2-C398-782B-B0913D38673F}"/>
              </a:ext>
            </a:extLst>
          </p:cNvPr>
          <p:cNvSpPr/>
          <p:nvPr/>
        </p:nvSpPr>
        <p:spPr>
          <a:xfrm>
            <a:off x="739906" y="4986378"/>
            <a:ext cx="7870283" cy="471159"/>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avrundede hjørner 5">
            <a:extLst>
              <a:ext uri="{FF2B5EF4-FFF2-40B4-BE49-F238E27FC236}">
                <a16:creationId xmlns:a16="http://schemas.microsoft.com/office/drawing/2014/main" id="{38ED042E-5BEF-C28D-321E-73B8BAA3F572}"/>
              </a:ext>
            </a:extLst>
          </p:cNvPr>
          <p:cNvSpPr/>
          <p:nvPr/>
        </p:nvSpPr>
        <p:spPr>
          <a:xfrm>
            <a:off x="735753" y="4200345"/>
            <a:ext cx="7874441" cy="411205"/>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avrundede hjørner 7">
            <a:extLst>
              <a:ext uri="{FF2B5EF4-FFF2-40B4-BE49-F238E27FC236}">
                <a16:creationId xmlns:a16="http://schemas.microsoft.com/office/drawing/2014/main" id="{08E8FDAB-EF29-B65F-AE6D-048DD0BA9339}"/>
              </a:ext>
            </a:extLst>
          </p:cNvPr>
          <p:cNvSpPr/>
          <p:nvPr/>
        </p:nvSpPr>
        <p:spPr>
          <a:xfrm>
            <a:off x="739907" y="3429001"/>
            <a:ext cx="7874446" cy="396516"/>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lysbildenummer 8">
            <a:extLst>
              <a:ext uri="{FF2B5EF4-FFF2-40B4-BE49-F238E27FC236}">
                <a16:creationId xmlns:a16="http://schemas.microsoft.com/office/drawing/2014/main" id="{E01FED38-3C8C-0536-3DC2-A8E86B740D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o-NO" smtClean="0"/>
              <a:t>15</a:t>
            </a:fld>
            <a:endParaRPr lang="no-NO"/>
          </a:p>
        </p:txBody>
      </p:sp>
    </p:spTree>
    <p:extLst>
      <p:ext uri="{BB962C8B-B14F-4D97-AF65-F5344CB8AC3E}">
        <p14:creationId xmlns:p14="http://schemas.microsoft.com/office/powerpoint/2010/main" val="148075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05F782-DE8A-2D57-1F9F-481561DEACBA}"/>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A8B771FD-0D8B-818B-D762-BCD7C29814C9}"/>
              </a:ext>
            </a:extLst>
          </p:cNvPr>
          <p:cNvSpPr>
            <a:spLocks noGrp="1"/>
          </p:cNvSpPr>
          <p:nvPr>
            <p:ph idx="1"/>
          </p:nvPr>
        </p:nvSpPr>
        <p:spPr/>
        <p:txBody>
          <a:bodyPr/>
          <a:lstStyle/>
          <a:p>
            <a:r>
              <a:rPr lang="nb-NO" sz="1800" dirty="0"/>
              <a:t>Dette er de tre skårene vi skårer lavest på. Når det er sagt, så er ikke dette lave skårer. Alt over 3,5 blir ansett som gode skårer. Samtidig bør vi rette oppmerksomheten mot det slik at det ikke blir lavere enn dette også. Sammenliknet med Norge, så ligger vi 0.2 poeng under på faktor 9, mestringsklima og 0.1 poeng under for relevant kompetanseutvikling. Det er små forskjeller, men det er verdt å ta med seg.</a:t>
            </a:r>
          </a:p>
          <a:p>
            <a:r>
              <a:rPr lang="nb-NO" sz="1800" dirty="0"/>
              <a:t>Når det gjelder faktor 5, mestringsorientert ledelse, så har cirka 1200 prester, fordelt på mange fellesråd, svart nøytralt på disse spørsmålene. Det er derfor verdt å bemerke at det kan ha en effekt på tallene som gjør at vi ligger noe lavere enn Norgessnittet. Dette var løsningen vi ble enige om i styringsgruppen og med Spir at var minst påvirkning. Så denne svakheten i tallene må vi leve med, siden vi er organisert som vi er og den tekniske løsningen ikke håndterer alle eventualiteter. </a:t>
            </a:r>
          </a:p>
          <a:p>
            <a:pPr marL="0" indent="0">
              <a:buNone/>
            </a:pPr>
            <a:endParaRPr lang="nb-NO" sz="1800" dirty="0"/>
          </a:p>
        </p:txBody>
      </p:sp>
      <p:sp>
        <p:nvSpPr>
          <p:cNvPr id="4" name="Plassholder for dato 3">
            <a:extLst>
              <a:ext uri="{FF2B5EF4-FFF2-40B4-BE49-F238E27FC236}">
                <a16:creationId xmlns:a16="http://schemas.microsoft.com/office/drawing/2014/main" id="{02901E33-6856-F408-3C19-3A4723438595}"/>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8649C2DA-551D-DAD0-9E8F-33033A6FCCC5}"/>
              </a:ext>
            </a:extLst>
          </p:cNvPr>
          <p:cNvSpPr>
            <a:spLocks noGrp="1"/>
          </p:cNvSpPr>
          <p:nvPr>
            <p:ph type="sldNum" sz="quarter" idx="12"/>
          </p:nvPr>
        </p:nvSpPr>
        <p:spPr/>
        <p:txBody>
          <a:bodyPr/>
          <a:lstStyle/>
          <a:p>
            <a:fld id="{46765B28-40BF-0A46-BB8F-30D004035CD9}" type="slidenum">
              <a:rPr lang="nb-NO" smtClean="0"/>
              <a:t>16</a:t>
            </a:fld>
            <a:endParaRPr lang="nb-NO"/>
          </a:p>
        </p:txBody>
      </p:sp>
    </p:spTree>
    <p:extLst>
      <p:ext uri="{BB962C8B-B14F-4D97-AF65-F5344CB8AC3E}">
        <p14:creationId xmlns:p14="http://schemas.microsoft.com/office/powerpoint/2010/main" val="216424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F2154-B1C7-3CA7-A177-C57D2A67086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E8BB285-F263-DCEF-C5CF-88928854F59A}"/>
              </a:ext>
            </a:extLst>
          </p:cNvPr>
          <p:cNvSpPr>
            <a:spLocks noGrp="1"/>
          </p:cNvSpPr>
          <p:nvPr>
            <p:ph type="title"/>
          </p:nvPr>
        </p:nvSpPr>
        <p:spPr/>
        <p:txBody>
          <a:bodyPr/>
          <a:lstStyle/>
          <a:p>
            <a:r>
              <a:rPr lang="nb-NO" dirty="0"/>
              <a:t>Faktorene med lavest skår</a:t>
            </a:r>
          </a:p>
        </p:txBody>
      </p:sp>
      <p:sp>
        <p:nvSpPr>
          <p:cNvPr id="3" name="Plassholder for innhold 2">
            <a:extLst>
              <a:ext uri="{FF2B5EF4-FFF2-40B4-BE49-F238E27FC236}">
                <a16:creationId xmlns:a16="http://schemas.microsoft.com/office/drawing/2014/main" id="{0CB19EA3-F7C2-887F-327F-53F3CC6C5F05}"/>
              </a:ext>
            </a:extLst>
          </p:cNvPr>
          <p:cNvSpPr>
            <a:spLocks noGrp="1"/>
          </p:cNvSpPr>
          <p:nvPr>
            <p:ph sz="half" idx="1"/>
          </p:nvPr>
        </p:nvSpPr>
        <p:spPr>
          <a:xfrm>
            <a:off x="4379008" y="4200889"/>
            <a:ext cx="6341028" cy="677658"/>
          </a:xfrm>
        </p:spPr>
        <p:txBody>
          <a:bodyPr/>
          <a:lstStyle/>
          <a:p>
            <a:pPr marL="0" indent="0">
              <a:buNone/>
            </a:pPr>
            <a:r>
              <a:rPr lang="nb-NO" sz="1800" b="1" dirty="0"/>
              <a:t>Faktor 5: Mestringsorientert ledelse </a:t>
            </a:r>
            <a:br>
              <a:rPr lang="nb-NO" sz="1800" dirty="0"/>
            </a:br>
            <a:r>
              <a:rPr lang="nb-NO" sz="1800" dirty="0"/>
              <a:t>er enig eller veldig enig i at nærmeste leder vektlegger individets utvikling og å bli best mulig ut fra individuelle forutsetninger. 30% er verken enig eller uenig. </a:t>
            </a:r>
          </a:p>
          <a:p>
            <a:pPr marL="0" indent="0">
              <a:buNone/>
            </a:pPr>
            <a:endParaRPr lang="nb-NO" sz="1800" dirty="0"/>
          </a:p>
        </p:txBody>
      </p:sp>
      <p:sp>
        <p:nvSpPr>
          <p:cNvPr id="4" name="Plassholder for innhold 3">
            <a:extLst>
              <a:ext uri="{FF2B5EF4-FFF2-40B4-BE49-F238E27FC236}">
                <a16:creationId xmlns:a16="http://schemas.microsoft.com/office/drawing/2014/main" id="{B5C4C945-C21E-E343-1709-FF8AE822954A}"/>
              </a:ext>
            </a:extLst>
          </p:cNvPr>
          <p:cNvSpPr>
            <a:spLocks noGrp="1"/>
          </p:cNvSpPr>
          <p:nvPr>
            <p:ph sz="half" idx="2"/>
          </p:nvPr>
        </p:nvSpPr>
        <p:spPr>
          <a:xfrm>
            <a:off x="4379011" y="1739428"/>
            <a:ext cx="6801947" cy="1179611"/>
          </a:xfrm>
        </p:spPr>
        <p:txBody>
          <a:bodyPr/>
          <a:lstStyle/>
          <a:p>
            <a:pPr marL="0" indent="0">
              <a:buNone/>
            </a:pPr>
            <a:r>
              <a:rPr lang="nb-NO" sz="1800" b="1" dirty="0"/>
              <a:t>Faktor 9: Mestringsklima</a:t>
            </a:r>
            <a:br>
              <a:rPr lang="nb-NO" sz="1800" dirty="0"/>
            </a:br>
            <a:r>
              <a:rPr lang="nb-NO" sz="1800" dirty="0"/>
              <a:t>er enig eller veldig enig i at de er del av et arbeidsmiljø som motiverer til å lære, utvikle seg og gjøre hverandre gode, fremfor å rivalisere om å bli best. 27% er verken enig eller uenig. </a:t>
            </a:r>
          </a:p>
        </p:txBody>
      </p:sp>
      <p:sp>
        <p:nvSpPr>
          <p:cNvPr id="6" name="Plassholder for lysbildenummer 5">
            <a:extLst>
              <a:ext uri="{FF2B5EF4-FFF2-40B4-BE49-F238E27FC236}">
                <a16:creationId xmlns:a16="http://schemas.microsoft.com/office/drawing/2014/main" id="{6CF75739-A739-F980-7679-6CCB5019836B}"/>
              </a:ext>
            </a:extLst>
          </p:cNvPr>
          <p:cNvSpPr>
            <a:spLocks noGrp="1"/>
          </p:cNvSpPr>
          <p:nvPr>
            <p:ph type="sldNum" sz="quarter" idx="12"/>
          </p:nvPr>
        </p:nvSpPr>
        <p:spPr/>
        <p:txBody>
          <a:bodyPr/>
          <a:lstStyle/>
          <a:p>
            <a:fld id="{46765B28-40BF-0A46-BB8F-30D004035CD9}" type="slidenum">
              <a:rPr lang="nb-NO" smtClean="0"/>
              <a:t>17</a:t>
            </a:fld>
            <a:endParaRPr lang="nb-NO"/>
          </a:p>
        </p:txBody>
      </p:sp>
      <p:sp>
        <p:nvSpPr>
          <p:cNvPr id="7" name="Plassholder for innhold 2">
            <a:extLst>
              <a:ext uri="{FF2B5EF4-FFF2-40B4-BE49-F238E27FC236}">
                <a16:creationId xmlns:a16="http://schemas.microsoft.com/office/drawing/2014/main" id="{D645C1FB-C2A0-B1A3-D718-A9E6B24F899A}"/>
              </a:ext>
            </a:extLst>
          </p:cNvPr>
          <p:cNvSpPr txBox="1">
            <a:spLocks/>
          </p:cNvSpPr>
          <p:nvPr/>
        </p:nvSpPr>
        <p:spPr>
          <a:xfrm>
            <a:off x="4379011" y="3085822"/>
            <a:ext cx="5471232" cy="67765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1800" b="1" dirty="0"/>
              <a:t>Faktor 7: Relevant kompetanseutvikling</a:t>
            </a:r>
            <a:br>
              <a:rPr lang="nb-NO" sz="1800" b="1" dirty="0"/>
            </a:br>
            <a:r>
              <a:rPr lang="nb-NO" sz="1800" dirty="0"/>
              <a:t>er enig eller veldig enig i at de får relevant kompetanseutvikling. 34% er verken enig eller uenig. </a:t>
            </a:r>
          </a:p>
        </p:txBody>
      </p:sp>
      <p:sp>
        <p:nvSpPr>
          <p:cNvPr id="8" name="Rektangel: avrundede hjørner 7">
            <a:extLst>
              <a:ext uri="{FF2B5EF4-FFF2-40B4-BE49-F238E27FC236}">
                <a16:creationId xmlns:a16="http://schemas.microsoft.com/office/drawing/2014/main" id="{18810C31-2D2D-4E18-165B-0E23B9E226A7}"/>
              </a:ext>
            </a:extLst>
          </p:cNvPr>
          <p:cNvSpPr/>
          <p:nvPr/>
        </p:nvSpPr>
        <p:spPr>
          <a:xfrm>
            <a:off x="906381" y="4200889"/>
            <a:ext cx="3345945" cy="9551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200" dirty="0"/>
              <a:t>62%</a:t>
            </a:r>
          </a:p>
        </p:txBody>
      </p:sp>
      <p:sp>
        <p:nvSpPr>
          <p:cNvPr id="9" name="Rektangel: avrundede hjørner 8">
            <a:extLst>
              <a:ext uri="{FF2B5EF4-FFF2-40B4-BE49-F238E27FC236}">
                <a16:creationId xmlns:a16="http://schemas.microsoft.com/office/drawing/2014/main" id="{F11FAC5F-5A45-B6D2-41BF-DE24029D20FE}"/>
              </a:ext>
            </a:extLst>
          </p:cNvPr>
          <p:cNvSpPr/>
          <p:nvPr/>
        </p:nvSpPr>
        <p:spPr>
          <a:xfrm>
            <a:off x="906381" y="3000565"/>
            <a:ext cx="3345948" cy="9551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200" dirty="0"/>
              <a:t>54%</a:t>
            </a:r>
          </a:p>
        </p:txBody>
      </p:sp>
      <p:sp>
        <p:nvSpPr>
          <p:cNvPr id="10" name="Rektangel: avrundede hjørner 9">
            <a:extLst>
              <a:ext uri="{FF2B5EF4-FFF2-40B4-BE49-F238E27FC236}">
                <a16:creationId xmlns:a16="http://schemas.microsoft.com/office/drawing/2014/main" id="{F1899E50-2FAA-C6FF-B6EB-0C744D002F76}"/>
              </a:ext>
            </a:extLst>
          </p:cNvPr>
          <p:cNvSpPr/>
          <p:nvPr/>
        </p:nvSpPr>
        <p:spPr>
          <a:xfrm>
            <a:off x="906381" y="1723772"/>
            <a:ext cx="3345948" cy="9551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200" dirty="0"/>
              <a:t>65%</a:t>
            </a:r>
          </a:p>
        </p:txBody>
      </p:sp>
    </p:spTree>
    <p:extLst>
      <p:ext uri="{BB962C8B-B14F-4D97-AF65-F5344CB8AC3E}">
        <p14:creationId xmlns:p14="http://schemas.microsoft.com/office/powerpoint/2010/main" val="3756641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775232-784D-D5A7-D554-1DBE24FDEBEF}"/>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FFE66FD3-9819-EDE5-F997-E56194092377}"/>
              </a:ext>
            </a:extLst>
          </p:cNvPr>
          <p:cNvSpPr>
            <a:spLocks noGrp="1"/>
          </p:cNvSpPr>
          <p:nvPr>
            <p:ph idx="1"/>
          </p:nvPr>
        </p:nvSpPr>
        <p:spPr/>
        <p:txBody>
          <a:bodyPr/>
          <a:lstStyle/>
          <a:p>
            <a:pPr marL="0" indent="0">
              <a:buNone/>
            </a:pPr>
            <a:r>
              <a:rPr lang="nb-NO" sz="1400" dirty="0"/>
              <a:t>Faktor 9, mestringsklima. Et mestringsklima i en arbeidsgruppe gjenspeiler hva medarbeidere i størst grad lar seg motivere av: mestringsorientering eller prestasjonsorientering. I et mestringsklima er </a:t>
            </a:r>
            <a:r>
              <a:rPr lang="nb-NO" sz="1400" dirty="0" err="1"/>
              <a:t>medareidere</a:t>
            </a:r>
            <a:r>
              <a:rPr lang="nb-NO" sz="1400" dirty="0"/>
              <a:t> motivert for å lære, utvikle seg, dele kompetanse og samarbeide om å oppå gode resultater. I et prestasjonsklima er medarbeidere mest opptatt av å konkurrere om å være best sammenliknet med kolleger. Det skaper rivalisering og har mer negative effekter for et arbeidsmiljø enn et mestringsorientert klima skaper. Mestringsklima har effekt på samarbeid og læring, bruk av kompetanse, delingskultur, tjenestekvalitet og jobbtilfredshet. Noe av det viktigste ledere kan bidra med for å øke denne faktoren, er å utøve mestringsorientert ledelse og kommunisere betydningen av at gjensidig deling av kompetanse bidrar til alles læring og utvikling, og gjør både den enkelte og organisasjonen bedre.</a:t>
            </a:r>
          </a:p>
          <a:p>
            <a:pPr marL="0" indent="0">
              <a:buNone/>
            </a:pPr>
            <a:r>
              <a:rPr lang="nb-NO" sz="1400" dirty="0"/>
              <a:t>Faktor 7, relevant kompetanseutvikling, er en faktor som har effekt på indre motivasjon, mestringstro, autonomi, bruk av kompetanse, rolleklarhet, mestringsklima, prososial motivasjon, lojalitet til organisasjonen og tjenestekvalitet – omtrent alt som er bra for et arbeidsmiljø og den enkelte arbeidstaker. Lav skår på dette kommer ofte av en opplevelse av at man ikke får tilbud om relevant kompetanseutvikling og svak mestringsorientert ledelse. Her er det viktig å påpeke at relevans er viktigere enn mengde og tilfredsstillelse av personlige ønsker. Tydelighet fra leder og god dialog om hva som er relevant for den enkelte er viktig.</a:t>
            </a:r>
          </a:p>
          <a:p>
            <a:pPr marL="0" indent="0">
              <a:buNone/>
            </a:pPr>
            <a:r>
              <a:rPr lang="nb-NO" sz="1400" dirty="0"/>
              <a:t>Bonus: </a:t>
            </a:r>
          </a:p>
          <a:p>
            <a:pPr marL="0" indent="0">
              <a:buNone/>
            </a:pPr>
            <a:r>
              <a:rPr lang="nb-NO" sz="1400" dirty="0"/>
              <a:t>Faktor 5, mestringsorientert ledelse, er en type lederstil som vektlegger støtte, tillit og relasjon </a:t>
            </a:r>
            <a:r>
              <a:rPr lang="nb-NO" sz="1400" b="1" dirty="0"/>
              <a:t>mer enn </a:t>
            </a:r>
            <a:r>
              <a:rPr lang="nb-NO" sz="1400" dirty="0"/>
              <a:t>krav, styring og kontroll. Mestringsorienterte ledere er gode på å gi retning, mening og individuell oppmerksomhet. Lav opplevd mestringsorientert ledelse kommer ofte av å ikke bli sett, uklar retning, uklar mening og manglende tilbakemelding. Det som vil påvirke denne faktoren blant ansatte er opplevelser av å få nyttige råd og konkret støtte, utfordringer som utvikler og styrker kompetanse, nyttige tilbakemeldinger om ytelse og mulighetsrom til å utvikle seg. Denne faktoren har effekt på indre motivasjon, bedre bruk av tilgjengelig kompetanse, høyere fleksibilitetsvilje, bedre mestringsklima for arbeidsmiljøet og lavere turnover, og er derfor en viktig faktor å bevare og styrke. </a:t>
            </a:r>
          </a:p>
          <a:p>
            <a:pPr marL="0" indent="0">
              <a:buNone/>
            </a:pPr>
            <a:endParaRPr lang="nb-NO" sz="1600" dirty="0"/>
          </a:p>
          <a:p>
            <a:pPr marL="0" indent="0">
              <a:buNone/>
            </a:pPr>
            <a:endParaRPr lang="nb-NO" sz="1600" dirty="0"/>
          </a:p>
        </p:txBody>
      </p:sp>
      <p:sp>
        <p:nvSpPr>
          <p:cNvPr id="4" name="Plassholder for dato 3">
            <a:extLst>
              <a:ext uri="{FF2B5EF4-FFF2-40B4-BE49-F238E27FC236}">
                <a16:creationId xmlns:a16="http://schemas.microsoft.com/office/drawing/2014/main" id="{27E91E2B-B9F8-11E3-9DBB-948C2938C855}"/>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8F33D42C-7422-5454-2C1C-8EA84F8A6565}"/>
              </a:ext>
            </a:extLst>
          </p:cNvPr>
          <p:cNvSpPr>
            <a:spLocks noGrp="1"/>
          </p:cNvSpPr>
          <p:nvPr>
            <p:ph type="sldNum" sz="quarter" idx="12"/>
          </p:nvPr>
        </p:nvSpPr>
        <p:spPr/>
        <p:txBody>
          <a:bodyPr/>
          <a:lstStyle/>
          <a:p>
            <a:fld id="{46765B28-40BF-0A46-BB8F-30D004035CD9}" type="slidenum">
              <a:rPr lang="nb-NO" smtClean="0"/>
              <a:t>18</a:t>
            </a:fld>
            <a:endParaRPr lang="nb-NO"/>
          </a:p>
        </p:txBody>
      </p:sp>
    </p:spTree>
    <p:extLst>
      <p:ext uri="{BB962C8B-B14F-4D97-AF65-F5344CB8AC3E}">
        <p14:creationId xmlns:p14="http://schemas.microsoft.com/office/powerpoint/2010/main" val="293767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93280D-9CCA-AA27-226E-0339192AB8C8}"/>
              </a:ext>
            </a:extLst>
          </p:cNvPr>
          <p:cNvSpPr>
            <a:spLocks noGrp="1"/>
          </p:cNvSpPr>
          <p:nvPr>
            <p:ph type="title"/>
          </p:nvPr>
        </p:nvSpPr>
        <p:spPr/>
        <p:txBody>
          <a:bodyPr/>
          <a:lstStyle/>
          <a:p>
            <a:r>
              <a:rPr lang="nb-NO" dirty="0"/>
              <a:t>Støtte for god kompetanseutvikling</a:t>
            </a:r>
          </a:p>
        </p:txBody>
      </p:sp>
      <p:sp>
        <p:nvSpPr>
          <p:cNvPr id="3" name="Plassholder for innhold 2">
            <a:extLst>
              <a:ext uri="{FF2B5EF4-FFF2-40B4-BE49-F238E27FC236}">
                <a16:creationId xmlns:a16="http://schemas.microsoft.com/office/drawing/2014/main" id="{78385D0D-F6B6-DB51-3CA5-9F50010F71EA}"/>
              </a:ext>
            </a:extLst>
          </p:cNvPr>
          <p:cNvSpPr>
            <a:spLocks noGrp="1"/>
          </p:cNvSpPr>
          <p:nvPr>
            <p:ph sz="half" idx="1"/>
          </p:nvPr>
        </p:nvSpPr>
        <p:spPr>
          <a:xfrm>
            <a:off x="623888" y="1385889"/>
            <a:ext cx="3251426" cy="4672012"/>
          </a:xfrm>
        </p:spPr>
        <p:txBody>
          <a:bodyPr/>
          <a:lstStyle/>
          <a:p>
            <a:pPr marL="0" indent="0">
              <a:buNone/>
            </a:pPr>
            <a:r>
              <a:rPr lang="nb-NO" dirty="0"/>
              <a:t>OU: verktøy for ledere for styrking av strategisk kompetanseledelse og -planer.</a:t>
            </a:r>
          </a:p>
        </p:txBody>
      </p:sp>
      <p:pic>
        <p:nvPicPr>
          <p:cNvPr id="8" name="Plassholder for innhold 7">
            <a:hlinkClick r:id="rId3"/>
            <a:extLst>
              <a:ext uri="{FF2B5EF4-FFF2-40B4-BE49-F238E27FC236}">
                <a16:creationId xmlns:a16="http://schemas.microsoft.com/office/drawing/2014/main" id="{05F84FAA-EFEA-96DA-9AAF-426036A7333F}"/>
              </a:ext>
            </a:extLst>
          </p:cNvPr>
          <p:cNvPicPr>
            <a:picLocks noGrp="1" noChangeAspect="1"/>
          </p:cNvPicPr>
          <p:nvPr>
            <p:ph sz="half" idx="2"/>
          </p:nvPr>
        </p:nvPicPr>
        <p:blipFill>
          <a:blip r:embed="rId4"/>
          <a:stretch>
            <a:fillRect/>
          </a:stretch>
        </p:blipFill>
        <p:spPr>
          <a:xfrm>
            <a:off x="4020457" y="906648"/>
            <a:ext cx="8036163" cy="5743779"/>
          </a:xfrm>
          <a:prstGeom prst="rect">
            <a:avLst/>
          </a:prstGeom>
        </p:spPr>
      </p:pic>
      <p:sp>
        <p:nvSpPr>
          <p:cNvPr id="6" name="Plassholder for lysbildenummer 5">
            <a:extLst>
              <a:ext uri="{FF2B5EF4-FFF2-40B4-BE49-F238E27FC236}">
                <a16:creationId xmlns:a16="http://schemas.microsoft.com/office/drawing/2014/main" id="{9F0A0E38-9890-3A61-66D8-9D7E61DECE9A}"/>
              </a:ext>
            </a:extLst>
          </p:cNvPr>
          <p:cNvSpPr>
            <a:spLocks noGrp="1"/>
          </p:cNvSpPr>
          <p:nvPr>
            <p:ph type="sldNum" sz="quarter" idx="12"/>
          </p:nvPr>
        </p:nvSpPr>
        <p:spPr/>
        <p:txBody>
          <a:bodyPr/>
          <a:lstStyle/>
          <a:p>
            <a:fld id="{46765B28-40BF-0A46-BB8F-30D004035CD9}" type="slidenum">
              <a:rPr lang="nb-NO" smtClean="0"/>
              <a:t>19</a:t>
            </a:fld>
            <a:endParaRPr lang="nb-NO"/>
          </a:p>
        </p:txBody>
      </p:sp>
      <p:sp>
        <p:nvSpPr>
          <p:cNvPr id="9" name="TekstSylinder 8">
            <a:extLst>
              <a:ext uri="{FF2B5EF4-FFF2-40B4-BE49-F238E27FC236}">
                <a16:creationId xmlns:a16="http://schemas.microsoft.com/office/drawing/2014/main" id="{E9B74F8D-5C97-9C93-0582-08C3E76B08A1}"/>
              </a:ext>
            </a:extLst>
          </p:cNvPr>
          <p:cNvSpPr txBox="1"/>
          <p:nvPr/>
        </p:nvSpPr>
        <p:spPr>
          <a:xfrm>
            <a:off x="623888" y="3588520"/>
            <a:ext cx="2927814" cy="380034"/>
          </a:xfrm>
          <a:prstGeom prst="rect">
            <a:avLst/>
          </a:prstGeom>
          <a:noFill/>
        </p:spPr>
        <p:txBody>
          <a:bodyPr wrap="square" rtlCol="0">
            <a:spAutoFit/>
          </a:bodyPr>
          <a:lstStyle/>
          <a:p>
            <a:r>
              <a:rPr lang="nb-NO" dirty="0">
                <a:hlinkClick r:id="rId3"/>
              </a:rPr>
              <a:t>https://ou-kompetanse.no/</a:t>
            </a:r>
            <a:endParaRPr lang="nb-NO" dirty="0"/>
          </a:p>
        </p:txBody>
      </p:sp>
    </p:spTree>
    <p:extLst>
      <p:ext uri="{BB962C8B-B14F-4D97-AF65-F5344CB8AC3E}">
        <p14:creationId xmlns:p14="http://schemas.microsoft.com/office/powerpoint/2010/main" val="33242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DB22F8-0131-6C43-ADB6-4AC62064500F}"/>
              </a:ext>
            </a:extLst>
          </p:cNvPr>
          <p:cNvSpPr>
            <a:spLocks noGrp="1"/>
          </p:cNvSpPr>
          <p:nvPr>
            <p:ph type="title"/>
          </p:nvPr>
        </p:nvSpPr>
        <p:spPr/>
        <p:txBody>
          <a:bodyPr/>
          <a:lstStyle/>
          <a:p>
            <a:r>
              <a:rPr lang="nb-NO" dirty="0"/>
              <a:t>Om medarbeiderundersøkelsen</a:t>
            </a:r>
          </a:p>
        </p:txBody>
      </p:sp>
      <p:sp>
        <p:nvSpPr>
          <p:cNvPr id="5" name="Plassholder for lysbildenummer 4">
            <a:extLst>
              <a:ext uri="{FF2B5EF4-FFF2-40B4-BE49-F238E27FC236}">
                <a16:creationId xmlns:a16="http://schemas.microsoft.com/office/drawing/2014/main" id="{95B88E39-5DE1-B441-AB47-F0D467D8D379}"/>
              </a:ext>
            </a:extLst>
          </p:cNvPr>
          <p:cNvSpPr>
            <a:spLocks noGrp="1"/>
          </p:cNvSpPr>
          <p:nvPr>
            <p:ph type="sldNum" sz="quarter" idx="12"/>
          </p:nvPr>
        </p:nvSpPr>
        <p:spPr/>
        <p:txBody>
          <a:bodyPr/>
          <a:lstStyle/>
          <a:p>
            <a:fld id="{46765B28-40BF-0A46-BB8F-30D004035CD9}" type="slidenum">
              <a:rPr lang="nb-NO" smtClean="0"/>
              <a:t>2</a:t>
            </a:fld>
            <a:endParaRPr lang="nb-NO"/>
          </a:p>
        </p:txBody>
      </p:sp>
      <p:sp>
        <p:nvSpPr>
          <p:cNvPr id="11" name="Plassholder for innhold 10">
            <a:extLst>
              <a:ext uri="{FF2B5EF4-FFF2-40B4-BE49-F238E27FC236}">
                <a16:creationId xmlns:a16="http://schemas.microsoft.com/office/drawing/2014/main" id="{723A7EB8-DAB0-876C-3ABA-D7579FD4CB8E}"/>
              </a:ext>
            </a:extLst>
          </p:cNvPr>
          <p:cNvSpPr>
            <a:spLocks noGrp="1"/>
          </p:cNvSpPr>
          <p:nvPr>
            <p:ph idx="1"/>
          </p:nvPr>
        </p:nvSpPr>
        <p:spPr>
          <a:xfrm>
            <a:off x="5055220" y="1263147"/>
            <a:ext cx="6512892" cy="5052309"/>
          </a:xfrm>
        </p:spPr>
        <p:txBody>
          <a:bodyPr/>
          <a:lstStyle/>
          <a:p>
            <a:pPr marL="0" indent="0">
              <a:buNone/>
            </a:pPr>
            <a:r>
              <a:rPr lang="nb-NO" sz="1800" dirty="0"/>
              <a:t>Undersøkelsen leveres av ny leverandør, Kommuneforlaget (KF). </a:t>
            </a:r>
          </a:p>
          <a:p>
            <a:pPr marL="0" indent="0">
              <a:buNone/>
            </a:pPr>
            <a:r>
              <a:rPr lang="nb-NO" sz="1800" dirty="0"/>
              <a:t>Benchmarking: sammenlikning med andre kunder av KF i Norge. Hoveddelen av kunder er kommuner. </a:t>
            </a:r>
          </a:p>
          <a:p>
            <a:pPr marL="0" indent="0">
              <a:buNone/>
            </a:pPr>
            <a:r>
              <a:rPr lang="nb-NO" sz="1800" dirty="0"/>
              <a:t>Undersøkelsen er todelt: 10-faktor og arbeidsmiljøundersøkelsen. </a:t>
            </a:r>
          </a:p>
          <a:p>
            <a:pPr marL="0" indent="0">
              <a:buNone/>
            </a:pPr>
            <a:r>
              <a:rPr lang="nb-NO" sz="1800" dirty="0"/>
              <a:t>Undersøkelsen ble gjennomført mellom 9.-27. mars 2026. 6606 invitasjoner ble sendt ut og 4840 svarte. En forbedring fra 2023: 75% (n=4741) </a:t>
            </a:r>
          </a:p>
          <a:p>
            <a:pPr marL="0" indent="0">
              <a:buNone/>
            </a:pPr>
            <a:r>
              <a:rPr lang="nb-NO" sz="1800" dirty="0"/>
              <a:t>Inkluderingskriteriene: alle faste ansatte, vikarer og pensjonister med ansettelse på over seks måneder – også de som er i permisjon/fravær. </a:t>
            </a:r>
          </a:p>
          <a:p>
            <a:pPr marL="0" indent="0">
              <a:buNone/>
            </a:pPr>
            <a:r>
              <a:rPr lang="nb-NO" sz="1800" dirty="0"/>
              <a:t>Prestene deltok som del av fellesrådet, men ble oppfordret til å svare nøytralt på spørsmål om ledelse, eller i tråd med gjeldende avtaler om HMS-ansvar og samordningsavtaler. </a:t>
            </a:r>
          </a:p>
        </p:txBody>
      </p:sp>
      <p:sp>
        <p:nvSpPr>
          <p:cNvPr id="12" name="Ellipse 11">
            <a:extLst>
              <a:ext uri="{FF2B5EF4-FFF2-40B4-BE49-F238E27FC236}">
                <a16:creationId xmlns:a16="http://schemas.microsoft.com/office/drawing/2014/main" id="{79D54E3D-8BC5-D186-2285-142D7988AF2B}"/>
              </a:ext>
            </a:extLst>
          </p:cNvPr>
          <p:cNvSpPr/>
          <p:nvPr/>
        </p:nvSpPr>
        <p:spPr>
          <a:xfrm>
            <a:off x="1338146" y="1739589"/>
            <a:ext cx="2475570" cy="23125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200" dirty="0"/>
              <a:t>73</a:t>
            </a:r>
            <a:r>
              <a:rPr lang="nb-NO" sz="4400" dirty="0"/>
              <a:t>%</a:t>
            </a:r>
            <a:endParaRPr lang="nb-NO" sz="3000" dirty="0"/>
          </a:p>
        </p:txBody>
      </p:sp>
      <p:graphicFrame>
        <p:nvGraphicFramePr>
          <p:cNvPr id="15" name="Diagram 14">
            <a:extLst>
              <a:ext uri="{FF2B5EF4-FFF2-40B4-BE49-F238E27FC236}">
                <a16:creationId xmlns:a16="http://schemas.microsoft.com/office/drawing/2014/main" id="{DEAB2715-2EA1-05F1-9D2B-D2DAA2235741}"/>
              </a:ext>
            </a:extLst>
          </p:cNvPr>
          <p:cNvGraphicFramePr/>
          <p:nvPr/>
        </p:nvGraphicFramePr>
        <p:xfrm>
          <a:off x="460917" y="951571"/>
          <a:ext cx="4189141" cy="369147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Sylinder 17">
            <a:extLst>
              <a:ext uri="{FF2B5EF4-FFF2-40B4-BE49-F238E27FC236}">
                <a16:creationId xmlns:a16="http://schemas.microsoft.com/office/drawing/2014/main" id="{2F7E8D07-62F8-F4D3-D63F-4069CBC01C0E}"/>
              </a:ext>
            </a:extLst>
          </p:cNvPr>
          <p:cNvSpPr txBox="1"/>
          <p:nvPr/>
        </p:nvSpPr>
        <p:spPr>
          <a:xfrm>
            <a:off x="1655956" y="4518010"/>
            <a:ext cx="1799062" cy="400110"/>
          </a:xfrm>
          <a:prstGeom prst="rect">
            <a:avLst/>
          </a:prstGeom>
          <a:noFill/>
        </p:spPr>
        <p:txBody>
          <a:bodyPr wrap="square" rtlCol="0">
            <a:spAutoFit/>
          </a:bodyPr>
          <a:lstStyle/>
          <a:p>
            <a:pPr algn="ctr"/>
            <a:r>
              <a:rPr lang="nb-NO" sz="2000" dirty="0">
                <a:solidFill>
                  <a:srgbClr val="C00000"/>
                </a:solidFill>
              </a:rPr>
              <a:t>n=4840</a:t>
            </a:r>
          </a:p>
        </p:txBody>
      </p:sp>
    </p:spTree>
    <p:extLst>
      <p:ext uri="{BB962C8B-B14F-4D97-AF65-F5344CB8AC3E}">
        <p14:creationId xmlns:p14="http://schemas.microsoft.com/office/powerpoint/2010/main" val="296044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B6A1A-86B8-2902-CE84-7EB869E28A0A}"/>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79C9A0F3-E4F4-2C44-DD7A-E8C55BC664D9}"/>
              </a:ext>
            </a:extLst>
          </p:cNvPr>
          <p:cNvSpPr>
            <a:spLocks noGrp="1"/>
          </p:cNvSpPr>
          <p:nvPr>
            <p:ph idx="1"/>
          </p:nvPr>
        </p:nvSpPr>
        <p:spPr/>
        <p:txBody>
          <a:bodyPr/>
          <a:lstStyle/>
          <a:p>
            <a:pPr marL="0" indent="0">
              <a:buNone/>
            </a:pPr>
            <a:r>
              <a:rPr lang="nb-NO" sz="2000" dirty="0"/>
              <a:t>Kompetanseutvikling er arbeidsgivers ansvar, men vi har nytte av et godt samarbeid på dette for alle ansatte. I dag finnes det ulike systemer og ordninger. Et nytt og nyttig verktøy er utviklet i regi av OU, der Maria Sammut i KA med andre har laget en nettside hvor ledere kan fordype seg i strategisk kompetanseledelse som bygger på mange av de samme prinsippene fra forskning som denne undersøkelsen er bygget på. I bispedømmene og Kirkerådets sekretariat jobber vi også mot mer strategisk kompetanseledelse- og utvikling. Lenken til nettsiden ser du til venstre i bildet (ou-kompetanse.no)</a:t>
            </a:r>
          </a:p>
          <a:p>
            <a:pPr marL="0" indent="0">
              <a:buNone/>
            </a:pPr>
            <a:endParaRPr lang="nb-NO" sz="2000" dirty="0"/>
          </a:p>
        </p:txBody>
      </p:sp>
      <p:sp>
        <p:nvSpPr>
          <p:cNvPr id="4" name="Plassholder for dato 3">
            <a:extLst>
              <a:ext uri="{FF2B5EF4-FFF2-40B4-BE49-F238E27FC236}">
                <a16:creationId xmlns:a16="http://schemas.microsoft.com/office/drawing/2014/main" id="{BE4459DC-A2EA-9DEA-CE5D-30817659AECA}"/>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A2B883AF-3734-3E22-9A54-515B228EC45C}"/>
              </a:ext>
            </a:extLst>
          </p:cNvPr>
          <p:cNvSpPr>
            <a:spLocks noGrp="1"/>
          </p:cNvSpPr>
          <p:nvPr>
            <p:ph type="sldNum" sz="quarter" idx="12"/>
          </p:nvPr>
        </p:nvSpPr>
        <p:spPr/>
        <p:txBody>
          <a:bodyPr/>
          <a:lstStyle/>
          <a:p>
            <a:fld id="{46765B28-40BF-0A46-BB8F-30D004035CD9}" type="slidenum">
              <a:rPr lang="nb-NO" smtClean="0"/>
              <a:t>20</a:t>
            </a:fld>
            <a:endParaRPr lang="nb-NO"/>
          </a:p>
        </p:txBody>
      </p:sp>
    </p:spTree>
    <p:extLst>
      <p:ext uri="{BB962C8B-B14F-4D97-AF65-F5344CB8AC3E}">
        <p14:creationId xmlns:p14="http://schemas.microsoft.com/office/powerpoint/2010/main" val="307057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42BF63-0031-5DC9-56EF-3858134D626F}"/>
              </a:ext>
            </a:extLst>
          </p:cNvPr>
          <p:cNvSpPr>
            <a:spLocks noGrp="1"/>
          </p:cNvSpPr>
          <p:nvPr>
            <p:ph type="title"/>
          </p:nvPr>
        </p:nvSpPr>
        <p:spPr/>
        <p:txBody>
          <a:bodyPr/>
          <a:lstStyle/>
          <a:p>
            <a:r>
              <a:rPr lang="nb-NO" dirty="0"/>
              <a:t>Om arbeidsmiljøundersøkelsen</a:t>
            </a:r>
          </a:p>
        </p:txBody>
      </p:sp>
      <p:sp>
        <p:nvSpPr>
          <p:cNvPr id="3" name="Plassholder for innhold 2">
            <a:extLst>
              <a:ext uri="{FF2B5EF4-FFF2-40B4-BE49-F238E27FC236}">
                <a16:creationId xmlns:a16="http://schemas.microsoft.com/office/drawing/2014/main" id="{F4DA9780-282E-F40B-4A87-4DA64B566B97}"/>
              </a:ext>
            </a:extLst>
          </p:cNvPr>
          <p:cNvSpPr>
            <a:spLocks noGrp="1"/>
          </p:cNvSpPr>
          <p:nvPr>
            <p:ph idx="1"/>
          </p:nvPr>
        </p:nvSpPr>
        <p:spPr>
          <a:xfrm>
            <a:off x="623886" y="1385888"/>
            <a:ext cx="6665187" cy="4672713"/>
          </a:xfrm>
        </p:spPr>
        <p:txBody>
          <a:bodyPr/>
          <a:lstStyle/>
          <a:p>
            <a:r>
              <a:rPr lang="nb-NO" dirty="0"/>
              <a:t>Rapportene består av disse temaene: </a:t>
            </a:r>
          </a:p>
          <a:p>
            <a:pPr lvl="1"/>
            <a:r>
              <a:rPr lang="nb-NO" dirty="0"/>
              <a:t>Bakgrunnsinformasjon: kjønn, alder og høyeste fullført utdanning</a:t>
            </a:r>
          </a:p>
          <a:p>
            <a:pPr lvl="1"/>
            <a:r>
              <a:rPr lang="nb-NO" dirty="0"/>
              <a:t>Fysiske arbeidsforhold</a:t>
            </a:r>
          </a:p>
          <a:p>
            <a:pPr lvl="1"/>
            <a:r>
              <a:rPr lang="nb-NO" dirty="0"/>
              <a:t>Psykososiale arbeidsforhold</a:t>
            </a:r>
          </a:p>
          <a:p>
            <a:pPr lvl="1"/>
            <a:r>
              <a:rPr lang="nb-NO" dirty="0"/>
              <a:t>Vold og trusler</a:t>
            </a:r>
          </a:p>
          <a:p>
            <a:pPr lvl="1"/>
            <a:r>
              <a:rPr lang="nb-NO" dirty="0"/>
              <a:t>Trakassering</a:t>
            </a:r>
          </a:p>
          <a:p>
            <a:pPr marL="0" indent="0">
              <a:buNone/>
            </a:pPr>
            <a:endParaRPr lang="nb-NO" dirty="0"/>
          </a:p>
          <a:p>
            <a:pPr marL="0" indent="0">
              <a:buNone/>
            </a:pPr>
            <a:r>
              <a:rPr lang="nb-NO" dirty="0"/>
              <a:t>Minste antall besvarelser for å motta en rapport: 5</a:t>
            </a:r>
          </a:p>
          <a:p>
            <a:pPr marL="0" indent="0">
              <a:buNone/>
            </a:pPr>
            <a:endParaRPr lang="nb-NO" dirty="0"/>
          </a:p>
        </p:txBody>
      </p:sp>
      <p:sp>
        <p:nvSpPr>
          <p:cNvPr id="5" name="Plassholder for lysbildenummer 4">
            <a:extLst>
              <a:ext uri="{FF2B5EF4-FFF2-40B4-BE49-F238E27FC236}">
                <a16:creationId xmlns:a16="http://schemas.microsoft.com/office/drawing/2014/main" id="{D15766D6-1FF8-C6EC-4325-B4F1EF968EDB}"/>
              </a:ext>
            </a:extLst>
          </p:cNvPr>
          <p:cNvSpPr>
            <a:spLocks noGrp="1"/>
          </p:cNvSpPr>
          <p:nvPr>
            <p:ph type="sldNum" sz="quarter" idx="12"/>
          </p:nvPr>
        </p:nvSpPr>
        <p:spPr/>
        <p:txBody>
          <a:bodyPr/>
          <a:lstStyle/>
          <a:p>
            <a:fld id="{46765B28-40BF-0A46-BB8F-30D004035CD9}" type="slidenum">
              <a:rPr lang="nb-NO" smtClean="0"/>
              <a:t>21</a:t>
            </a:fld>
            <a:endParaRPr lang="nb-NO"/>
          </a:p>
        </p:txBody>
      </p:sp>
      <p:sp>
        <p:nvSpPr>
          <p:cNvPr id="6" name="Rektangel: avrundede hjørner 5">
            <a:extLst>
              <a:ext uri="{FF2B5EF4-FFF2-40B4-BE49-F238E27FC236}">
                <a16:creationId xmlns:a16="http://schemas.microsoft.com/office/drawing/2014/main" id="{00E3278B-2E1E-1EFC-7C30-06C285BE9255}"/>
              </a:ext>
            </a:extLst>
          </p:cNvPr>
          <p:cNvSpPr/>
          <p:nvPr/>
        </p:nvSpPr>
        <p:spPr>
          <a:xfrm>
            <a:off x="789039" y="3181350"/>
            <a:ext cx="4744986" cy="1428750"/>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4248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076B8-A79E-620A-E94F-8B01C01279E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AB50D33-16CE-C55A-5708-754AA9EF2920}"/>
              </a:ext>
            </a:extLst>
          </p:cNvPr>
          <p:cNvSpPr>
            <a:spLocks noGrp="1"/>
          </p:cNvSpPr>
          <p:nvPr>
            <p:ph type="title"/>
          </p:nvPr>
        </p:nvSpPr>
        <p:spPr>
          <a:xfrm>
            <a:off x="623886" y="225425"/>
            <a:ext cx="5533073" cy="863600"/>
          </a:xfrm>
        </p:spPr>
        <p:txBody>
          <a:bodyPr/>
          <a:lstStyle/>
          <a:p>
            <a:r>
              <a:rPr lang="nb-NO" sz="2800" dirty="0"/>
              <a:t>Om arbeidsmiljøundersøkelsen</a:t>
            </a:r>
          </a:p>
        </p:txBody>
      </p:sp>
      <p:sp>
        <p:nvSpPr>
          <p:cNvPr id="6" name="Tittel 1">
            <a:extLst>
              <a:ext uri="{FF2B5EF4-FFF2-40B4-BE49-F238E27FC236}">
                <a16:creationId xmlns:a16="http://schemas.microsoft.com/office/drawing/2014/main" id="{B972DB5E-C07D-C2DD-D3F1-95A5005BFDFC}"/>
              </a:ext>
            </a:extLst>
          </p:cNvPr>
          <p:cNvSpPr txBox="1">
            <a:spLocks/>
          </p:cNvSpPr>
          <p:nvPr/>
        </p:nvSpPr>
        <p:spPr>
          <a:xfrm>
            <a:off x="623887" y="814270"/>
            <a:ext cx="5223387" cy="8636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nb-NO" sz="2000" dirty="0"/>
              <a:t>Utfordringer som oppstod</a:t>
            </a:r>
          </a:p>
        </p:txBody>
      </p:sp>
      <p:sp>
        <p:nvSpPr>
          <p:cNvPr id="7" name="Plassholder for innhold 2">
            <a:extLst>
              <a:ext uri="{FF2B5EF4-FFF2-40B4-BE49-F238E27FC236}">
                <a16:creationId xmlns:a16="http://schemas.microsoft.com/office/drawing/2014/main" id="{6001EA69-0EF4-F3CE-C7E7-575D42270394}"/>
              </a:ext>
            </a:extLst>
          </p:cNvPr>
          <p:cNvSpPr txBox="1">
            <a:spLocks/>
          </p:cNvSpPr>
          <p:nvPr/>
        </p:nvSpPr>
        <p:spPr>
          <a:xfrm>
            <a:off x="703426" y="1414030"/>
            <a:ext cx="5064308" cy="562100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dirty="0"/>
              <a:t>Fullstendige rapporter kunne bare leveres for enheter over 50 respondenter. </a:t>
            </a:r>
          </a:p>
          <a:p>
            <a:pPr lvl="1"/>
            <a:r>
              <a:rPr lang="nb-NO" sz="1600" dirty="0"/>
              <a:t>Disse ble sendt på e-post til HR i bispedømmene og de 20 største fellesrådene. </a:t>
            </a:r>
          </a:p>
          <a:p>
            <a:r>
              <a:rPr lang="nb-NO" sz="1800" dirty="0"/>
              <a:t>For enheter mellom 5-49 respondenter ligger det en ufullstendig rapport i 10-faktorsystemet. </a:t>
            </a:r>
          </a:p>
          <a:p>
            <a:pPr lvl="1"/>
            <a:r>
              <a:rPr lang="nb-NO" sz="1600" dirty="0"/>
              <a:t>Flere av skårene på psykososiale forhold er feil fremvist, fordi disse ikke er reversert. Hvis du synes du har fått svært dårlige resultater, med rød/gul farge, så er fargen misvisende på flere av spørsmålene. </a:t>
            </a:r>
          </a:p>
          <a:p>
            <a:pPr lvl="1"/>
            <a:r>
              <a:rPr lang="nb-NO" sz="1600" dirty="0"/>
              <a:t>Følg oppskriften på ledersiden om medarbeiderundersøkelsen i ressursbanken for å finne rapporten. </a:t>
            </a:r>
          </a:p>
          <a:p>
            <a:pPr lvl="1"/>
            <a:endParaRPr lang="nb-NO" dirty="0"/>
          </a:p>
          <a:p>
            <a:endParaRPr lang="nb-NO" dirty="0"/>
          </a:p>
        </p:txBody>
      </p:sp>
      <p:sp>
        <p:nvSpPr>
          <p:cNvPr id="5" name="Plassholder for innhold 4">
            <a:extLst>
              <a:ext uri="{FF2B5EF4-FFF2-40B4-BE49-F238E27FC236}">
                <a16:creationId xmlns:a16="http://schemas.microsoft.com/office/drawing/2014/main" id="{B49520AC-5A8D-5802-30D3-1F739F6E7E52}"/>
              </a:ext>
            </a:extLst>
          </p:cNvPr>
          <p:cNvSpPr>
            <a:spLocks noGrp="1"/>
          </p:cNvSpPr>
          <p:nvPr>
            <p:ph idx="1"/>
          </p:nvPr>
        </p:nvSpPr>
        <p:spPr>
          <a:xfrm>
            <a:off x="6629399" y="1385888"/>
            <a:ext cx="4938713" cy="4672713"/>
          </a:xfrm>
        </p:spPr>
        <p:txBody>
          <a:bodyPr/>
          <a:lstStyle/>
          <a:p>
            <a:pPr marL="0" indent="0">
              <a:buNone/>
            </a:pPr>
            <a:r>
              <a:rPr lang="nb-NO" sz="2000" b="1" dirty="0"/>
              <a:t>Les nøye beskrivelse «Om tolkning og oppfølging av arbeidsmiljørapporten» under fase 3 på ressursbanken: </a:t>
            </a:r>
          </a:p>
          <a:p>
            <a:pPr marL="0" indent="0">
              <a:buNone/>
            </a:pPr>
            <a:r>
              <a:rPr lang="nb-NO" sz="2000" dirty="0">
                <a:hlinkClick r:id="rId3"/>
              </a:rPr>
              <a:t>For ledere: Oppfølging av medarbeiderundersøkelsen - Ressursbanken, Den norske kirke</a:t>
            </a:r>
            <a:r>
              <a:rPr lang="nb-NO" sz="2000" b="1" dirty="0"/>
              <a:t> </a:t>
            </a:r>
          </a:p>
          <a:p>
            <a:endParaRPr lang="nb-NO" dirty="0"/>
          </a:p>
        </p:txBody>
      </p:sp>
      <p:sp>
        <p:nvSpPr>
          <p:cNvPr id="3" name="Plassholder for lysbildenummer 2">
            <a:extLst>
              <a:ext uri="{FF2B5EF4-FFF2-40B4-BE49-F238E27FC236}">
                <a16:creationId xmlns:a16="http://schemas.microsoft.com/office/drawing/2014/main" id="{8D58C46A-E7F4-99A2-FC1B-8BF412CE110B}"/>
              </a:ext>
            </a:extLst>
          </p:cNvPr>
          <p:cNvSpPr>
            <a:spLocks noGrp="1"/>
          </p:cNvSpPr>
          <p:nvPr>
            <p:ph type="sldNum" sz="quarter" idx="12"/>
          </p:nvPr>
        </p:nvSpPr>
        <p:spPr/>
        <p:txBody>
          <a:bodyPr/>
          <a:lstStyle/>
          <a:p>
            <a:fld id="{46765B28-40BF-0A46-BB8F-30D004035CD9}" type="slidenum">
              <a:rPr lang="nb-NO" smtClean="0"/>
              <a:t>22</a:t>
            </a:fld>
            <a:endParaRPr lang="nb-NO"/>
          </a:p>
        </p:txBody>
      </p:sp>
    </p:spTree>
    <p:extLst>
      <p:ext uri="{BB962C8B-B14F-4D97-AF65-F5344CB8AC3E}">
        <p14:creationId xmlns:p14="http://schemas.microsoft.com/office/powerpoint/2010/main" val="44619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FCEF45-47E1-626D-EF8F-F58E14692209}"/>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F05FDF34-23E2-7B6E-2B66-194BB0739EF9}"/>
              </a:ext>
            </a:extLst>
          </p:cNvPr>
          <p:cNvSpPr>
            <a:spLocks noGrp="1"/>
          </p:cNvSpPr>
          <p:nvPr>
            <p:ph idx="1"/>
          </p:nvPr>
        </p:nvSpPr>
        <p:spPr/>
        <p:txBody>
          <a:bodyPr/>
          <a:lstStyle/>
          <a:p>
            <a:pPr marL="0" indent="0">
              <a:buNone/>
            </a:pPr>
            <a:r>
              <a:rPr lang="nb-NO" sz="2000" dirty="0"/>
              <a:t>Også her har det oppstått litt greier med systemet. Det handler om anonymitet, slik at rapporter under 50 respondenter ikke er fullstendige. Jeg leser ikke dette i detalj nå, men det finnes god og utfyllende informasjon på ledersiden. Anbefaler å lese det, og heller sende oss spørsmål hvis du lurer på noe utover det.</a:t>
            </a:r>
          </a:p>
          <a:p>
            <a:pPr marL="0" indent="0">
              <a:buNone/>
            </a:pPr>
            <a:endParaRPr lang="nb-NO" sz="2000" dirty="0"/>
          </a:p>
        </p:txBody>
      </p:sp>
      <p:sp>
        <p:nvSpPr>
          <p:cNvPr id="4" name="Plassholder for dato 3">
            <a:extLst>
              <a:ext uri="{FF2B5EF4-FFF2-40B4-BE49-F238E27FC236}">
                <a16:creationId xmlns:a16="http://schemas.microsoft.com/office/drawing/2014/main" id="{A8FAB271-5057-D85A-0FB7-95F12E866F63}"/>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B0B3E017-B50A-7CF4-A0F5-B75D70C79E6B}"/>
              </a:ext>
            </a:extLst>
          </p:cNvPr>
          <p:cNvSpPr>
            <a:spLocks noGrp="1"/>
          </p:cNvSpPr>
          <p:nvPr>
            <p:ph type="sldNum" sz="quarter" idx="12"/>
          </p:nvPr>
        </p:nvSpPr>
        <p:spPr/>
        <p:txBody>
          <a:bodyPr/>
          <a:lstStyle/>
          <a:p>
            <a:fld id="{46765B28-40BF-0A46-BB8F-30D004035CD9}" type="slidenum">
              <a:rPr lang="nb-NO" smtClean="0"/>
              <a:t>23</a:t>
            </a:fld>
            <a:endParaRPr lang="nb-NO"/>
          </a:p>
        </p:txBody>
      </p:sp>
    </p:spTree>
    <p:extLst>
      <p:ext uri="{BB962C8B-B14F-4D97-AF65-F5344CB8AC3E}">
        <p14:creationId xmlns:p14="http://schemas.microsoft.com/office/powerpoint/2010/main" val="37524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62499-A104-C028-E567-D9F2EC0BFE07}"/>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6661593-BD97-7424-6257-41F01E71903B}"/>
              </a:ext>
            </a:extLst>
          </p:cNvPr>
          <p:cNvSpPr>
            <a:spLocks noGrp="1"/>
          </p:cNvSpPr>
          <p:nvPr>
            <p:ph idx="1"/>
          </p:nvPr>
        </p:nvSpPr>
        <p:spPr>
          <a:xfrm>
            <a:off x="623884" y="1094324"/>
            <a:ext cx="10944226" cy="647460"/>
          </a:xfrm>
        </p:spPr>
        <p:txBody>
          <a:bodyPr/>
          <a:lstStyle/>
          <a:p>
            <a:pPr marL="0" indent="0">
              <a:buNone/>
            </a:pPr>
            <a:r>
              <a:rPr lang="nb-NO" b="1" dirty="0"/>
              <a:t>Psykososiale arbeidsforhold (1 av 3)</a:t>
            </a:r>
          </a:p>
          <a:p>
            <a:pPr marL="0" indent="0">
              <a:buNone/>
            </a:pPr>
            <a:endParaRPr lang="nb-NO" b="1" dirty="0"/>
          </a:p>
          <a:p>
            <a:pPr marL="0" indent="0">
              <a:buNone/>
            </a:pPr>
            <a:endParaRPr lang="nb-NO" dirty="0"/>
          </a:p>
        </p:txBody>
      </p:sp>
      <p:sp>
        <p:nvSpPr>
          <p:cNvPr id="5" name="Plassholder for lysbildenummer 4">
            <a:extLst>
              <a:ext uri="{FF2B5EF4-FFF2-40B4-BE49-F238E27FC236}">
                <a16:creationId xmlns:a16="http://schemas.microsoft.com/office/drawing/2014/main" id="{BD84C972-2FA9-A100-22BE-6F32DE4B3C84}"/>
              </a:ext>
            </a:extLst>
          </p:cNvPr>
          <p:cNvSpPr>
            <a:spLocks noGrp="1"/>
          </p:cNvSpPr>
          <p:nvPr>
            <p:ph type="sldNum" sz="quarter" idx="12"/>
          </p:nvPr>
        </p:nvSpPr>
        <p:spPr/>
        <p:txBody>
          <a:bodyPr/>
          <a:lstStyle/>
          <a:p>
            <a:fld id="{46765B28-40BF-0A46-BB8F-30D004035CD9}" type="slidenum">
              <a:rPr lang="nb-NO" smtClean="0"/>
              <a:t>24</a:t>
            </a:fld>
            <a:endParaRPr lang="nb-NO"/>
          </a:p>
        </p:txBody>
      </p:sp>
      <p:sp>
        <p:nvSpPr>
          <p:cNvPr id="7" name="Tittel 6">
            <a:extLst>
              <a:ext uri="{FF2B5EF4-FFF2-40B4-BE49-F238E27FC236}">
                <a16:creationId xmlns:a16="http://schemas.microsoft.com/office/drawing/2014/main" id="{D54C25DC-09F8-CB3B-B673-ECF19C20EA8E}"/>
              </a:ext>
            </a:extLst>
          </p:cNvPr>
          <p:cNvSpPr>
            <a:spLocks noGrp="1"/>
          </p:cNvSpPr>
          <p:nvPr>
            <p:ph type="title"/>
          </p:nvPr>
        </p:nvSpPr>
        <p:spPr>
          <a:xfrm>
            <a:off x="623890" y="225425"/>
            <a:ext cx="10238378" cy="863600"/>
          </a:xfrm>
        </p:spPr>
        <p:txBody>
          <a:bodyPr/>
          <a:lstStyle/>
          <a:p>
            <a:r>
              <a:rPr lang="nb-NO" sz="2800" dirty="0"/>
              <a:t>Flertallet rapporterer om gode psykososiale forhold</a:t>
            </a:r>
          </a:p>
        </p:txBody>
      </p:sp>
      <p:sp>
        <p:nvSpPr>
          <p:cNvPr id="8" name="Plassholder for innhold 2">
            <a:extLst>
              <a:ext uri="{FF2B5EF4-FFF2-40B4-BE49-F238E27FC236}">
                <a16:creationId xmlns:a16="http://schemas.microsoft.com/office/drawing/2014/main" id="{5EB797B1-39A1-53B8-059D-6644AE348F4E}"/>
              </a:ext>
            </a:extLst>
          </p:cNvPr>
          <p:cNvSpPr txBox="1">
            <a:spLocks/>
          </p:cNvSpPr>
          <p:nvPr/>
        </p:nvSpPr>
        <p:spPr>
          <a:xfrm>
            <a:off x="5465828" y="1901570"/>
            <a:ext cx="6102281"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I hvilken grad opplever du for høye krav fra ledere og kollegaer i arbeidshverdagen?</a:t>
            </a:r>
          </a:p>
        </p:txBody>
      </p:sp>
      <p:sp>
        <p:nvSpPr>
          <p:cNvPr id="9" name="Plassholder for innhold 3">
            <a:extLst>
              <a:ext uri="{FF2B5EF4-FFF2-40B4-BE49-F238E27FC236}">
                <a16:creationId xmlns:a16="http://schemas.microsoft.com/office/drawing/2014/main" id="{9EDD981A-A10E-C847-9A82-79FCE5825882}"/>
              </a:ext>
            </a:extLst>
          </p:cNvPr>
          <p:cNvSpPr txBox="1">
            <a:spLocks/>
          </p:cNvSpPr>
          <p:nvPr/>
        </p:nvSpPr>
        <p:spPr>
          <a:xfrm>
            <a:off x="5325385" y="4031386"/>
            <a:ext cx="6475753" cy="547944"/>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I hvilken grad opplever du uklare eller motstridende krav og forventninger i arbeidet ditt?</a:t>
            </a:r>
            <a:endParaRPr lang="nb-NO" sz="2000" dirty="0"/>
          </a:p>
        </p:txBody>
      </p:sp>
      <p:sp>
        <p:nvSpPr>
          <p:cNvPr id="10" name="Plassholder for dato 4">
            <a:extLst>
              <a:ext uri="{FF2B5EF4-FFF2-40B4-BE49-F238E27FC236}">
                <a16:creationId xmlns:a16="http://schemas.microsoft.com/office/drawing/2014/main" id="{6028B675-CA4B-BBD5-EABE-3BB6F3D0497B}"/>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11" name="Plassholder for innhold 2">
            <a:extLst>
              <a:ext uri="{FF2B5EF4-FFF2-40B4-BE49-F238E27FC236}">
                <a16:creationId xmlns:a16="http://schemas.microsoft.com/office/drawing/2014/main" id="{73C8CA6F-C3AE-A37C-115F-2E2131662C11}"/>
              </a:ext>
            </a:extLst>
          </p:cNvPr>
          <p:cNvSpPr txBox="1">
            <a:spLocks/>
          </p:cNvSpPr>
          <p:nvPr/>
        </p:nvSpPr>
        <p:spPr>
          <a:xfrm>
            <a:off x="5465829" y="3083500"/>
            <a:ext cx="5756528" cy="44189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b="1" dirty="0"/>
              <a:t>I hvilken grad opplever du at du får nødvendig støtte og hjelp til å utføre arbeidet ditt?</a:t>
            </a:r>
            <a:endParaRPr lang="nb-NO" sz="2000" dirty="0"/>
          </a:p>
        </p:txBody>
      </p:sp>
      <p:sp>
        <p:nvSpPr>
          <p:cNvPr id="12" name="Rektangel: avrundede hjørner 11">
            <a:extLst>
              <a:ext uri="{FF2B5EF4-FFF2-40B4-BE49-F238E27FC236}">
                <a16:creationId xmlns:a16="http://schemas.microsoft.com/office/drawing/2014/main" id="{E48DB06D-1496-6516-5C8E-024D6379DA61}"/>
              </a:ext>
            </a:extLst>
          </p:cNvPr>
          <p:cNvSpPr/>
          <p:nvPr/>
        </p:nvSpPr>
        <p:spPr>
          <a:xfrm>
            <a:off x="3486774" y="1940151"/>
            <a:ext cx="1411347"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64%</a:t>
            </a:r>
          </a:p>
        </p:txBody>
      </p:sp>
      <p:sp>
        <p:nvSpPr>
          <p:cNvPr id="13" name="Rektangel: avrundede hjørner 12">
            <a:extLst>
              <a:ext uri="{FF2B5EF4-FFF2-40B4-BE49-F238E27FC236}">
                <a16:creationId xmlns:a16="http://schemas.microsoft.com/office/drawing/2014/main" id="{B71D0C00-A3BD-9479-F1FF-CEA4F8425325}"/>
              </a:ext>
            </a:extLst>
          </p:cNvPr>
          <p:cNvSpPr/>
          <p:nvPr/>
        </p:nvSpPr>
        <p:spPr>
          <a:xfrm>
            <a:off x="583688" y="3036960"/>
            <a:ext cx="1411347"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65%</a:t>
            </a:r>
          </a:p>
        </p:txBody>
      </p:sp>
      <p:sp>
        <p:nvSpPr>
          <p:cNvPr id="14" name="Rektangel: avrundede hjørner 13">
            <a:extLst>
              <a:ext uri="{FF2B5EF4-FFF2-40B4-BE49-F238E27FC236}">
                <a16:creationId xmlns:a16="http://schemas.microsoft.com/office/drawing/2014/main" id="{D968D55C-6556-7922-5677-3549AC2481E9}"/>
              </a:ext>
            </a:extLst>
          </p:cNvPr>
          <p:cNvSpPr/>
          <p:nvPr/>
        </p:nvSpPr>
        <p:spPr>
          <a:xfrm>
            <a:off x="3486773" y="4112457"/>
            <a:ext cx="1411347" cy="558150"/>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53%</a:t>
            </a:r>
          </a:p>
        </p:txBody>
      </p:sp>
      <p:sp>
        <p:nvSpPr>
          <p:cNvPr id="15" name="Plassholder for innhold 3">
            <a:extLst>
              <a:ext uri="{FF2B5EF4-FFF2-40B4-BE49-F238E27FC236}">
                <a16:creationId xmlns:a16="http://schemas.microsoft.com/office/drawing/2014/main" id="{577D04EE-893F-68C0-BF81-27519E8EEBD5}"/>
              </a:ext>
            </a:extLst>
          </p:cNvPr>
          <p:cNvSpPr txBox="1">
            <a:spLocks/>
          </p:cNvSpPr>
          <p:nvPr/>
        </p:nvSpPr>
        <p:spPr>
          <a:xfrm>
            <a:off x="5465828" y="5116216"/>
            <a:ext cx="6050767" cy="34479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I hvilken grad opplever du mulighet til å styre din egen arbeidshverdag?</a:t>
            </a:r>
          </a:p>
        </p:txBody>
      </p:sp>
      <p:sp>
        <p:nvSpPr>
          <p:cNvPr id="18" name="Rektangel: avrundede hjørner 17">
            <a:extLst>
              <a:ext uri="{FF2B5EF4-FFF2-40B4-BE49-F238E27FC236}">
                <a16:creationId xmlns:a16="http://schemas.microsoft.com/office/drawing/2014/main" id="{42180C3B-2AF1-82EC-E149-94348524756B}"/>
              </a:ext>
            </a:extLst>
          </p:cNvPr>
          <p:cNvSpPr/>
          <p:nvPr/>
        </p:nvSpPr>
        <p:spPr>
          <a:xfrm>
            <a:off x="583687" y="4127755"/>
            <a:ext cx="1411347" cy="5488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17%</a:t>
            </a:r>
          </a:p>
        </p:txBody>
      </p:sp>
      <p:sp>
        <p:nvSpPr>
          <p:cNvPr id="19" name="Rektangel: avrundede hjørner 18">
            <a:extLst>
              <a:ext uri="{FF2B5EF4-FFF2-40B4-BE49-F238E27FC236}">
                <a16:creationId xmlns:a16="http://schemas.microsoft.com/office/drawing/2014/main" id="{DE0B26ED-38EE-7EDA-BB56-1256319BD3F4}"/>
              </a:ext>
            </a:extLst>
          </p:cNvPr>
          <p:cNvSpPr/>
          <p:nvPr/>
        </p:nvSpPr>
        <p:spPr>
          <a:xfrm>
            <a:off x="2035231" y="4112457"/>
            <a:ext cx="1411347" cy="5581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29%</a:t>
            </a:r>
          </a:p>
        </p:txBody>
      </p:sp>
      <p:sp>
        <p:nvSpPr>
          <p:cNvPr id="20" name="Rektangel: avrundede hjørner 19">
            <a:extLst>
              <a:ext uri="{FF2B5EF4-FFF2-40B4-BE49-F238E27FC236}">
                <a16:creationId xmlns:a16="http://schemas.microsoft.com/office/drawing/2014/main" id="{88CAB9A1-4243-D1A5-4090-8825BED0FCE3}"/>
              </a:ext>
            </a:extLst>
          </p:cNvPr>
          <p:cNvSpPr/>
          <p:nvPr/>
        </p:nvSpPr>
        <p:spPr>
          <a:xfrm>
            <a:off x="2035231" y="3042418"/>
            <a:ext cx="1411347" cy="5479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25%</a:t>
            </a:r>
          </a:p>
        </p:txBody>
      </p:sp>
      <p:sp>
        <p:nvSpPr>
          <p:cNvPr id="21" name="Rektangel: avrundede hjørner 20">
            <a:extLst>
              <a:ext uri="{FF2B5EF4-FFF2-40B4-BE49-F238E27FC236}">
                <a16:creationId xmlns:a16="http://schemas.microsoft.com/office/drawing/2014/main" id="{D3CFFB72-DA18-9A7A-2815-323ADA141F21}"/>
              </a:ext>
            </a:extLst>
          </p:cNvPr>
          <p:cNvSpPr/>
          <p:nvPr/>
        </p:nvSpPr>
        <p:spPr>
          <a:xfrm>
            <a:off x="3486774" y="3036960"/>
            <a:ext cx="1411347" cy="5436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10%</a:t>
            </a:r>
          </a:p>
        </p:txBody>
      </p:sp>
      <p:sp>
        <p:nvSpPr>
          <p:cNvPr id="22" name="Rektangel: avrundede hjørner 21">
            <a:extLst>
              <a:ext uri="{FF2B5EF4-FFF2-40B4-BE49-F238E27FC236}">
                <a16:creationId xmlns:a16="http://schemas.microsoft.com/office/drawing/2014/main" id="{A2D33436-4E9E-FFC8-5BF7-F6C70AB9A8FE}"/>
              </a:ext>
            </a:extLst>
          </p:cNvPr>
          <p:cNvSpPr/>
          <p:nvPr/>
        </p:nvSpPr>
        <p:spPr>
          <a:xfrm>
            <a:off x="2035231" y="1951123"/>
            <a:ext cx="1411347" cy="5479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25%</a:t>
            </a:r>
          </a:p>
        </p:txBody>
      </p:sp>
      <p:sp>
        <p:nvSpPr>
          <p:cNvPr id="23" name="Rektangel: avrundede hjørner 22">
            <a:extLst>
              <a:ext uri="{FF2B5EF4-FFF2-40B4-BE49-F238E27FC236}">
                <a16:creationId xmlns:a16="http://schemas.microsoft.com/office/drawing/2014/main" id="{606F2E82-C668-545F-B3B8-CF0F7B4F54A8}"/>
              </a:ext>
            </a:extLst>
          </p:cNvPr>
          <p:cNvSpPr/>
          <p:nvPr/>
        </p:nvSpPr>
        <p:spPr>
          <a:xfrm>
            <a:off x="583688" y="1946165"/>
            <a:ext cx="1411347"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10%</a:t>
            </a:r>
          </a:p>
        </p:txBody>
      </p:sp>
      <p:sp>
        <p:nvSpPr>
          <p:cNvPr id="24" name="TekstSylinder 23">
            <a:extLst>
              <a:ext uri="{FF2B5EF4-FFF2-40B4-BE49-F238E27FC236}">
                <a16:creationId xmlns:a16="http://schemas.microsoft.com/office/drawing/2014/main" id="{15445D78-0E36-E18F-058E-D4D5E5FF7633}"/>
              </a:ext>
            </a:extLst>
          </p:cNvPr>
          <p:cNvSpPr txBox="1"/>
          <p:nvPr/>
        </p:nvSpPr>
        <p:spPr>
          <a:xfrm>
            <a:off x="3688224" y="2459734"/>
            <a:ext cx="1008444" cy="369332"/>
          </a:xfrm>
          <a:prstGeom prst="rect">
            <a:avLst/>
          </a:prstGeom>
          <a:noFill/>
        </p:spPr>
        <p:txBody>
          <a:bodyPr wrap="square" rtlCol="0">
            <a:spAutoFit/>
          </a:bodyPr>
          <a:lstStyle/>
          <a:p>
            <a:r>
              <a:rPr lang="nb-NO" dirty="0"/>
              <a:t>n=3103</a:t>
            </a:r>
          </a:p>
        </p:txBody>
      </p:sp>
      <p:sp>
        <p:nvSpPr>
          <p:cNvPr id="25" name="TekstSylinder 24">
            <a:extLst>
              <a:ext uri="{FF2B5EF4-FFF2-40B4-BE49-F238E27FC236}">
                <a16:creationId xmlns:a16="http://schemas.microsoft.com/office/drawing/2014/main" id="{80017F16-E202-5F6D-8EC4-A9033607406B}"/>
              </a:ext>
            </a:extLst>
          </p:cNvPr>
          <p:cNvSpPr txBox="1"/>
          <p:nvPr/>
        </p:nvSpPr>
        <p:spPr>
          <a:xfrm>
            <a:off x="2236682" y="2464027"/>
            <a:ext cx="1008444" cy="369332"/>
          </a:xfrm>
          <a:prstGeom prst="rect">
            <a:avLst/>
          </a:prstGeom>
          <a:noFill/>
        </p:spPr>
        <p:txBody>
          <a:bodyPr wrap="square" rtlCol="0">
            <a:spAutoFit/>
          </a:bodyPr>
          <a:lstStyle/>
          <a:p>
            <a:r>
              <a:rPr lang="nb-NO" dirty="0"/>
              <a:t>n=1204</a:t>
            </a:r>
          </a:p>
        </p:txBody>
      </p:sp>
      <p:sp>
        <p:nvSpPr>
          <p:cNvPr id="26" name="TekstSylinder 25">
            <a:extLst>
              <a:ext uri="{FF2B5EF4-FFF2-40B4-BE49-F238E27FC236}">
                <a16:creationId xmlns:a16="http://schemas.microsoft.com/office/drawing/2014/main" id="{96A4DB8E-ECBE-0001-D43F-2E6A51DC8970}"/>
              </a:ext>
            </a:extLst>
          </p:cNvPr>
          <p:cNvSpPr txBox="1"/>
          <p:nvPr/>
        </p:nvSpPr>
        <p:spPr>
          <a:xfrm>
            <a:off x="785138" y="2441119"/>
            <a:ext cx="1008444" cy="369332"/>
          </a:xfrm>
          <a:prstGeom prst="rect">
            <a:avLst/>
          </a:prstGeom>
          <a:noFill/>
        </p:spPr>
        <p:txBody>
          <a:bodyPr wrap="square" rtlCol="0">
            <a:spAutoFit/>
          </a:bodyPr>
          <a:lstStyle/>
          <a:p>
            <a:r>
              <a:rPr lang="nb-NO" dirty="0"/>
              <a:t>n=486</a:t>
            </a:r>
          </a:p>
        </p:txBody>
      </p:sp>
      <p:sp>
        <p:nvSpPr>
          <p:cNvPr id="27" name="TekstSylinder 26">
            <a:extLst>
              <a:ext uri="{FF2B5EF4-FFF2-40B4-BE49-F238E27FC236}">
                <a16:creationId xmlns:a16="http://schemas.microsoft.com/office/drawing/2014/main" id="{36BF06FD-C7F5-0B55-096E-F6B4DC8B4A86}"/>
              </a:ext>
            </a:extLst>
          </p:cNvPr>
          <p:cNvSpPr txBox="1"/>
          <p:nvPr/>
        </p:nvSpPr>
        <p:spPr>
          <a:xfrm>
            <a:off x="806418" y="3580610"/>
            <a:ext cx="1008444" cy="369332"/>
          </a:xfrm>
          <a:prstGeom prst="rect">
            <a:avLst/>
          </a:prstGeom>
          <a:noFill/>
        </p:spPr>
        <p:txBody>
          <a:bodyPr wrap="square" rtlCol="0">
            <a:spAutoFit/>
          </a:bodyPr>
          <a:lstStyle/>
          <a:p>
            <a:r>
              <a:rPr lang="nb-NO" dirty="0"/>
              <a:t>n=3118</a:t>
            </a:r>
          </a:p>
        </p:txBody>
      </p:sp>
      <p:sp>
        <p:nvSpPr>
          <p:cNvPr id="28" name="TekstSylinder 27">
            <a:extLst>
              <a:ext uri="{FF2B5EF4-FFF2-40B4-BE49-F238E27FC236}">
                <a16:creationId xmlns:a16="http://schemas.microsoft.com/office/drawing/2014/main" id="{72E47781-CB6C-004F-1032-80227D05D2DF}"/>
              </a:ext>
            </a:extLst>
          </p:cNvPr>
          <p:cNvSpPr txBox="1"/>
          <p:nvPr/>
        </p:nvSpPr>
        <p:spPr>
          <a:xfrm>
            <a:off x="2217765" y="3557381"/>
            <a:ext cx="1008444" cy="369332"/>
          </a:xfrm>
          <a:prstGeom prst="rect">
            <a:avLst/>
          </a:prstGeom>
          <a:noFill/>
        </p:spPr>
        <p:txBody>
          <a:bodyPr wrap="square" rtlCol="0">
            <a:spAutoFit/>
          </a:bodyPr>
          <a:lstStyle/>
          <a:p>
            <a:r>
              <a:rPr lang="nb-NO" dirty="0"/>
              <a:t>n=1208</a:t>
            </a:r>
          </a:p>
        </p:txBody>
      </p:sp>
      <p:sp>
        <p:nvSpPr>
          <p:cNvPr id="29" name="TekstSylinder 28">
            <a:extLst>
              <a:ext uri="{FF2B5EF4-FFF2-40B4-BE49-F238E27FC236}">
                <a16:creationId xmlns:a16="http://schemas.microsoft.com/office/drawing/2014/main" id="{5042149C-5784-F419-3278-47C43858F9B1}"/>
              </a:ext>
            </a:extLst>
          </p:cNvPr>
          <p:cNvSpPr txBox="1"/>
          <p:nvPr/>
        </p:nvSpPr>
        <p:spPr>
          <a:xfrm>
            <a:off x="3709505" y="3557381"/>
            <a:ext cx="1008444" cy="369332"/>
          </a:xfrm>
          <a:prstGeom prst="rect">
            <a:avLst/>
          </a:prstGeom>
          <a:noFill/>
        </p:spPr>
        <p:txBody>
          <a:bodyPr wrap="square" rtlCol="0">
            <a:spAutoFit/>
          </a:bodyPr>
          <a:lstStyle/>
          <a:p>
            <a:r>
              <a:rPr lang="nb-NO" dirty="0"/>
              <a:t>n=479</a:t>
            </a:r>
          </a:p>
        </p:txBody>
      </p:sp>
      <p:sp>
        <p:nvSpPr>
          <p:cNvPr id="30" name="TekstSylinder 29">
            <a:extLst>
              <a:ext uri="{FF2B5EF4-FFF2-40B4-BE49-F238E27FC236}">
                <a16:creationId xmlns:a16="http://schemas.microsoft.com/office/drawing/2014/main" id="{D3BB341B-3C1C-E4B5-9CBF-DBC7D7DD5291}"/>
              </a:ext>
            </a:extLst>
          </p:cNvPr>
          <p:cNvSpPr txBox="1"/>
          <p:nvPr/>
        </p:nvSpPr>
        <p:spPr>
          <a:xfrm>
            <a:off x="3669309" y="4625064"/>
            <a:ext cx="1008444" cy="369332"/>
          </a:xfrm>
          <a:prstGeom prst="rect">
            <a:avLst/>
          </a:prstGeom>
          <a:noFill/>
        </p:spPr>
        <p:txBody>
          <a:bodyPr wrap="square" rtlCol="0">
            <a:spAutoFit/>
          </a:bodyPr>
          <a:lstStyle/>
          <a:p>
            <a:r>
              <a:rPr lang="nb-NO" dirty="0"/>
              <a:t>n=2536</a:t>
            </a:r>
          </a:p>
        </p:txBody>
      </p:sp>
      <p:sp>
        <p:nvSpPr>
          <p:cNvPr id="31" name="TekstSylinder 30">
            <a:extLst>
              <a:ext uri="{FF2B5EF4-FFF2-40B4-BE49-F238E27FC236}">
                <a16:creationId xmlns:a16="http://schemas.microsoft.com/office/drawing/2014/main" id="{FDD1B1F1-209E-7A82-19EF-294B2E37B5F4}"/>
              </a:ext>
            </a:extLst>
          </p:cNvPr>
          <p:cNvSpPr txBox="1"/>
          <p:nvPr/>
        </p:nvSpPr>
        <p:spPr>
          <a:xfrm>
            <a:off x="2217765" y="4625064"/>
            <a:ext cx="1008444" cy="369332"/>
          </a:xfrm>
          <a:prstGeom prst="rect">
            <a:avLst/>
          </a:prstGeom>
          <a:noFill/>
        </p:spPr>
        <p:txBody>
          <a:bodyPr wrap="square" rtlCol="0">
            <a:spAutoFit/>
          </a:bodyPr>
          <a:lstStyle/>
          <a:p>
            <a:r>
              <a:rPr lang="nb-NO" dirty="0"/>
              <a:t>n=1415</a:t>
            </a:r>
          </a:p>
        </p:txBody>
      </p:sp>
      <p:sp>
        <p:nvSpPr>
          <p:cNvPr id="32" name="TekstSylinder 31">
            <a:extLst>
              <a:ext uri="{FF2B5EF4-FFF2-40B4-BE49-F238E27FC236}">
                <a16:creationId xmlns:a16="http://schemas.microsoft.com/office/drawing/2014/main" id="{62D3AE83-E4BC-0622-E8CD-A3017AB30FBD}"/>
              </a:ext>
            </a:extLst>
          </p:cNvPr>
          <p:cNvSpPr txBox="1"/>
          <p:nvPr/>
        </p:nvSpPr>
        <p:spPr>
          <a:xfrm>
            <a:off x="804055" y="4625064"/>
            <a:ext cx="1008444" cy="369332"/>
          </a:xfrm>
          <a:prstGeom prst="rect">
            <a:avLst/>
          </a:prstGeom>
          <a:noFill/>
        </p:spPr>
        <p:txBody>
          <a:bodyPr wrap="square" rtlCol="0">
            <a:spAutoFit/>
          </a:bodyPr>
          <a:lstStyle/>
          <a:p>
            <a:r>
              <a:rPr lang="nb-NO" dirty="0"/>
              <a:t>n=819</a:t>
            </a:r>
          </a:p>
        </p:txBody>
      </p:sp>
      <p:sp>
        <p:nvSpPr>
          <p:cNvPr id="2" name="Rektangel: avrundede hjørner 1">
            <a:extLst>
              <a:ext uri="{FF2B5EF4-FFF2-40B4-BE49-F238E27FC236}">
                <a16:creationId xmlns:a16="http://schemas.microsoft.com/office/drawing/2014/main" id="{62389221-B694-20B0-E597-2453B4F361AF}"/>
              </a:ext>
            </a:extLst>
          </p:cNvPr>
          <p:cNvSpPr/>
          <p:nvPr/>
        </p:nvSpPr>
        <p:spPr>
          <a:xfrm>
            <a:off x="583688" y="5170025"/>
            <a:ext cx="1411347"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86%</a:t>
            </a:r>
          </a:p>
        </p:txBody>
      </p:sp>
      <p:sp>
        <p:nvSpPr>
          <p:cNvPr id="6" name="Rektangel: avrundede hjørner 5">
            <a:extLst>
              <a:ext uri="{FF2B5EF4-FFF2-40B4-BE49-F238E27FC236}">
                <a16:creationId xmlns:a16="http://schemas.microsoft.com/office/drawing/2014/main" id="{5D0C769E-1DE0-281D-A488-CD165ECCE8AE}"/>
              </a:ext>
            </a:extLst>
          </p:cNvPr>
          <p:cNvSpPr/>
          <p:nvPr/>
        </p:nvSpPr>
        <p:spPr>
          <a:xfrm>
            <a:off x="3486774" y="5118011"/>
            <a:ext cx="1411347" cy="5999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3%</a:t>
            </a:r>
          </a:p>
        </p:txBody>
      </p:sp>
      <p:sp>
        <p:nvSpPr>
          <p:cNvPr id="34" name="Rektangel: avrundede hjørner 33">
            <a:extLst>
              <a:ext uri="{FF2B5EF4-FFF2-40B4-BE49-F238E27FC236}">
                <a16:creationId xmlns:a16="http://schemas.microsoft.com/office/drawing/2014/main" id="{B9E9C502-46A3-13B1-742F-99C956B104C7}"/>
              </a:ext>
            </a:extLst>
          </p:cNvPr>
          <p:cNvSpPr/>
          <p:nvPr/>
        </p:nvSpPr>
        <p:spPr>
          <a:xfrm>
            <a:off x="2035231" y="5159819"/>
            <a:ext cx="1411347" cy="5581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10%</a:t>
            </a:r>
          </a:p>
        </p:txBody>
      </p:sp>
      <p:sp>
        <p:nvSpPr>
          <p:cNvPr id="36" name="TekstSylinder 35">
            <a:extLst>
              <a:ext uri="{FF2B5EF4-FFF2-40B4-BE49-F238E27FC236}">
                <a16:creationId xmlns:a16="http://schemas.microsoft.com/office/drawing/2014/main" id="{2D3753A7-28CC-9683-D5E5-6DA71AAE1B45}"/>
              </a:ext>
            </a:extLst>
          </p:cNvPr>
          <p:cNvSpPr txBox="1"/>
          <p:nvPr/>
        </p:nvSpPr>
        <p:spPr>
          <a:xfrm>
            <a:off x="806418" y="5695655"/>
            <a:ext cx="1008444" cy="369332"/>
          </a:xfrm>
          <a:prstGeom prst="rect">
            <a:avLst/>
          </a:prstGeom>
          <a:noFill/>
        </p:spPr>
        <p:txBody>
          <a:bodyPr wrap="square" rtlCol="0">
            <a:spAutoFit/>
          </a:bodyPr>
          <a:lstStyle/>
          <a:p>
            <a:r>
              <a:rPr lang="nb-NO" dirty="0"/>
              <a:t>n=4170</a:t>
            </a:r>
          </a:p>
        </p:txBody>
      </p:sp>
      <p:sp>
        <p:nvSpPr>
          <p:cNvPr id="37" name="TekstSylinder 36">
            <a:extLst>
              <a:ext uri="{FF2B5EF4-FFF2-40B4-BE49-F238E27FC236}">
                <a16:creationId xmlns:a16="http://schemas.microsoft.com/office/drawing/2014/main" id="{76A5B119-4D37-BE70-3F6A-7E314B85F553}"/>
              </a:ext>
            </a:extLst>
          </p:cNvPr>
          <p:cNvSpPr txBox="1"/>
          <p:nvPr/>
        </p:nvSpPr>
        <p:spPr>
          <a:xfrm>
            <a:off x="2217765" y="5672426"/>
            <a:ext cx="1008444" cy="369332"/>
          </a:xfrm>
          <a:prstGeom prst="rect">
            <a:avLst/>
          </a:prstGeom>
          <a:noFill/>
        </p:spPr>
        <p:txBody>
          <a:bodyPr wrap="square" rtlCol="0">
            <a:spAutoFit/>
          </a:bodyPr>
          <a:lstStyle/>
          <a:p>
            <a:r>
              <a:rPr lang="nb-NO" dirty="0"/>
              <a:t>n=497</a:t>
            </a:r>
          </a:p>
        </p:txBody>
      </p:sp>
      <p:sp>
        <p:nvSpPr>
          <p:cNvPr id="38" name="TekstSylinder 37">
            <a:extLst>
              <a:ext uri="{FF2B5EF4-FFF2-40B4-BE49-F238E27FC236}">
                <a16:creationId xmlns:a16="http://schemas.microsoft.com/office/drawing/2014/main" id="{10E0C0B8-9E83-30A0-5570-AF90B7FBDE4A}"/>
              </a:ext>
            </a:extLst>
          </p:cNvPr>
          <p:cNvSpPr txBox="1"/>
          <p:nvPr/>
        </p:nvSpPr>
        <p:spPr>
          <a:xfrm>
            <a:off x="3709505" y="5672426"/>
            <a:ext cx="1008444" cy="369332"/>
          </a:xfrm>
          <a:prstGeom prst="rect">
            <a:avLst/>
          </a:prstGeom>
          <a:noFill/>
        </p:spPr>
        <p:txBody>
          <a:bodyPr wrap="square" rtlCol="0">
            <a:spAutoFit/>
          </a:bodyPr>
          <a:lstStyle/>
          <a:p>
            <a:r>
              <a:rPr lang="nb-NO" dirty="0"/>
              <a:t>n=157</a:t>
            </a:r>
          </a:p>
        </p:txBody>
      </p:sp>
      <p:sp>
        <p:nvSpPr>
          <p:cNvPr id="40" name="TekstSylinder 39">
            <a:extLst>
              <a:ext uri="{FF2B5EF4-FFF2-40B4-BE49-F238E27FC236}">
                <a16:creationId xmlns:a16="http://schemas.microsoft.com/office/drawing/2014/main" id="{B98EC4E0-CDEA-F798-27ED-2C71617E4EBC}"/>
              </a:ext>
            </a:extLst>
          </p:cNvPr>
          <p:cNvSpPr txBox="1"/>
          <p:nvPr/>
        </p:nvSpPr>
        <p:spPr>
          <a:xfrm>
            <a:off x="3805039" y="6327197"/>
            <a:ext cx="6997164" cy="369332"/>
          </a:xfrm>
          <a:prstGeom prst="rect">
            <a:avLst/>
          </a:prstGeom>
          <a:noFill/>
        </p:spPr>
        <p:txBody>
          <a:bodyPr wrap="square" rtlCol="0">
            <a:spAutoFit/>
          </a:bodyPr>
          <a:lstStyle/>
          <a:p>
            <a:r>
              <a:rPr lang="nb-NO" dirty="0"/>
              <a:t>Om tallene: Prosentene er avrundet. «Vet ikke» er ikke inkludert. </a:t>
            </a:r>
          </a:p>
        </p:txBody>
      </p:sp>
      <p:sp>
        <p:nvSpPr>
          <p:cNvPr id="41" name="TekstSylinder 40">
            <a:extLst>
              <a:ext uri="{FF2B5EF4-FFF2-40B4-BE49-F238E27FC236}">
                <a16:creationId xmlns:a16="http://schemas.microsoft.com/office/drawing/2014/main" id="{0955FD2B-42D6-AB0F-2FAD-5BC5A1856B23}"/>
              </a:ext>
            </a:extLst>
          </p:cNvPr>
          <p:cNvSpPr txBox="1"/>
          <p:nvPr/>
        </p:nvSpPr>
        <p:spPr>
          <a:xfrm>
            <a:off x="330569" y="1591932"/>
            <a:ext cx="5135259" cy="307777"/>
          </a:xfrm>
          <a:prstGeom prst="rect">
            <a:avLst/>
          </a:prstGeom>
          <a:noFill/>
        </p:spPr>
        <p:txBody>
          <a:bodyPr wrap="square" rtlCol="0">
            <a:spAutoFit/>
          </a:bodyPr>
          <a:lstStyle/>
          <a:p>
            <a:r>
              <a:rPr lang="nb-NO" sz="1400" b="1" dirty="0"/>
              <a:t>(Veldig) stor grad	  Nøytral	           (Veldig) liten grad</a:t>
            </a:r>
          </a:p>
        </p:txBody>
      </p:sp>
      <p:sp>
        <p:nvSpPr>
          <p:cNvPr id="16" name="Rektangel: avrundede hjørner 15">
            <a:extLst>
              <a:ext uri="{FF2B5EF4-FFF2-40B4-BE49-F238E27FC236}">
                <a16:creationId xmlns:a16="http://schemas.microsoft.com/office/drawing/2014/main" id="{BD04F187-F403-101E-8A50-5A7338B37B37}"/>
              </a:ext>
            </a:extLst>
          </p:cNvPr>
          <p:cNvSpPr/>
          <p:nvPr/>
        </p:nvSpPr>
        <p:spPr>
          <a:xfrm>
            <a:off x="330568" y="1517325"/>
            <a:ext cx="11277743" cy="1341822"/>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avrundede hjørner 16">
            <a:extLst>
              <a:ext uri="{FF2B5EF4-FFF2-40B4-BE49-F238E27FC236}">
                <a16:creationId xmlns:a16="http://schemas.microsoft.com/office/drawing/2014/main" id="{B036A0B1-2C81-4B76-FF97-6731F306F576}"/>
              </a:ext>
            </a:extLst>
          </p:cNvPr>
          <p:cNvSpPr/>
          <p:nvPr/>
        </p:nvSpPr>
        <p:spPr>
          <a:xfrm>
            <a:off x="331444" y="3926713"/>
            <a:ext cx="11631956" cy="1136082"/>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0902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683200-5149-04BB-EB58-D0E3E709FACD}"/>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1BDE6C62-339D-AC64-8DB6-83FB1E4E8F5C}"/>
              </a:ext>
            </a:extLst>
          </p:cNvPr>
          <p:cNvSpPr>
            <a:spLocks noGrp="1"/>
          </p:cNvSpPr>
          <p:nvPr>
            <p:ph idx="1"/>
          </p:nvPr>
        </p:nvSpPr>
        <p:spPr/>
        <p:txBody>
          <a:bodyPr/>
          <a:lstStyle/>
          <a:p>
            <a:pPr marL="0" indent="0">
              <a:buNone/>
            </a:pPr>
            <a:r>
              <a:rPr lang="nb-NO" sz="1800" dirty="0"/>
              <a:t>Flertallet rapporterer om gode psykososiale forhold</a:t>
            </a:r>
          </a:p>
          <a:p>
            <a:pPr marL="0" indent="0">
              <a:buNone/>
            </a:pPr>
            <a:r>
              <a:rPr lang="nb-NO" sz="1800" dirty="0"/>
              <a:t>Først en kort forklaring på farger som er brukt: grønt er de resultatene som er positive – de vi ønsker å se så mange som mulig svare. Gult er nøytralt. Rødt er de skårene vi ønsker at så få som mulig skal svare.</a:t>
            </a:r>
          </a:p>
          <a:p>
            <a:pPr marL="0" indent="0">
              <a:buNone/>
            </a:pPr>
            <a:r>
              <a:rPr lang="nb-NO" sz="1800" dirty="0"/>
              <a:t>Videre ser vi at undersøkelsen viser at det kan være et </a:t>
            </a:r>
            <a:r>
              <a:rPr lang="nb-NO" sz="1800" dirty="0" err="1"/>
              <a:t>forbedringspotensiale</a:t>
            </a:r>
            <a:r>
              <a:rPr lang="nb-NO" sz="1800" dirty="0"/>
              <a:t> ved uklare og motstridende krav og forventninger i arbeidet. Her er det viktig at ledere i oppfølgingen og i samtaler med de ansatte har dialog om hva som er eller kan oppleves uklart og motstridende. Dette kan ha mange kilder, og er viktig å snakke om.</a:t>
            </a:r>
          </a:p>
          <a:p>
            <a:pPr marL="0" indent="0">
              <a:buNone/>
            </a:pPr>
            <a:endParaRPr lang="nb-NO" sz="1800" dirty="0"/>
          </a:p>
        </p:txBody>
      </p:sp>
      <p:sp>
        <p:nvSpPr>
          <p:cNvPr id="4" name="Plassholder for dato 3">
            <a:extLst>
              <a:ext uri="{FF2B5EF4-FFF2-40B4-BE49-F238E27FC236}">
                <a16:creationId xmlns:a16="http://schemas.microsoft.com/office/drawing/2014/main" id="{B1DF6501-86D7-EF62-A00C-4F9B51D52AA3}"/>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B06292CB-A5FA-CAEC-9920-F6A257118916}"/>
              </a:ext>
            </a:extLst>
          </p:cNvPr>
          <p:cNvSpPr>
            <a:spLocks noGrp="1"/>
          </p:cNvSpPr>
          <p:nvPr>
            <p:ph type="sldNum" sz="quarter" idx="12"/>
          </p:nvPr>
        </p:nvSpPr>
        <p:spPr/>
        <p:txBody>
          <a:bodyPr/>
          <a:lstStyle/>
          <a:p>
            <a:fld id="{46765B28-40BF-0A46-BB8F-30D004035CD9}" type="slidenum">
              <a:rPr lang="nb-NO" smtClean="0"/>
              <a:t>25</a:t>
            </a:fld>
            <a:endParaRPr lang="nb-NO"/>
          </a:p>
        </p:txBody>
      </p:sp>
    </p:spTree>
    <p:extLst>
      <p:ext uri="{BB962C8B-B14F-4D97-AF65-F5344CB8AC3E}">
        <p14:creationId xmlns:p14="http://schemas.microsoft.com/office/powerpoint/2010/main" val="48626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F528E-EFA5-D67D-A75F-7FAE574F6771}"/>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1F69C0B-AE2D-188C-1DF7-656B09BFBD36}"/>
              </a:ext>
            </a:extLst>
          </p:cNvPr>
          <p:cNvSpPr>
            <a:spLocks noGrp="1"/>
          </p:cNvSpPr>
          <p:nvPr>
            <p:ph idx="1"/>
          </p:nvPr>
        </p:nvSpPr>
        <p:spPr>
          <a:xfrm>
            <a:off x="623884" y="1094324"/>
            <a:ext cx="10944226" cy="647460"/>
          </a:xfrm>
        </p:spPr>
        <p:txBody>
          <a:bodyPr/>
          <a:lstStyle/>
          <a:p>
            <a:pPr marL="0" indent="0">
              <a:buNone/>
            </a:pPr>
            <a:r>
              <a:rPr lang="nb-NO" b="1" dirty="0"/>
              <a:t>Psykososiale arbeidsforhold (2 av 3)</a:t>
            </a:r>
          </a:p>
          <a:p>
            <a:pPr marL="0" indent="0">
              <a:buNone/>
            </a:pPr>
            <a:endParaRPr lang="nb-NO" dirty="0"/>
          </a:p>
        </p:txBody>
      </p:sp>
      <p:sp>
        <p:nvSpPr>
          <p:cNvPr id="5" name="Plassholder for lysbildenummer 4">
            <a:extLst>
              <a:ext uri="{FF2B5EF4-FFF2-40B4-BE49-F238E27FC236}">
                <a16:creationId xmlns:a16="http://schemas.microsoft.com/office/drawing/2014/main" id="{A57133CE-3646-82FF-EE70-2EBCB3DF56E4}"/>
              </a:ext>
            </a:extLst>
          </p:cNvPr>
          <p:cNvSpPr>
            <a:spLocks noGrp="1"/>
          </p:cNvSpPr>
          <p:nvPr>
            <p:ph type="sldNum" sz="quarter" idx="12"/>
          </p:nvPr>
        </p:nvSpPr>
        <p:spPr/>
        <p:txBody>
          <a:bodyPr/>
          <a:lstStyle/>
          <a:p>
            <a:fld id="{46765B28-40BF-0A46-BB8F-30D004035CD9}" type="slidenum">
              <a:rPr lang="nb-NO" smtClean="0"/>
              <a:t>26</a:t>
            </a:fld>
            <a:endParaRPr lang="nb-NO"/>
          </a:p>
        </p:txBody>
      </p:sp>
      <p:sp>
        <p:nvSpPr>
          <p:cNvPr id="7" name="Tittel 6">
            <a:extLst>
              <a:ext uri="{FF2B5EF4-FFF2-40B4-BE49-F238E27FC236}">
                <a16:creationId xmlns:a16="http://schemas.microsoft.com/office/drawing/2014/main" id="{3EBFAF04-02F8-B448-AFC0-85FFCD428B3C}"/>
              </a:ext>
            </a:extLst>
          </p:cNvPr>
          <p:cNvSpPr>
            <a:spLocks noGrp="1"/>
          </p:cNvSpPr>
          <p:nvPr>
            <p:ph type="title"/>
          </p:nvPr>
        </p:nvSpPr>
        <p:spPr>
          <a:xfrm>
            <a:off x="623890" y="225425"/>
            <a:ext cx="10238378" cy="863600"/>
          </a:xfrm>
        </p:spPr>
        <p:txBody>
          <a:bodyPr/>
          <a:lstStyle/>
          <a:p>
            <a:r>
              <a:rPr lang="nb-NO" sz="2800" dirty="0"/>
              <a:t>Flertallet rapporterer om gode psykososiale forhold</a:t>
            </a:r>
          </a:p>
        </p:txBody>
      </p:sp>
      <p:sp>
        <p:nvSpPr>
          <p:cNvPr id="8" name="Plassholder for innhold 2">
            <a:extLst>
              <a:ext uri="{FF2B5EF4-FFF2-40B4-BE49-F238E27FC236}">
                <a16:creationId xmlns:a16="http://schemas.microsoft.com/office/drawing/2014/main" id="{124EDB26-BA8D-EA26-3244-D3AF6898D8EA}"/>
              </a:ext>
            </a:extLst>
          </p:cNvPr>
          <p:cNvSpPr txBox="1">
            <a:spLocks/>
          </p:cNvSpPr>
          <p:nvPr/>
        </p:nvSpPr>
        <p:spPr>
          <a:xfrm>
            <a:off x="5465828" y="1901570"/>
            <a:ext cx="6102281"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I hvilken grad opplever du at din arbeidsmengde er overkommelig?</a:t>
            </a:r>
          </a:p>
        </p:txBody>
      </p:sp>
      <p:sp>
        <p:nvSpPr>
          <p:cNvPr id="9" name="Plassholder for innhold 3">
            <a:extLst>
              <a:ext uri="{FF2B5EF4-FFF2-40B4-BE49-F238E27FC236}">
                <a16:creationId xmlns:a16="http://schemas.microsoft.com/office/drawing/2014/main" id="{24EF3D3D-7C81-C3A7-E6A3-B70C841313F0}"/>
              </a:ext>
            </a:extLst>
          </p:cNvPr>
          <p:cNvSpPr txBox="1">
            <a:spLocks/>
          </p:cNvSpPr>
          <p:nvPr/>
        </p:nvSpPr>
        <p:spPr>
          <a:xfrm>
            <a:off x="5325385" y="4031386"/>
            <a:ext cx="6866615" cy="547944"/>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Hvor ofte opplever du å måtte forholde deg til sterke følelser, </a:t>
            </a:r>
            <a:r>
              <a:rPr lang="nb-NO" sz="1600" b="1" dirty="0"/>
              <a:t>som for eksempel sorg, sinne, fortvilelse, oppgitthet eller liknende, hos personer som ikke er ansatt på arbeidsplassen din?</a:t>
            </a:r>
            <a:endParaRPr lang="nb-NO" sz="1600" dirty="0"/>
          </a:p>
        </p:txBody>
      </p:sp>
      <p:sp>
        <p:nvSpPr>
          <p:cNvPr id="10" name="Plassholder for dato 4">
            <a:extLst>
              <a:ext uri="{FF2B5EF4-FFF2-40B4-BE49-F238E27FC236}">
                <a16:creationId xmlns:a16="http://schemas.microsoft.com/office/drawing/2014/main" id="{E92D88D6-DFC2-6E0C-2454-44955C815B45}"/>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11" name="Plassholder for innhold 2">
            <a:extLst>
              <a:ext uri="{FF2B5EF4-FFF2-40B4-BE49-F238E27FC236}">
                <a16:creationId xmlns:a16="http://schemas.microsoft.com/office/drawing/2014/main" id="{CAAF3569-3B23-BE0B-B14C-CD6749AD7164}"/>
              </a:ext>
            </a:extLst>
          </p:cNvPr>
          <p:cNvSpPr txBox="1">
            <a:spLocks/>
          </p:cNvSpPr>
          <p:nvPr/>
        </p:nvSpPr>
        <p:spPr>
          <a:xfrm>
            <a:off x="5465829" y="3083500"/>
            <a:ext cx="5756528" cy="44189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b="1" dirty="0"/>
              <a:t>I hvilken grad opplever du for stort tidspress ved din arbeidsplass?</a:t>
            </a:r>
          </a:p>
        </p:txBody>
      </p:sp>
      <p:sp>
        <p:nvSpPr>
          <p:cNvPr id="12" name="Rektangel: avrundede hjørner 11">
            <a:extLst>
              <a:ext uri="{FF2B5EF4-FFF2-40B4-BE49-F238E27FC236}">
                <a16:creationId xmlns:a16="http://schemas.microsoft.com/office/drawing/2014/main" id="{A2FA0944-627C-84DE-1801-994FF42C7084}"/>
              </a:ext>
            </a:extLst>
          </p:cNvPr>
          <p:cNvSpPr/>
          <p:nvPr/>
        </p:nvSpPr>
        <p:spPr>
          <a:xfrm>
            <a:off x="583687" y="1951257"/>
            <a:ext cx="1411347"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58%</a:t>
            </a:r>
          </a:p>
        </p:txBody>
      </p:sp>
      <p:sp>
        <p:nvSpPr>
          <p:cNvPr id="13" name="Rektangel: avrundede hjørner 12">
            <a:extLst>
              <a:ext uri="{FF2B5EF4-FFF2-40B4-BE49-F238E27FC236}">
                <a16:creationId xmlns:a16="http://schemas.microsoft.com/office/drawing/2014/main" id="{45475930-BE60-AF42-AC00-E3879E1E0356}"/>
              </a:ext>
            </a:extLst>
          </p:cNvPr>
          <p:cNvSpPr/>
          <p:nvPr/>
        </p:nvSpPr>
        <p:spPr>
          <a:xfrm>
            <a:off x="3486773" y="3041671"/>
            <a:ext cx="1411347" cy="536748"/>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39%</a:t>
            </a:r>
          </a:p>
        </p:txBody>
      </p:sp>
      <p:sp>
        <p:nvSpPr>
          <p:cNvPr id="14" name="Rektangel: avrundede hjørner 13">
            <a:extLst>
              <a:ext uri="{FF2B5EF4-FFF2-40B4-BE49-F238E27FC236}">
                <a16:creationId xmlns:a16="http://schemas.microsoft.com/office/drawing/2014/main" id="{184E36CA-3822-A177-3835-7D7877F57D06}"/>
              </a:ext>
            </a:extLst>
          </p:cNvPr>
          <p:cNvSpPr/>
          <p:nvPr/>
        </p:nvSpPr>
        <p:spPr>
          <a:xfrm>
            <a:off x="3508053" y="4112457"/>
            <a:ext cx="1411347"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47%</a:t>
            </a:r>
          </a:p>
        </p:txBody>
      </p:sp>
      <p:sp>
        <p:nvSpPr>
          <p:cNvPr id="15" name="Plassholder for innhold 3">
            <a:extLst>
              <a:ext uri="{FF2B5EF4-FFF2-40B4-BE49-F238E27FC236}">
                <a16:creationId xmlns:a16="http://schemas.microsoft.com/office/drawing/2014/main" id="{17092751-12E4-EDCC-22ED-431600FD2634}"/>
              </a:ext>
            </a:extLst>
          </p:cNvPr>
          <p:cNvSpPr txBox="1">
            <a:spLocks/>
          </p:cNvSpPr>
          <p:nvPr/>
        </p:nvSpPr>
        <p:spPr>
          <a:xfrm>
            <a:off x="5465828" y="5116216"/>
            <a:ext cx="6639736" cy="34479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Hvor ofte må du skjule egne negative følelser </a:t>
            </a:r>
            <a:r>
              <a:rPr lang="nb-NO" sz="1600" b="1" dirty="0"/>
              <a:t>som for eksempel irritasjon, oppgitthet, sinne eller liknende overfor personer som ikke er ansatt på arbeidsplassen din?</a:t>
            </a:r>
          </a:p>
        </p:txBody>
      </p:sp>
      <p:sp>
        <p:nvSpPr>
          <p:cNvPr id="18" name="Rektangel: avrundede hjørner 17">
            <a:extLst>
              <a:ext uri="{FF2B5EF4-FFF2-40B4-BE49-F238E27FC236}">
                <a16:creationId xmlns:a16="http://schemas.microsoft.com/office/drawing/2014/main" id="{331E7307-BB01-0052-79F1-137177189102}"/>
              </a:ext>
            </a:extLst>
          </p:cNvPr>
          <p:cNvSpPr/>
          <p:nvPr/>
        </p:nvSpPr>
        <p:spPr>
          <a:xfrm>
            <a:off x="583688" y="4117805"/>
            <a:ext cx="1411347" cy="5581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33%</a:t>
            </a:r>
          </a:p>
        </p:txBody>
      </p:sp>
      <p:sp>
        <p:nvSpPr>
          <p:cNvPr id="19" name="Rektangel: avrundede hjørner 18">
            <a:extLst>
              <a:ext uri="{FF2B5EF4-FFF2-40B4-BE49-F238E27FC236}">
                <a16:creationId xmlns:a16="http://schemas.microsoft.com/office/drawing/2014/main" id="{ACCD1209-673F-E11D-1AFC-719F9E0802BB}"/>
              </a:ext>
            </a:extLst>
          </p:cNvPr>
          <p:cNvSpPr/>
          <p:nvPr/>
        </p:nvSpPr>
        <p:spPr>
          <a:xfrm>
            <a:off x="2035231" y="4112457"/>
            <a:ext cx="1411347" cy="5581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19%</a:t>
            </a:r>
          </a:p>
        </p:txBody>
      </p:sp>
      <p:sp>
        <p:nvSpPr>
          <p:cNvPr id="20" name="Rektangel: avrundede hjørner 19">
            <a:extLst>
              <a:ext uri="{FF2B5EF4-FFF2-40B4-BE49-F238E27FC236}">
                <a16:creationId xmlns:a16="http://schemas.microsoft.com/office/drawing/2014/main" id="{1D9F1986-A83B-5C38-21A2-60867526D438}"/>
              </a:ext>
            </a:extLst>
          </p:cNvPr>
          <p:cNvSpPr/>
          <p:nvPr/>
        </p:nvSpPr>
        <p:spPr>
          <a:xfrm>
            <a:off x="2035231" y="3042418"/>
            <a:ext cx="1411347" cy="5479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39%</a:t>
            </a:r>
          </a:p>
        </p:txBody>
      </p:sp>
      <p:sp>
        <p:nvSpPr>
          <p:cNvPr id="21" name="Rektangel: avrundede hjørner 20">
            <a:extLst>
              <a:ext uri="{FF2B5EF4-FFF2-40B4-BE49-F238E27FC236}">
                <a16:creationId xmlns:a16="http://schemas.microsoft.com/office/drawing/2014/main" id="{28E073BE-6B79-EFD0-51B2-FB2E852E7981}"/>
              </a:ext>
            </a:extLst>
          </p:cNvPr>
          <p:cNvSpPr/>
          <p:nvPr/>
        </p:nvSpPr>
        <p:spPr>
          <a:xfrm>
            <a:off x="583688" y="3035200"/>
            <a:ext cx="1411347"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22%</a:t>
            </a:r>
          </a:p>
        </p:txBody>
      </p:sp>
      <p:sp>
        <p:nvSpPr>
          <p:cNvPr id="22" name="Rektangel: avrundede hjørner 21">
            <a:extLst>
              <a:ext uri="{FF2B5EF4-FFF2-40B4-BE49-F238E27FC236}">
                <a16:creationId xmlns:a16="http://schemas.microsoft.com/office/drawing/2014/main" id="{502B2F88-B3C5-F360-A785-F78BA08314A3}"/>
              </a:ext>
            </a:extLst>
          </p:cNvPr>
          <p:cNvSpPr/>
          <p:nvPr/>
        </p:nvSpPr>
        <p:spPr>
          <a:xfrm>
            <a:off x="2035231" y="1951123"/>
            <a:ext cx="1411347" cy="5479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28%</a:t>
            </a:r>
          </a:p>
        </p:txBody>
      </p:sp>
      <p:sp>
        <p:nvSpPr>
          <p:cNvPr id="23" name="Rektangel: avrundede hjørner 22">
            <a:extLst>
              <a:ext uri="{FF2B5EF4-FFF2-40B4-BE49-F238E27FC236}">
                <a16:creationId xmlns:a16="http://schemas.microsoft.com/office/drawing/2014/main" id="{45BCFDD1-91F0-B0A4-301F-B4206DD4FC10}"/>
              </a:ext>
            </a:extLst>
          </p:cNvPr>
          <p:cNvSpPr/>
          <p:nvPr/>
        </p:nvSpPr>
        <p:spPr>
          <a:xfrm>
            <a:off x="3486774" y="1939312"/>
            <a:ext cx="1411347"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14%</a:t>
            </a:r>
          </a:p>
        </p:txBody>
      </p:sp>
      <p:sp>
        <p:nvSpPr>
          <p:cNvPr id="24" name="TekstSylinder 23">
            <a:extLst>
              <a:ext uri="{FF2B5EF4-FFF2-40B4-BE49-F238E27FC236}">
                <a16:creationId xmlns:a16="http://schemas.microsoft.com/office/drawing/2014/main" id="{4FEAE24C-AF41-9228-A695-D55C969AEF26}"/>
              </a:ext>
            </a:extLst>
          </p:cNvPr>
          <p:cNvSpPr txBox="1"/>
          <p:nvPr/>
        </p:nvSpPr>
        <p:spPr>
          <a:xfrm>
            <a:off x="806418" y="2487256"/>
            <a:ext cx="1008444" cy="369332"/>
          </a:xfrm>
          <a:prstGeom prst="rect">
            <a:avLst/>
          </a:prstGeom>
          <a:noFill/>
        </p:spPr>
        <p:txBody>
          <a:bodyPr wrap="square" rtlCol="0">
            <a:spAutoFit/>
          </a:bodyPr>
          <a:lstStyle/>
          <a:p>
            <a:r>
              <a:rPr lang="nb-NO" dirty="0"/>
              <a:t>n=2771</a:t>
            </a:r>
          </a:p>
        </p:txBody>
      </p:sp>
      <p:sp>
        <p:nvSpPr>
          <p:cNvPr id="25" name="TekstSylinder 24">
            <a:extLst>
              <a:ext uri="{FF2B5EF4-FFF2-40B4-BE49-F238E27FC236}">
                <a16:creationId xmlns:a16="http://schemas.microsoft.com/office/drawing/2014/main" id="{13608D2C-90CD-912E-42C4-3A91F5E4195C}"/>
              </a:ext>
            </a:extLst>
          </p:cNvPr>
          <p:cNvSpPr txBox="1"/>
          <p:nvPr/>
        </p:nvSpPr>
        <p:spPr>
          <a:xfrm>
            <a:off x="2217765" y="2464027"/>
            <a:ext cx="1008444" cy="369332"/>
          </a:xfrm>
          <a:prstGeom prst="rect">
            <a:avLst/>
          </a:prstGeom>
          <a:noFill/>
        </p:spPr>
        <p:txBody>
          <a:bodyPr wrap="square" rtlCol="0">
            <a:spAutoFit/>
          </a:bodyPr>
          <a:lstStyle/>
          <a:p>
            <a:r>
              <a:rPr lang="nb-NO" dirty="0"/>
              <a:t>n=1337</a:t>
            </a:r>
          </a:p>
        </p:txBody>
      </p:sp>
      <p:sp>
        <p:nvSpPr>
          <p:cNvPr id="26" name="TekstSylinder 25">
            <a:extLst>
              <a:ext uri="{FF2B5EF4-FFF2-40B4-BE49-F238E27FC236}">
                <a16:creationId xmlns:a16="http://schemas.microsoft.com/office/drawing/2014/main" id="{2CAAD75D-6D95-4870-4473-EF793820D158}"/>
              </a:ext>
            </a:extLst>
          </p:cNvPr>
          <p:cNvSpPr txBox="1"/>
          <p:nvPr/>
        </p:nvSpPr>
        <p:spPr>
          <a:xfrm>
            <a:off x="3709505" y="2464027"/>
            <a:ext cx="1008444" cy="369332"/>
          </a:xfrm>
          <a:prstGeom prst="rect">
            <a:avLst/>
          </a:prstGeom>
          <a:noFill/>
        </p:spPr>
        <p:txBody>
          <a:bodyPr wrap="square" rtlCol="0">
            <a:spAutoFit/>
          </a:bodyPr>
          <a:lstStyle/>
          <a:p>
            <a:r>
              <a:rPr lang="nb-NO" dirty="0"/>
              <a:t>n=691</a:t>
            </a:r>
          </a:p>
        </p:txBody>
      </p:sp>
      <p:sp>
        <p:nvSpPr>
          <p:cNvPr id="27" name="TekstSylinder 26">
            <a:extLst>
              <a:ext uri="{FF2B5EF4-FFF2-40B4-BE49-F238E27FC236}">
                <a16:creationId xmlns:a16="http://schemas.microsoft.com/office/drawing/2014/main" id="{79230628-932F-C099-ED49-14325CCCEC24}"/>
              </a:ext>
            </a:extLst>
          </p:cNvPr>
          <p:cNvSpPr txBox="1"/>
          <p:nvPr/>
        </p:nvSpPr>
        <p:spPr>
          <a:xfrm>
            <a:off x="3686376" y="3542845"/>
            <a:ext cx="1008444" cy="369332"/>
          </a:xfrm>
          <a:prstGeom prst="rect">
            <a:avLst/>
          </a:prstGeom>
          <a:noFill/>
        </p:spPr>
        <p:txBody>
          <a:bodyPr wrap="square" rtlCol="0">
            <a:spAutoFit/>
          </a:bodyPr>
          <a:lstStyle/>
          <a:p>
            <a:r>
              <a:rPr lang="nb-NO" dirty="0"/>
              <a:t>n=1867</a:t>
            </a:r>
          </a:p>
        </p:txBody>
      </p:sp>
      <p:sp>
        <p:nvSpPr>
          <p:cNvPr id="28" name="TekstSylinder 27">
            <a:extLst>
              <a:ext uri="{FF2B5EF4-FFF2-40B4-BE49-F238E27FC236}">
                <a16:creationId xmlns:a16="http://schemas.microsoft.com/office/drawing/2014/main" id="{8D8CBB7F-96DA-D93D-3B05-2415E88E4501}"/>
              </a:ext>
            </a:extLst>
          </p:cNvPr>
          <p:cNvSpPr txBox="1"/>
          <p:nvPr/>
        </p:nvSpPr>
        <p:spPr>
          <a:xfrm>
            <a:off x="2217765" y="3557381"/>
            <a:ext cx="1008444" cy="369332"/>
          </a:xfrm>
          <a:prstGeom prst="rect">
            <a:avLst/>
          </a:prstGeom>
          <a:noFill/>
        </p:spPr>
        <p:txBody>
          <a:bodyPr wrap="square" rtlCol="0">
            <a:spAutoFit/>
          </a:bodyPr>
          <a:lstStyle/>
          <a:p>
            <a:r>
              <a:rPr lang="nb-NO" dirty="0"/>
              <a:t>n=1862</a:t>
            </a:r>
          </a:p>
        </p:txBody>
      </p:sp>
      <p:sp>
        <p:nvSpPr>
          <p:cNvPr id="29" name="TekstSylinder 28">
            <a:extLst>
              <a:ext uri="{FF2B5EF4-FFF2-40B4-BE49-F238E27FC236}">
                <a16:creationId xmlns:a16="http://schemas.microsoft.com/office/drawing/2014/main" id="{A6DB7FF5-0376-6189-A76A-3258F105DA1A}"/>
              </a:ext>
            </a:extLst>
          </p:cNvPr>
          <p:cNvSpPr txBox="1"/>
          <p:nvPr/>
        </p:nvSpPr>
        <p:spPr>
          <a:xfrm>
            <a:off x="785138" y="3539476"/>
            <a:ext cx="1008444" cy="369332"/>
          </a:xfrm>
          <a:prstGeom prst="rect">
            <a:avLst/>
          </a:prstGeom>
          <a:noFill/>
        </p:spPr>
        <p:txBody>
          <a:bodyPr wrap="square" rtlCol="0">
            <a:spAutoFit/>
          </a:bodyPr>
          <a:lstStyle/>
          <a:p>
            <a:r>
              <a:rPr lang="nb-NO" dirty="0"/>
              <a:t>n=1078</a:t>
            </a:r>
          </a:p>
        </p:txBody>
      </p:sp>
      <p:sp>
        <p:nvSpPr>
          <p:cNvPr id="30" name="TekstSylinder 29">
            <a:extLst>
              <a:ext uri="{FF2B5EF4-FFF2-40B4-BE49-F238E27FC236}">
                <a16:creationId xmlns:a16="http://schemas.microsoft.com/office/drawing/2014/main" id="{B44B6AB5-2F14-7138-2FA3-D79F129A93F1}"/>
              </a:ext>
            </a:extLst>
          </p:cNvPr>
          <p:cNvSpPr txBox="1"/>
          <p:nvPr/>
        </p:nvSpPr>
        <p:spPr>
          <a:xfrm>
            <a:off x="3709505" y="4631044"/>
            <a:ext cx="1008444" cy="369332"/>
          </a:xfrm>
          <a:prstGeom prst="rect">
            <a:avLst/>
          </a:prstGeom>
          <a:noFill/>
        </p:spPr>
        <p:txBody>
          <a:bodyPr wrap="square" rtlCol="0">
            <a:spAutoFit/>
          </a:bodyPr>
          <a:lstStyle/>
          <a:p>
            <a:r>
              <a:rPr lang="nb-NO" dirty="0"/>
              <a:t>n=2255</a:t>
            </a:r>
          </a:p>
        </p:txBody>
      </p:sp>
      <p:sp>
        <p:nvSpPr>
          <p:cNvPr id="31" name="TekstSylinder 30">
            <a:extLst>
              <a:ext uri="{FF2B5EF4-FFF2-40B4-BE49-F238E27FC236}">
                <a16:creationId xmlns:a16="http://schemas.microsoft.com/office/drawing/2014/main" id="{E8DBB1A2-BE24-EFD7-F5A9-E3F4E57C6358}"/>
              </a:ext>
            </a:extLst>
          </p:cNvPr>
          <p:cNvSpPr txBox="1"/>
          <p:nvPr/>
        </p:nvSpPr>
        <p:spPr>
          <a:xfrm>
            <a:off x="2217765" y="4625064"/>
            <a:ext cx="1008444" cy="369332"/>
          </a:xfrm>
          <a:prstGeom prst="rect">
            <a:avLst/>
          </a:prstGeom>
          <a:noFill/>
        </p:spPr>
        <p:txBody>
          <a:bodyPr wrap="square" rtlCol="0">
            <a:spAutoFit/>
          </a:bodyPr>
          <a:lstStyle/>
          <a:p>
            <a:r>
              <a:rPr lang="nb-NO" dirty="0"/>
              <a:t>n=924</a:t>
            </a:r>
          </a:p>
        </p:txBody>
      </p:sp>
      <p:sp>
        <p:nvSpPr>
          <p:cNvPr id="32" name="TekstSylinder 31">
            <a:extLst>
              <a:ext uri="{FF2B5EF4-FFF2-40B4-BE49-F238E27FC236}">
                <a16:creationId xmlns:a16="http://schemas.microsoft.com/office/drawing/2014/main" id="{20C8896E-42F8-7694-3519-0A68C932206B}"/>
              </a:ext>
            </a:extLst>
          </p:cNvPr>
          <p:cNvSpPr txBox="1"/>
          <p:nvPr/>
        </p:nvSpPr>
        <p:spPr>
          <a:xfrm>
            <a:off x="806418" y="4625064"/>
            <a:ext cx="1008444" cy="369332"/>
          </a:xfrm>
          <a:prstGeom prst="rect">
            <a:avLst/>
          </a:prstGeom>
          <a:noFill/>
        </p:spPr>
        <p:txBody>
          <a:bodyPr wrap="square" rtlCol="0">
            <a:spAutoFit/>
          </a:bodyPr>
          <a:lstStyle/>
          <a:p>
            <a:r>
              <a:rPr lang="nb-NO" dirty="0"/>
              <a:t>n=1604</a:t>
            </a:r>
          </a:p>
        </p:txBody>
      </p:sp>
      <p:sp>
        <p:nvSpPr>
          <p:cNvPr id="2" name="Rektangel: avrundede hjørner 1">
            <a:extLst>
              <a:ext uri="{FF2B5EF4-FFF2-40B4-BE49-F238E27FC236}">
                <a16:creationId xmlns:a16="http://schemas.microsoft.com/office/drawing/2014/main" id="{AFC4ACA5-65DF-8BE6-0A0E-639DA3A99F88}"/>
              </a:ext>
            </a:extLst>
          </p:cNvPr>
          <p:cNvSpPr/>
          <p:nvPr/>
        </p:nvSpPr>
        <p:spPr>
          <a:xfrm>
            <a:off x="3484924" y="5149488"/>
            <a:ext cx="1411347"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62%</a:t>
            </a:r>
          </a:p>
        </p:txBody>
      </p:sp>
      <p:sp>
        <p:nvSpPr>
          <p:cNvPr id="6" name="Rektangel: avrundede hjørner 5">
            <a:extLst>
              <a:ext uri="{FF2B5EF4-FFF2-40B4-BE49-F238E27FC236}">
                <a16:creationId xmlns:a16="http://schemas.microsoft.com/office/drawing/2014/main" id="{661D4D86-3458-EA10-37E4-F6BE2B781FCB}"/>
              </a:ext>
            </a:extLst>
          </p:cNvPr>
          <p:cNvSpPr/>
          <p:nvPr/>
        </p:nvSpPr>
        <p:spPr>
          <a:xfrm>
            <a:off x="583688" y="5149488"/>
            <a:ext cx="1411347" cy="5581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16%</a:t>
            </a:r>
          </a:p>
        </p:txBody>
      </p:sp>
      <p:sp>
        <p:nvSpPr>
          <p:cNvPr id="34" name="Rektangel: avrundede hjørner 33">
            <a:extLst>
              <a:ext uri="{FF2B5EF4-FFF2-40B4-BE49-F238E27FC236}">
                <a16:creationId xmlns:a16="http://schemas.microsoft.com/office/drawing/2014/main" id="{677A1983-4C8D-D348-A238-A514AEDE4F2B}"/>
              </a:ext>
            </a:extLst>
          </p:cNvPr>
          <p:cNvSpPr/>
          <p:nvPr/>
        </p:nvSpPr>
        <p:spPr>
          <a:xfrm>
            <a:off x="2035231" y="5159819"/>
            <a:ext cx="1411347" cy="5581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22%</a:t>
            </a:r>
          </a:p>
        </p:txBody>
      </p:sp>
      <p:sp>
        <p:nvSpPr>
          <p:cNvPr id="36" name="TekstSylinder 35">
            <a:extLst>
              <a:ext uri="{FF2B5EF4-FFF2-40B4-BE49-F238E27FC236}">
                <a16:creationId xmlns:a16="http://schemas.microsoft.com/office/drawing/2014/main" id="{3371CC91-75F7-D60B-84D4-912A25F50AAD}"/>
              </a:ext>
            </a:extLst>
          </p:cNvPr>
          <p:cNvSpPr txBox="1"/>
          <p:nvPr/>
        </p:nvSpPr>
        <p:spPr>
          <a:xfrm>
            <a:off x="3686375" y="5672426"/>
            <a:ext cx="1008444" cy="369332"/>
          </a:xfrm>
          <a:prstGeom prst="rect">
            <a:avLst/>
          </a:prstGeom>
          <a:noFill/>
        </p:spPr>
        <p:txBody>
          <a:bodyPr wrap="square" rtlCol="0">
            <a:spAutoFit/>
          </a:bodyPr>
          <a:lstStyle/>
          <a:p>
            <a:r>
              <a:rPr lang="nb-NO" dirty="0"/>
              <a:t>n=2966</a:t>
            </a:r>
          </a:p>
        </p:txBody>
      </p:sp>
      <p:sp>
        <p:nvSpPr>
          <p:cNvPr id="37" name="TekstSylinder 36">
            <a:extLst>
              <a:ext uri="{FF2B5EF4-FFF2-40B4-BE49-F238E27FC236}">
                <a16:creationId xmlns:a16="http://schemas.microsoft.com/office/drawing/2014/main" id="{C4CA19C9-6B5E-AD54-6EB4-5FFAF282C1A1}"/>
              </a:ext>
            </a:extLst>
          </p:cNvPr>
          <p:cNvSpPr txBox="1"/>
          <p:nvPr/>
        </p:nvSpPr>
        <p:spPr>
          <a:xfrm>
            <a:off x="2217765" y="5672426"/>
            <a:ext cx="1008444" cy="369332"/>
          </a:xfrm>
          <a:prstGeom prst="rect">
            <a:avLst/>
          </a:prstGeom>
          <a:noFill/>
        </p:spPr>
        <p:txBody>
          <a:bodyPr wrap="square" rtlCol="0">
            <a:spAutoFit/>
          </a:bodyPr>
          <a:lstStyle/>
          <a:p>
            <a:r>
              <a:rPr lang="nb-NO" dirty="0"/>
              <a:t>n=1046</a:t>
            </a:r>
          </a:p>
        </p:txBody>
      </p:sp>
      <p:sp>
        <p:nvSpPr>
          <p:cNvPr id="38" name="TekstSylinder 37">
            <a:extLst>
              <a:ext uri="{FF2B5EF4-FFF2-40B4-BE49-F238E27FC236}">
                <a16:creationId xmlns:a16="http://schemas.microsoft.com/office/drawing/2014/main" id="{0361E837-568F-40C6-E08A-7ACFF71017D8}"/>
              </a:ext>
            </a:extLst>
          </p:cNvPr>
          <p:cNvSpPr txBox="1"/>
          <p:nvPr/>
        </p:nvSpPr>
        <p:spPr>
          <a:xfrm>
            <a:off x="825335" y="5672426"/>
            <a:ext cx="1008444" cy="369332"/>
          </a:xfrm>
          <a:prstGeom prst="rect">
            <a:avLst/>
          </a:prstGeom>
          <a:noFill/>
        </p:spPr>
        <p:txBody>
          <a:bodyPr wrap="square" rtlCol="0">
            <a:spAutoFit/>
          </a:bodyPr>
          <a:lstStyle/>
          <a:p>
            <a:r>
              <a:rPr lang="nb-NO" dirty="0"/>
              <a:t>n=772</a:t>
            </a:r>
          </a:p>
        </p:txBody>
      </p:sp>
      <p:sp>
        <p:nvSpPr>
          <p:cNvPr id="39" name="TekstSylinder 38">
            <a:extLst>
              <a:ext uri="{FF2B5EF4-FFF2-40B4-BE49-F238E27FC236}">
                <a16:creationId xmlns:a16="http://schemas.microsoft.com/office/drawing/2014/main" id="{5CA89548-96E0-7928-B29E-3DE658632D9F}"/>
              </a:ext>
            </a:extLst>
          </p:cNvPr>
          <p:cNvSpPr txBox="1"/>
          <p:nvPr/>
        </p:nvSpPr>
        <p:spPr>
          <a:xfrm>
            <a:off x="3790041" y="6345662"/>
            <a:ext cx="6997164" cy="369332"/>
          </a:xfrm>
          <a:prstGeom prst="rect">
            <a:avLst/>
          </a:prstGeom>
          <a:noFill/>
        </p:spPr>
        <p:txBody>
          <a:bodyPr wrap="square" rtlCol="0">
            <a:spAutoFit/>
          </a:bodyPr>
          <a:lstStyle/>
          <a:p>
            <a:r>
              <a:rPr lang="nb-NO" dirty="0"/>
              <a:t>Om tallene: Prosentene er avrundet. «Vet ikke» er ikke inkludert. </a:t>
            </a:r>
          </a:p>
        </p:txBody>
      </p:sp>
      <p:sp>
        <p:nvSpPr>
          <p:cNvPr id="17" name="TekstSylinder 16">
            <a:extLst>
              <a:ext uri="{FF2B5EF4-FFF2-40B4-BE49-F238E27FC236}">
                <a16:creationId xmlns:a16="http://schemas.microsoft.com/office/drawing/2014/main" id="{5A4294A9-F61C-AB1C-08B5-974138347D82}"/>
              </a:ext>
            </a:extLst>
          </p:cNvPr>
          <p:cNvSpPr txBox="1"/>
          <p:nvPr/>
        </p:nvSpPr>
        <p:spPr>
          <a:xfrm>
            <a:off x="273051" y="1591932"/>
            <a:ext cx="4980268" cy="307777"/>
          </a:xfrm>
          <a:prstGeom prst="rect">
            <a:avLst/>
          </a:prstGeom>
          <a:noFill/>
        </p:spPr>
        <p:txBody>
          <a:bodyPr wrap="square" rtlCol="0">
            <a:spAutoFit/>
          </a:bodyPr>
          <a:lstStyle/>
          <a:p>
            <a:r>
              <a:rPr lang="nb-NO" sz="1400" b="1" dirty="0"/>
              <a:t>(Veldig) stor grad	   Nøytral	           (Veldig) liten grad</a:t>
            </a:r>
          </a:p>
        </p:txBody>
      </p:sp>
      <p:sp>
        <p:nvSpPr>
          <p:cNvPr id="16" name="Rektangel: avrundede hjørner 15">
            <a:extLst>
              <a:ext uri="{FF2B5EF4-FFF2-40B4-BE49-F238E27FC236}">
                <a16:creationId xmlns:a16="http://schemas.microsoft.com/office/drawing/2014/main" id="{8531933B-9E34-1EB3-10F9-AA41C5B9F6C2}"/>
              </a:ext>
            </a:extLst>
          </p:cNvPr>
          <p:cNvSpPr/>
          <p:nvPr/>
        </p:nvSpPr>
        <p:spPr>
          <a:xfrm>
            <a:off x="424664" y="2814266"/>
            <a:ext cx="11631956" cy="1141767"/>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avrundede hjørner 32">
            <a:extLst>
              <a:ext uri="{FF2B5EF4-FFF2-40B4-BE49-F238E27FC236}">
                <a16:creationId xmlns:a16="http://schemas.microsoft.com/office/drawing/2014/main" id="{212E4D65-E07E-3EDD-A8FF-F8312B8A5646}"/>
              </a:ext>
            </a:extLst>
          </p:cNvPr>
          <p:cNvSpPr/>
          <p:nvPr/>
        </p:nvSpPr>
        <p:spPr>
          <a:xfrm>
            <a:off x="414239" y="4020669"/>
            <a:ext cx="11631956" cy="2082982"/>
          </a:xfrm>
          <a:prstGeom prst="roundRect">
            <a:avLst/>
          </a:prstGeom>
          <a:noFill/>
          <a:ln w="57150">
            <a:solidFill>
              <a:srgbClr val="1D7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354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3CAA17-8FA4-7B5F-93D3-40E13E08B872}"/>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5312EFBE-9961-2044-BB49-967E1BB75EEE}"/>
              </a:ext>
            </a:extLst>
          </p:cNvPr>
          <p:cNvSpPr>
            <a:spLocks noGrp="1"/>
          </p:cNvSpPr>
          <p:nvPr>
            <p:ph idx="1"/>
          </p:nvPr>
        </p:nvSpPr>
        <p:spPr/>
        <p:txBody>
          <a:bodyPr/>
          <a:lstStyle/>
          <a:p>
            <a:pPr marL="0" indent="0">
              <a:buNone/>
            </a:pPr>
            <a:r>
              <a:rPr lang="nb-NO" sz="1600" dirty="0"/>
              <a:t>Ganske mange av oss at det er stor grad av tidspress ved arbeidsplassen. Det må vi snakke om. Samtidig kan vi ta med oss at i sammenlikningen med Norge, har </a:t>
            </a:r>
            <a:r>
              <a:rPr lang="nb-NO" sz="1600" dirty="0" err="1"/>
              <a:t>Dnk</a:t>
            </a:r>
            <a:r>
              <a:rPr lang="nb-NO" sz="1600" dirty="0"/>
              <a:t> 14% flere som svarer at de «i liten grad» opplever tidspress. 5% flere svarer «nøytralt». Og 19%  færre svarer at de «i stor grad» opplever for stort tidspress. Det betyr altså at vi har mindre opplevelse av tidspress i </a:t>
            </a:r>
            <a:r>
              <a:rPr lang="nb-NO" sz="1600" dirty="0" err="1"/>
              <a:t>Dnk</a:t>
            </a:r>
            <a:r>
              <a:rPr lang="nb-NO" sz="1600" dirty="0"/>
              <a:t> sammenliknet med Norge.</a:t>
            </a:r>
          </a:p>
          <a:p>
            <a:pPr marL="0" indent="0">
              <a:buNone/>
            </a:pPr>
            <a:r>
              <a:rPr lang="nb-NO" sz="1600" dirty="0"/>
              <a:t>De to siste spørsmålene her handler om emosjonell belastning. For kirken er det nok såkalt påregnelig at tallene viser at mange i stor grad må forholde seg til sterke følelser, så dette er nok ikke overraskende for mange. For mange av oss er jo møte med sorg, fortvilelse og så videre en del av selve jobben, i hvert fall i møte med personer som ikke er ansatt på arbeidsplassen. Forskning viser at emosjonell belastning kan være en sårbarhetsfaktor over tid, men det at nesten halvparten sier at de opplever det i liten grad kan ha sammenheng med blant annet forventninger til arbeidet, personligheten til de som jobber i kirken, og bred kompetanse på å håndtere følelser godt. Bruk gjerne tallene her som grunnlag til samtale om hvordan emosjonell belastning påvirker i arbeidsmiljøet. Her har vi ikke sammenlikningsgrunnlag fordi spørsmålene er nye, så vi ser frem til å se på dette neste gang.</a:t>
            </a:r>
          </a:p>
          <a:p>
            <a:pPr marL="0" indent="0">
              <a:buNone/>
            </a:pPr>
            <a:endParaRPr lang="nb-NO" sz="1600" dirty="0"/>
          </a:p>
        </p:txBody>
      </p:sp>
      <p:sp>
        <p:nvSpPr>
          <p:cNvPr id="4" name="Plassholder for dato 3">
            <a:extLst>
              <a:ext uri="{FF2B5EF4-FFF2-40B4-BE49-F238E27FC236}">
                <a16:creationId xmlns:a16="http://schemas.microsoft.com/office/drawing/2014/main" id="{ABA2337C-A4A2-9256-49EA-CD7E4C752E22}"/>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8B842FD6-C5E0-D913-FA0C-8391BE2E8015}"/>
              </a:ext>
            </a:extLst>
          </p:cNvPr>
          <p:cNvSpPr>
            <a:spLocks noGrp="1"/>
          </p:cNvSpPr>
          <p:nvPr>
            <p:ph type="sldNum" sz="quarter" idx="12"/>
          </p:nvPr>
        </p:nvSpPr>
        <p:spPr/>
        <p:txBody>
          <a:bodyPr/>
          <a:lstStyle/>
          <a:p>
            <a:fld id="{46765B28-40BF-0A46-BB8F-30D004035CD9}" type="slidenum">
              <a:rPr lang="nb-NO" smtClean="0"/>
              <a:t>27</a:t>
            </a:fld>
            <a:endParaRPr lang="nb-NO"/>
          </a:p>
        </p:txBody>
      </p:sp>
    </p:spTree>
    <p:extLst>
      <p:ext uri="{BB962C8B-B14F-4D97-AF65-F5344CB8AC3E}">
        <p14:creationId xmlns:p14="http://schemas.microsoft.com/office/powerpoint/2010/main" val="8483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5C608-240E-0EB7-1249-02D77B04D73D}"/>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432218D-DB96-101F-B8D9-AB8DFA11D1BE}"/>
              </a:ext>
            </a:extLst>
          </p:cNvPr>
          <p:cNvSpPr>
            <a:spLocks noGrp="1"/>
          </p:cNvSpPr>
          <p:nvPr>
            <p:ph idx="1"/>
          </p:nvPr>
        </p:nvSpPr>
        <p:spPr>
          <a:xfrm>
            <a:off x="623884" y="1094324"/>
            <a:ext cx="10944226" cy="647460"/>
          </a:xfrm>
        </p:spPr>
        <p:txBody>
          <a:bodyPr/>
          <a:lstStyle/>
          <a:p>
            <a:pPr marL="0" indent="0">
              <a:buNone/>
            </a:pPr>
            <a:r>
              <a:rPr lang="nb-NO" b="1" dirty="0"/>
              <a:t>Psykososiale arbeidsforhold (3 av 3)</a:t>
            </a:r>
          </a:p>
          <a:p>
            <a:pPr marL="0" indent="0">
              <a:buNone/>
            </a:pPr>
            <a:endParaRPr lang="nb-NO" dirty="0"/>
          </a:p>
        </p:txBody>
      </p:sp>
      <p:sp>
        <p:nvSpPr>
          <p:cNvPr id="5" name="Plassholder for lysbildenummer 4">
            <a:extLst>
              <a:ext uri="{FF2B5EF4-FFF2-40B4-BE49-F238E27FC236}">
                <a16:creationId xmlns:a16="http://schemas.microsoft.com/office/drawing/2014/main" id="{2DBEBBC2-0DC7-34BC-E5F1-340C5C74BFE6}"/>
              </a:ext>
            </a:extLst>
          </p:cNvPr>
          <p:cNvSpPr>
            <a:spLocks noGrp="1"/>
          </p:cNvSpPr>
          <p:nvPr>
            <p:ph type="sldNum" sz="quarter" idx="12"/>
          </p:nvPr>
        </p:nvSpPr>
        <p:spPr/>
        <p:txBody>
          <a:bodyPr/>
          <a:lstStyle/>
          <a:p>
            <a:fld id="{46765B28-40BF-0A46-BB8F-30D004035CD9}" type="slidenum">
              <a:rPr lang="nb-NO" smtClean="0"/>
              <a:t>28</a:t>
            </a:fld>
            <a:endParaRPr lang="nb-NO"/>
          </a:p>
        </p:txBody>
      </p:sp>
      <p:sp>
        <p:nvSpPr>
          <p:cNvPr id="7" name="Tittel 6">
            <a:extLst>
              <a:ext uri="{FF2B5EF4-FFF2-40B4-BE49-F238E27FC236}">
                <a16:creationId xmlns:a16="http://schemas.microsoft.com/office/drawing/2014/main" id="{0BD0634C-6471-D11E-6119-C8D00F0CADEA}"/>
              </a:ext>
            </a:extLst>
          </p:cNvPr>
          <p:cNvSpPr>
            <a:spLocks noGrp="1"/>
          </p:cNvSpPr>
          <p:nvPr>
            <p:ph type="title"/>
          </p:nvPr>
        </p:nvSpPr>
        <p:spPr>
          <a:xfrm>
            <a:off x="449737" y="268010"/>
            <a:ext cx="11453475" cy="863600"/>
          </a:xfrm>
        </p:spPr>
        <p:txBody>
          <a:bodyPr/>
          <a:lstStyle/>
          <a:p>
            <a:r>
              <a:rPr lang="nb-NO" dirty="0"/>
              <a:t>Også i Den norske kirke finnes det konflikt</a:t>
            </a:r>
          </a:p>
        </p:txBody>
      </p:sp>
      <p:sp>
        <p:nvSpPr>
          <p:cNvPr id="8" name="Plassholder for innhold 2">
            <a:extLst>
              <a:ext uri="{FF2B5EF4-FFF2-40B4-BE49-F238E27FC236}">
                <a16:creationId xmlns:a16="http://schemas.microsoft.com/office/drawing/2014/main" id="{55A651FB-5115-7ED2-127B-1863FC79969A}"/>
              </a:ext>
            </a:extLst>
          </p:cNvPr>
          <p:cNvSpPr txBox="1">
            <a:spLocks/>
          </p:cNvSpPr>
          <p:nvPr/>
        </p:nvSpPr>
        <p:spPr>
          <a:xfrm>
            <a:off x="5465828" y="2046007"/>
            <a:ext cx="6726172" cy="133671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Har du de to siste årene opplevd en konflikt på arbeidsplassen? </a:t>
            </a:r>
          </a:p>
          <a:p>
            <a:pPr marL="0" indent="0">
              <a:buFont typeface="Arial" panose="020B0604020202020204" pitchFamily="34" charset="0"/>
              <a:buNone/>
            </a:pPr>
            <a:r>
              <a:rPr lang="nb-NO" sz="1600" i="1" dirty="0"/>
              <a:t>En konflikt er en uenighet eller motsetning mellom to eller flere, og som kan påvirke samarbeid, kommunikasjon og arbeidsforhold.</a:t>
            </a:r>
          </a:p>
        </p:txBody>
      </p:sp>
      <p:sp>
        <p:nvSpPr>
          <p:cNvPr id="10" name="Plassholder for dato 4">
            <a:extLst>
              <a:ext uri="{FF2B5EF4-FFF2-40B4-BE49-F238E27FC236}">
                <a16:creationId xmlns:a16="http://schemas.microsoft.com/office/drawing/2014/main" id="{E5B2FCCB-3E96-AD3A-29E4-61B26B05777B}"/>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grpSp>
        <p:nvGrpSpPr>
          <p:cNvPr id="2" name="Gruppe 1">
            <a:extLst>
              <a:ext uri="{FF2B5EF4-FFF2-40B4-BE49-F238E27FC236}">
                <a16:creationId xmlns:a16="http://schemas.microsoft.com/office/drawing/2014/main" id="{3D2C822F-9BA8-C831-4404-83C6466667AB}"/>
              </a:ext>
            </a:extLst>
          </p:cNvPr>
          <p:cNvGrpSpPr/>
          <p:nvPr/>
        </p:nvGrpSpPr>
        <p:grpSpPr>
          <a:xfrm>
            <a:off x="484473" y="1843891"/>
            <a:ext cx="2088521" cy="902353"/>
            <a:chOff x="484473" y="2526647"/>
            <a:chExt cx="2088521" cy="902353"/>
          </a:xfrm>
        </p:grpSpPr>
        <p:sp>
          <p:nvSpPr>
            <p:cNvPr id="12" name="Rektangel: avrundede hjørner 11">
              <a:extLst>
                <a:ext uri="{FF2B5EF4-FFF2-40B4-BE49-F238E27FC236}">
                  <a16:creationId xmlns:a16="http://schemas.microsoft.com/office/drawing/2014/main" id="{746A30A4-67F0-C3C3-F2C0-37281296FA90}"/>
                </a:ext>
              </a:extLst>
            </p:cNvPr>
            <p:cNvSpPr/>
            <p:nvPr/>
          </p:nvSpPr>
          <p:spPr>
            <a:xfrm>
              <a:off x="484473" y="2526647"/>
              <a:ext cx="2088521"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Nei: 54%</a:t>
              </a:r>
            </a:p>
          </p:txBody>
        </p:sp>
        <p:sp>
          <p:nvSpPr>
            <p:cNvPr id="24" name="TekstSylinder 23">
              <a:extLst>
                <a:ext uri="{FF2B5EF4-FFF2-40B4-BE49-F238E27FC236}">
                  <a16:creationId xmlns:a16="http://schemas.microsoft.com/office/drawing/2014/main" id="{63F2453C-82E7-F0B5-B77D-E8B9F87D1FFB}"/>
                </a:ext>
              </a:extLst>
            </p:cNvPr>
            <p:cNvSpPr txBox="1"/>
            <p:nvPr/>
          </p:nvSpPr>
          <p:spPr>
            <a:xfrm>
              <a:off x="1024511" y="3059668"/>
              <a:ext cx="1008444" cy="369332"/>
            </a:xfrm>
            <a:prstGeom prst="rect">
              <a:avLst/>
            </a:prstGeom>
            <a:noFill/>
          </p:spPr>
          <p:txBody>
            <a:bodyPr wrap="square" rtlCol="0">
              <a:spAutoFit/>
            </a:bodyPr>
            <a:lstStyle/>
            <a:p>
              <a:r>
                <a:rPr lang="nb-NO" dirty="0"/>
                <a:t>n=2587</a:t>
              </a:r>
            </a:p>
          </p:txBody>
        </p:sp>
      </p:grpSp>
      <p:grpSp>
        <p:nvGrpSpPr>
          <p:cNvPr id="6" name="Gruppe 5">
            <a:extLst>
              <a:ext uri="{FF2B5EF4-FFF2-40B4-BE49-F238E27FC236}">
                <a16:creationId xmlns:a16="http://schemas.microsoft.com/office/drawing/2014/main" id="{FBF5314F-2929-27EC-D22F-28B44853F190}"/>
              </a:ext>
            </a:extLst>
          </p:cNvPr>
          <p:cNvGrpSpPr/>
          <p:nvPr/>
        </p:nvGrpSpPr>
        <p:grpSpPr>
          <a:xfrm>
            <a:off x="2808703" y="1856164"/>
            <a:ext cx="2088521" cy="890080"/>
            <a:chOff x="2809601" y="2514702"/>
            <a:chExt cx="2088521" cy="890080"/>
          </a:xfrm>
        </p:grpSpPr>
        <p:sp>
          <p:nvSpPr>
            <p:cNvPr id="23" name="Rektangel: avrundede hjørner 22">
              <a:extLst>
                <a:ext uri="{FF2B5EF4-FFF2-40B4-BE49-F238E27FC236}">
                  <a16:creationId xmlns:a16="http://schemas.microsoft.com/office/drawing/2014/main" id="{704E2535-94FA-A1D0-D0FC-5C41460ABAE4}"/>
                </a:ext>
              </a:extLst>
            </p:cNvPr>
            <p:cNvSpPr/>
            <p:nvPr/>
          </p:nvSpPr>
          <p:spPr>
            <a:xfrm>
              <a:off x="2809601" y="2514702"/>
              <a:ext cx="2088521"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Ja: 46%</a:t>
              </a:r>
            </a:p>
          </p:txBody>
        </p:sp>
        <p:sp>
          <p:nvSpPr>
            <p:cNvPr id="26" name="TekstSylinder 25">
              <a:extLst>
                <a:ext uri="{FF2B5EF4-FFF2-40B4-BE49-F238E27FC236}">
                  <a16:creationId xmlns:a16="http://schemas.microsoft.com/office/drawing/2014/main" id="{95D55DC8-8DD3-ABE2-9493-D8638F4F5C2B}"/>
                </a:ext>
              </a:extLst>
            </p:cNvPr>
            <p:cNvSpPr txBox="1"/>
            <p:nvPr/>
          </p:nvSpPr>
          <p:spPr>
            <a:xfrm>
              <a:off x="3349639" y="3035450"/>
              <a:ext cx="1008444" cy="369332"/>
            </a:xfrm>
            <a:prstGeom prst="rect">
              <a:avLst/>
            </a:prstGeom>
            <a:noFill/>
          </p:spPr>
          <p:txBody>
            <a:bodyPr wrap="square" rtlCol="0">
              <a:spAutoFit/>
            </a:bodyPr>
            <a:lstStyle/>
            <a:p>
              <a:r>
                <a:rPr lang="nb-NO" dirty="0"/>
                <a:t>n=2223</a:t>
              </a:r>
            </a:p>
          </p:txBody>
        </p:sp>
      </p:grpSp>
      <p:grpSp>
        <p:nvGrpSpPr>
          <p:cNvPr id="9" name="Gruppe 8">
            <a:extLst>
              <a:ext uri="{FF2B5EF4-FFF2-40B4-BE49-F238E27FC236}">
                <a16:creationId xmlns:a16="http://schemas.microsoft.com/office/drawing/2014/main" id="{96BB15EC-7925-77DD-80AE-36D10E7C8608}"/>
              </a:ext>
            </a:extLst>
          </p:cNvPr>
          <p:cNvGrpSpPr/>
          <p:nvPr/>
        </p:nvGrpSpPr>
        <p:grpSpPr>
          <a:xfrm>
            <a:off x="478113" y="2826902"/>
            <a:ext cx="2101240" cy="1287211"/>
            <a:chOff x="465842" y="3594334"/>
            <a:chExt cx="2101240" cy="1287211"/>
          </a:xfrm>
        </p:grpSpPr>
        <p:sp>
          <p:nvSpPr>
            <p:cNvPr id="13" name="Rektangel: avrundede hjørner 12">
              <a:extLst>
                <a:ext uri="{FF2B5EF4-FFF2-40B4-BE49-F238E27FC236}">
                  <a16:creationId xmlns:a16="http://schemas.microsoft.com/office/drawing/2014/main" id="{74253ABF-797F-9FFA-80CF-6A92A7DD5627}"/>
                </a:ext>
              </a:extLst>
            </p:cNvPr>
            <p:cNvSpPr/>
            <p:nvPr/>
          </p:nvSpPr>
          <p:spPr>
            <a:xfrm>
              <a:off x="465842" y="3594334"/>
              <a:ext cx="2101240" cy="93070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t>Ansatte</a:t>
              </a:r>
              <a:br>
                <a:rPr lang="nb-NO" sz="2000" dirty="0"/>
              </a:br>
              <a:r>
                <a:rPr lang="nb-NO" sz="2400" dirty="0"/>
                <a:t>62%</a:t>
              </a:r>
            </a:p>
          </p:txBody>
        </p:sp>
        <p:sp>
          <p:nvSpPr>
            <p:cNvPr id="27" name="TekstSylinder 26">
              <a:extLst>
                <a:ext uri="{FF2B5EF4-FFF2-40B4-BE49-F238E27FC236}">
                  <a16:creationId xmlns:a16="http://schemas.microsoft.com/office/drawing/2014/main" id="{1ED9C48A-2F4F-AD16-2D99-70E034909D67}"/>
                </a:ext>
              </a:extLst>
            </p:cNvPr>
            <p:cNvSpPr txBox="1"/>
            <p:nvPr/>
          </p:nvSpPr>
          <p:spPr>
            <a:xfrm>
              <a:off x="1024511" y="4512213"/>
              <a:ext cx="1008444" cy="369332"/>
            </a:xfrm>
            <a:prstGeom prst="rect">
              <a:avLst/>
            </a:prstGeom>
            <a:noFill/>
          </p:spPr>
          <p:txBody>
            <a:bodyPr wrap="square" rtlCol="0">
              <a:spAutoFit/>
            </a:bodyPr>
            <a:lstStyle/>
            <a:p>
              <a:r>
                <a:rPr lang="nb-NO" dirty="0"/>
                <a:t>n=1830</a:t>
              </a:r>
            </a:p>
          </p:txBody>
        </p:sp>
      </p:grpSp>
      <p:grpSp>
        <p:nvGrpSpPr>
          <p:cNvPr id="14" name="Gruppe 13">
            <a:extLst>
              <a:ext uri="{FF2B5EF4-FFF2-40B4-BE49-F238E27FC236}">
                <a16:creationId xmlns:a16="http://schemas.microsoft.com/office/drawing/2014/main" id="{7A8C1518-9DF1-F687-99A3-E46B85EFFB3E}"/>
              </a:ext>
            </a:extLst>
          </p:cNvPr>
          <p:cNvGrpSpPr/>
          <p:nvPr/>
        </p:nvGrpSpPr>
        <p:grpSpPr>
          <a:xfrm>
            <a:off x="2808703" y="2830232"/>
            <a:ext cx="2183631" cy="1291956"/>
            <a:chOff x="2809601" y="3594334"/>
            <a:chExt cx="2183631" cy="1291956"/>
          </a:xfrm>
        </p:grpSpPr>
        <p:sp>
          <p:nvSpPr>
            <p:cNvPr id="20" name="Rektangel: avrundede hjørner 19">
              <a:extLst>
                <a:ext uri="{FF2B5EF4-FFF2-40B4-BE49-F238E27FC236}">
                  <a16:creationId xmlns:a16="http://schemas.microsoft.com/office/drawing/2014/main" id="{51CF2B1C-5B74-C0E9-F647-E5F922AAE2CF}"/>
                </a:ext>
              </a:extLst>
            </p:cNvPr>
            <p:cNvSpPr/>
            <p:nvPr/>
          </p:nvSpPr>
          <p:spPr>
            <a:xfrm>
              <a:off x="2809601" y="3594334"/>
              <a:ext cx="2183631" cy="92641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Frivillig/bruker/</a:t>
              </a:r>
            </a:p>
            <a:p>
              <a:pPr algn="ctr"/>
              <a:r>
                <a:rPr lang="nb-NO" sz="1400" dirty="0"/>
                <a:t>publikum</a:t>
              </a:r>
              <a:br>
                <a:rPr lang="nb-NO" sz="1400" dirty="0"/>
              </a:br>
              <a:r>
                <a:rPr lang="nb-NO" sz="2400" dirty="0"/>
                <a:t>18%</a:t>
              </a:r>
            </a:p>
          </p:txBody>
        </p:sp>
        <p:sp>
          <p:nvSpPr>
            <p:cNvPr id="28" name="TekstSylinder 27">
              <a:extLst>
                <a:ext uri="{FF2B5EF4-FFF2-40B4-BE49-F238E27FC236}">
                  <a16:creationId xmlns:a16="http://schemas.microsoft.com/office/drawing/2014/main" id="{14988659-97A8-6B4F-5BD7-061B5959AF1B}"/>
                </a:ext>
              </a:extLst>
            </p:cNvPr>
            <p:cNvSpPr txBox="1"/>
            <p:nvPr/>
          </p:nvSpPr>
          <p:spPr>
            <a:xfrm>
              <a:off x="3397194" y="4516958"/>
              <a:ext cx="1008444" cy="369332"/>
            </a:xfrm>
            <a:prstGeom prst="rect">
              <a:avLst/>
            </a:prstGeom>
            <a:noFill/>
          </p:spPr>
          <p:txBody>
            <a:bodyPr wrap="square" rtlCol="0">
              <a:spAutoFit/>
            </a:bodyPr>
            <a:lstStyle/>
            <a:p>
              <a:r>
                <a:rPr lang="nb-NO" dirty="0"/>
                <a:t>n=518</a:t>
              </a:r>
            </a:p>
          </p:txBody>
        </p:sp>
      </p:grpSp>
      <p:sp>
        <p:nvSpPr>
          <p:cNvPr id="39" name="TekstSylinder 38">
            <a:extLst>
              <a:ext uri="{FF2B5EF4-FFF2-40B4-BE49-F238E27FC236}">
                <a16:creationId xmlns:a16="http://schemas.microsoft.com/office/drawing/2014/main" id="{B947FD77-8EB5-9B54-7291-CD8B5FF72DDC}"/>
              </a:ext>
            </a:extLst>
          </p:cNvPr>
          <p:cNvSpPr txBox="1"/>
          <p:nvPr/>
        </p:nvSpPr>
        <p:spPr>
          <a:xfrm>
            <a:off x="3047102" y="6373299"/>
            <a:ext cx="7934823" cy="338554"/>
          </a:xfrm>
          <a:prstGeom prst="rect">
            <a:avLst/>
          </a:prstGeom>
          <a:noFill/>
        </p:spPr>
        <p:txBody>
          <a:bodyPr wrap="square" rtlCol="0">
            <a:spAutoFit/>
          </a:bodyPr>
          <a:lstStyle/>
          <a:p>
            <a:r>
              <a:rPr lang="nb-NO" sz="1600" dirty="0"/>
              <a:t>Om tallene: Prosentene er avrundet. «Vet ikke»/«ønsker ikke svare» er ikke inkludert. </a:t>
            </a:r>
          </a:p>
        </p:txBody>
      </p:sp>
    </p:spTree>
    <p:extLst>
      <p:ext uri="{BB962C8B-B14F-4D97-AF65-F5344CB8AC3E}">
        <p14:creationId xmlns:p14="http://schemas.microsoft.com/office/powerpoint/2010/main" val="194705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3982A8-E407-269C-CBEF-0D3167C01260}"/>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EA60A679-E39C-B8EC-0333-5F093BE68AC2}"/>
              </a:ext>
            </a:extLst>
          </p:cNvPr>
          <p:cNvSpPr>
            <a:spLocks noGrp="1"/>
          </p:cNvSpPr>
          <p:nvPr>
            <p:ph idx="1"/>
          </p:nvPr>
        </p:nvSpPr>
        <p:spPr/>
        <p:txBody>
          <a:bodyPr/>
          <a:lstStyle/>
          <a:p>
            <a:r>
              <a:rPr lang="nb-NO" sz="2000" dirty="0"/>
              <a:t>Også i Den norske kirke finnes konflikt, har vi skrevet i overskriften her.</a:t>
            </a:r>
          </a:p>
          <a:p>
            <a:r>
              <a:rPr lang="nb-NO" sz="2000" dirty="0"/>
              <a:t>Vi konstaterer at 46 % svarer ja på dette spørsmålet. </a:t>
            </a:r>
            <a:r>
              <a:rPr lang="nb-NO" sz="2000" dirty="0" err="1"/>
              <a:t>Benchmark</a:t>
            </a:r>
            <a:r>
              <a:rPr lang="nb-NO" sz="2000" dirty="0"/>
              <a:t> i Norge er 30%. Vi ligger altså 16% høyere på dette spørsmålet. I forrige undersøkelse i 2023, så ble det spurt etter «belastende konflikt», og det er mulig tallene ville vært lavere ved tilsvarende ordlyd.</a:t>
            </a:r>
          </a:p>
          <a:p>
            <a:r>
              <a:rPr lang="nb-NO" sz="2000" dirty="0"/>
              <a:t>Et arbeidsmiljø vil aldri være fritt for konflikter, etter definisjonen som står i spørsmålet. Spørsmålet er om samarbeidet, kommunikasjonen og arbeidsforholdene påvirkes positivt eller negativt. Det får vi ikke svar på her, men det er selvfølgelig et mål at arbeidsmiljøet ikke blir i stor grad negativt påvirket, men at det kan være en kilde til utvikling og at et mangfold av meninger kan få sameksistere. Dette er viktig å nyansere i oppfølgingen av undersøkelsen i arbeidsmiljøene rundt omkring.</a:t>
            </a:r>
          </a:p>
          <a:p>
            <a:pPr marL="0" indent="0">
              <a:buNone/>
            </a:pPr>
            <a:endParaRPr lang="nb-NO" sz="2000" dirty="0"/>
          </a:p>
        </p:txBody>
      </p:sp>
      <p:sp>
        <p:nvSpPr>
          <p:cNvPr id="4" name="Plassholder for dato 3">
            <a:extLst>
              <a:ext uri="{FF2B5EF4-FFF2-40B4-BE49-F238E27FC236}">
                <a16:creationId xmlns:a16="http://schemas.microsoft.com/office/drawing/2014/main" id="{272AC132-B876-841C-DE28-8F7FB45625F4}"/>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2EF8E599-C3FB-CF5F-619E-79588C0A6FF6}"/>
              </a:ext>
            </a:extLst>
          </p:cNvPr>
          <p:cNvSpPr>
            <a:spLocks noGrp="1"/>
          </p:cNvSpPr>
          <p:nvPr>
            <p:ph type="sldNum" sz="quarter" idx="12"/>
          </p:nvPr>
        </p:nvSpPr>
        <p:spPr/>
        <p:txBody>
          <a:bodyPr/>
          <a:lstStyle/>
          <a:p>
            <a:fld id="{46765B28-40BF-0A46-BB8F-30D004035CD9}" type="slidenum">
              <a:rPr lang="nb-NO" smtClean="0"/>
              <a:t>29</a:t>
            </a:fld>
            <a:endParaRPr lang="nb-NO"/>
          </a:p>
        </p:txBody>
      </p:sp>
    </p:spTree>
    <p:extLst>
      <p:ext uri="{BB962C8B-B14F-4D97-AF65-F5344CB8AC3E}">
        <p14:creationId xmlns:p14="http://schemas.microsoft.com/office/powerpoint/2010/main" val="25760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53EA2B-9BAC-2770-733C-5F7A2B604A06}"/>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5818488F-E2D7-E053-13D5-E8C782C3752B}"/>
              </a:ext>
            </a:extLst>
          </p:cNvPr>
          <p:cNvSpPr>
            <a:spLocks noGrp="1"/>
          </p:cNvSpPr>
          <p:nvPr>
            <p:ph idx="1"/>
          </p:nvPr>
        </p:nvSpPr>
        <p:spPr/>
        <p:txBody>
          <a:bodyPr/>
          <a:lstStyle/>
          <a:p>
            <a:pPr marL="0" indent="0">
              <a:buNone/>
            </a:pPr>
            <a:r>
              <a:rPr lang="nb-NO" sz="2000" dirty="0"/>
              <a:t>Først litt overordnet. Hele 4840 personer har besvart undersøkelsen. Det er 100 flere enn forrige gang, og en oppslutning på 73 % er veldig bra. Takk igjen!</a:t>
            </a:r>
          </a:p>
          <a:p>
            <a:pPr marL="0" indent="0">
              <a:buNone/>
            </a:pPr>
            <a:r>
              <a:rPr lang="nb-NO" sz="2000" dirty="0"/>
              <a:t>Undersøkelsen vi nå har begynt med er litt annerledes enn før. Det er kommuneforlaget som leverer den. Når vi har en ny leverandør må vi vente til neste gang med å sammenlikne med oss selv, men vi har fått tall, såkalt benchmarking, hvor vi blir sammenliknet med alle de andre som bruker Kommuneforlagets løsning. </a:t>
            </a:r>
          </a:p>
          <a:p>
            <a:pPr marL="0" indent="0">
              <a:buNone/>
            </a:pPr>
            <a:r>
              <a:rPr lang="nb-NO" sz="2000" dirty="0"/>
              <a:t>Undersøkelsen har vært todelt. 10-faktorundersøkelsen og arbeidsmiljøundersøkelsen.</a:t>
            </a:r>
          </a:p>
          <a:p>
            <a:pPr marL="0" indent="0">
              <a:buNone/>
            </a:pPr>
            <a:r>
              <a:rPr lang="nb-NO" sz="2000" dirty="0"/>
              <a:t>Denne gangen har vi hatt litt bredere inkluderingskriterier, så flere har hatt mulighet til å delta. </a:t>
            </a:r>
          </a:p>
          <a:p>
            <a:pPr marL="0" indent="0">
              <a:buNone/>
            </a:pPr>
            <a:r>
              <a:rPr lang="nb-NO" sz="2000" dirty="0"/>
              <a:t>Jeg nevner også at siden hensikten har vært at resultatene skal behandles i det lokale arbeidsmiljøet, har prestene besvart i samme rapport som sine kollegaer. Siden deres nærmeste leder er prosten har mange svart nøytralt på ledelsesspørsmål, på oppfordring fra oss. Det skal vi komme tilbake til.</a:t>
            </a:r>
          </a:p>
          <a:p>
            <a:pPr marL="0" indent="0">
              <a:buNone/>
            </a:pPr>
            <a:endParaRPr lang="nb-NO" sz="2000" dirty="0"/>
          </a:p>
          <a:p>
            <a:pPr marL="0" indent="0">
              <a:buNone/>
            </a:pPr>
            <a:endParaRPr lang="nb-NO" sz="2000" dirty="0"/>
          </a:p>
          <a:p>
            <a:pPr marL="0" indent="0">
              <a:buNone/>
            </a:pPr>
            <a:endParaRPr lang="nb-NO" sz="2000" dirty="0"/>
          </a:p>
        </p:txBody>
      </p:sp>
      <p:sp>
        <p:nvSpPr>
          <p:cNvPr id="4" name="Plassholder for dato 3">
            <a:extLst>
              <a:ext uri="{FF2B5EF4-FFF2-40B4-BE49-F238E27FC236}">
                <a16:creationId xmlns:a16="http://schemas.microsoft.com/office/drawing/2014/main" id="{B2139A8E-FC83-E660-E048-0F0B75DCA22A}"/>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24841262-0209-05BD-5F3E-0B5BEC274821}"/>
              </a:ext>
            </a:extLst>
          </p:cNvPr>
          <p:cNvSpPr>
            <a:spLocks noGrp="1"/>
          </p:cNvSpPr>
          <p:nvPr>
            <p:ph type="sldNum" sz="quarter" idx="12"/>
          </p:nvPr>
        </p:nvSpPr>
        <p:spPr/>
        <p:txBody>
          <a:bodyPr/>
          <a:lstStyle/>
          <a:p>
            <a:fld id="{46765B28-40BF-0A46-BB8F-30D004035CD9}" type="slidenum">
              <a:rPr lang="nb-NO" smtClean="0"/>
              <a:t>3</a:t>
            </a:fld>
            <a:endParaRPr lang="nb-NO"/>
          </a:p>
        </p:txBody>
      </p:sp>
    </p:spTree>
    <p:extLst>
      <p:ext uri="{BB962C8B-B14F-4D97-AF65-F5344CB8AC3E}">
        <p14:creationId xmlns:p14="http://schemas.microsoft.com/office/powerpoint/2010/main" val="9887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8AC27-7F2E-D600-E6E9-402F2781899B}"/>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0D44DB7-79FB-E14D-B160-19FA77572BD2}"/>
              </a:ext>
            </a:extLst>
          </p:cNvPr>
          <p:cNvSpPr>
            <a:spLocks noGrp="1"/>
          </p:cNvSpPr>
          <p:nvPr>
            <p:ph idx="1"/>
          </p:nvPr>
        </p:nvSpPr>
        <p:spPr>
          <a:xfrm>
            <a:off x="675334" y="908071"/>
            <a:ext cx="3945125" cy="647460"/>
          </a:xfrm>
        </p:spPr>
        <p:txBody>
          <a:bodyPr/>
          <a:lstStyle/>
          <a:p>
            <a:pPr marL="0" indent="0">
              <a:buNone/>
            </a:pPr>
            <a:r>
              <a:rPr lang="nb-NO" b="1" dirty="0"/>
              <a:t>Vold og trusler (1 av 2)</a:t>
            </a:r>
          </a:p>
          <a:p>
            <a:pPr marL="0" indent="0">
              <a:buNone/>
            </a:pPr>
            <a:endParaRPr lang="nb-NO" dirty="0"/>
          </a:p>
        </p:txBody>
      </p:sp>
      <p:sp>
        <p:nvSpPr>
          <p:cNvPr id="5" name="Plassholder for lysbildenummer 4">
            <a:extLst>
              <a:ext uri="{FF2B5EF4-FFF2-40B4-BE49-F238E27FC236}">
                <a16:creationId xmlns:a16="http://schemas.microsoft.com/office/drawing/2014/main" id="{644C2DC4-320F-B61D-B705-E9383C97DF0E}"/>
              </a:ext>
            </a:extLst>
          </p:cNvPr>
          <p:cNvSpPr>
            <a:spLocks noGrp="1"/>
          </p:cNvSpPr>
          <p:nvPr>
            <p:ph type="sldNum" sz="quarter" idx="12"/>
          </p:nvPr>
        </p:nvSpPr>
        <p:spPr/>
        <p:txBody>
          <a:bodyPr/>
          <a:lstStyle/>
          <a:p>
            <a:fld id="{46765B28-40BF-0A46-BB8F-30D004035CD9}" type="slidenum">
              <a:rPr lang="nb-NO" smtClean="0"/>
              <a:t>30</a:t>
            </a:fld>
            <a:endParaRPr lang="nb-NO"/>
          </a:p>
        </p:txBody>
      </p:sp>
      <p:sp>
        <p:nvSpPr>
          <p:cNvPr id="7" name="Tittel 6">
            <a:extLst>
              <a:ext uri="{FF2B5EF4-FFF2-40B4-BE49-F238E27FC236}">
                <a16:creationId xmlns:a16="http://schemas.microsoft.com/office/drawing/2014/main" id="{E9EDC8C2-D02F-F824-C194-0E90BB01D236}"/>
              </a:ext>
            </a:extLst>
          </p:cNvPr>
          <p:cNvSpPr>
            <a:spLocks noGrp="1"/>
          </p:cNvSpPr>
          <p:nvPr>
            <p:ph type="title"/>
          </p:nvPr>
        </p:nvSpPr>
        <p:spPr>
          <a:xfrm>
            <a:off x="623997" y="151016"/>
            <a:ext cx="11162645" cy="863600"/>
          </a:xfrm>
        </p:spPr>
        <p:txBody>
          <a:bodyPr/>
          <a:lstStyle/>
          <a:p>
            <a:r>
              <a:rPr lang="nb-NO" dirty="0"/>
              <a:t>Medarbeidere rapporterer om lav grad av vold og trusler</a:t>
            </a:r>
          </a:p>
        </p:txBody>
      </p:sp>
      <p:sp>
        <p:nvSpPr>
          <p:cNvPr id="8" name="Plassholder for innhold 2">
            <a:extLst>
              <a:ext uri="{FF2B5EF4-FFF2-40B4-BE49-F238E27FC236}">
                <a16:creationId xmlns:a16="http://schemas.microsoft.com/office/drawing/2014/main" id="{1CC477DD-FAA5-309C-85FC-79D58D0A593F}"/>
              </a:ext>
            </a:extLst>
          </p:cNvPr>
          <p:cNvSpPr txBox="1">
            <a:spLocks/>
          </p:cNvSpPr>
          <p:nvPr/>
        </p:nvSpPr>
        <p:spPr>
          <a:xfrm>
            <a:off x="5539714" y="3579381"/>
            <a:ext cx="6516906"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Har du de to siste årene opplevd eller vært vitne til truende adferd fra noen på din arbeidsplass?</a:t>
            </a:r>
          </a:p>
        </p:txBody>
      </p:sp>
      <p:sp>
        <p:nvSpPr>
          <p:cNvPr id="10" name="Plassholder for dato 4">
            <a:extLst>
              <a:ext uri="{FF2B5EF4-FFF2-40B4-BE49-F238E27FC236}">
                <a16:creationId xmlns:a16="http://schemas.microsoft.com/office/drawing/2014/main" id="{058BF181-3062-166B-F97E-2F1B417F16C1}"/>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2" name="Rektangel: avrundede hjørner 1">
            <a:extLst>
              <a:ext uri="{FF2B5EF4-FFF2-40B4-BE49-F238E27FC236}">
                <a16:creationId xmlns:a16="http://schemas.microsoft.com/office/drawing/2014/main" id="{3054DD97-2571-12DE-0B59-624EEFD24A1A}"/>
              </a:ext>
            </a:extLst>
          </p:cNvPr>
          <p:cNvSpPr/>
          <p:nvPr/>
        </p:nvSpPr>
        <p:spPr>
          <a:xfrm>
            <a:off x="623998" y="3531069"/>
            <a:ext cx="2038915"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Nei: 93%</a:t>
            </a:r>
          </a:p>
        </p:txBody>
      </p:sp>
      <p:sp>
        <p:nvSpPr>
          <p:cNvPr id="6" name="Rektangel: avrundede hjørner 5">
            <a:extLst>
              <a:ext uri="{FF2B5EF4-FFF2-40B4-BE49-F238E27FC236}">
                <a16:creationId xmlns:a16="http://schemas.microsoft.com/office/drawing/2014/main" id="{196A67DF-12F6-061D-404D-FA0C4199DDC1}"/>
              </a:ext>
            </a:extLst>
          </p:cNvPr>
          <p:cNvSpPr/>
          <p:nvPr/>
        </p:nvSpPr>
        <p:spPr>
          <a:xfrm>
            <a:off x="2899517" y="3531069"/>
            <a:ext cx="2038915"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Ja: 7%</a:t>
            </a:r>
          </a:p>
        </p:txBody>
      </p:sp>
      <p:sp>
        <p:nvSpPr>
          <p:cNvPr id="34" name="TekstSylinder 33">
            <a:extLst>
              <a:ext uri="{FF2B5EF4-FFF2-40B4-BE49-F238E27FC236}">
                <a16:creationId xmlns:a16="http://schemas.microsoft.com/office/drawing/2014/main" id="{519AD01C-85DB-D71E-142E-B4F387E3F506}"/>
              </a:ext>
            </a:extLst>
          </p:cNvPr>
          <p:cNvSpPr txBox="1"/>
          <p:nvPr/>
        </p:nvSpPr>
        <p:spPr>
          <a:xfrm>
            <a:off x="1136911" y="4032908"/>
            <a:ext cx="1008444" cy="369332"/>
          </a:xfrm>
          <a:prstGeom prst="rect">
            <a:avLst/>
          </a:prstGeom>
          <a:noFill/>
        </p:spPr>
        <p:txBody>
          <a:bodyPr wrap="square" rtlCol="0">
            <a:spAutoFit/>
          </a:bodyPr>
          <a:lstStyle/>
          <a:p>
            <a:r>
              <a:rPr lang="nb-NO" dirty="0"/>
              <a:t>n=4478</a:t>
            </a:r>
          </a:p>
        </p:txBody>
      </p:sp>
      <p:sp>
        <p:nvSpPr>
          <p:cNvPr id="36" name="TekstSylinder 35">
            <a:extLst>
              <a:ext uri="{FF2B5EF4-FFF2-40B4-BE49-F238E27FC236}">
                <a16:creationId xmlns:a16="http://schemas.microsoft.com/office/drawing/2014/main" id="{200829E6-BDB2-610D-4FC2-49296CF6FCDA}"/>
              </a:ext>
            </a:extLst>
          </p:cNvPr>
          <p:cNvSpPr txBox="1"/>
          <p:nvPr/>
        </p:nvSpPr>
        <p:spPr>
          <a:xfrm>
            <a:off x="3454840" y="4011041"/>
            <a:ext cx="1008444" cy="369332"/>
          </a:xfrm>
          <a:prstGeom prst="rect">
            <a:avLst/>
          </a:prstGeom>
          <a:noFill/>
        </p:spPr>
        <p:txBody>
          <a:bodyPr wrap="square" rtlCol="0">
            <a:spAutoFit/>
          </a:bodyPr>
          <a:lstStyle/>
          <a:p>
            <a:r>
              <a:rPr lang="nb-NO" dirty="0"/>
              <a:t>n=348</a:t>
            </a:r>
          </a:p>
        </p:txBody>
      </p:sp>
      <p:sp>
        <p:nvSpPr>
          <p:cNvPr id="44" name="TekstSylinder 43">
            <a:extLst>
              <a:ext uri="{FF2B5EF4-FFF2-40B4-BE49-F238E27FC236}">
                <a16:creationId xmlns:a16="http://schemas.microsoft.com/office/drawing/2014/main" id="{CE073667-C85A-9BC4-A4A7-123CF7111EBE}"/>
              </a:ext>
            </a:extLst>
          </p:cNvPr>
          <p:cNvSpPr txBox="1"/>
          <p:nvPr/>
        </p:nvSpPr>
        <p:spPr>
          <a:xfrm>
            <a:off x="3047102" y="6373299"/>
            <a:ext cx="7934823" cy="338554"/>
          </a:xfrm>
          <a:prstGeom prst="rect">
            <a:avLst/>
          </a:prstGeom>
          <a:noFill/>
        </p:spPr>
        <p:txBody>
          <a:bodyPr wrap="square" rtlCol="0">
            <a:spAutoFit/>
          </a:bodyPr>
          <a:lstStyle/>
          <a:p>
            <a:r>
              <a:rPr lang="nb-NO" sz="1600" dirty="0"/>
              <a:t>Om tallene: Prosentene er avrundet. «Vet ikke»/«ønsker ikke svare» er ikke inkludert. </a:t>
            </a:r>
          </a:p>
        </p:txBody>
      </p:sp>
      <p:sp>
        <p:nvSpPr>
          <p:cNvPr id="47" name="Alternativ prosess 46">
            <a:extLst>
              <a:ext uri="{FF2B5EF4-FFF2-40B4-BE49-F238E27FC236}">
                <a16:creationId xmlns:a16="http://schemas.microsoft.com/office/drawing/2014/main" id="{E33E2306-C05E-5435-DBE9-2F6C4C11D3A1}"/>
              </a:ext>
            </a:extLst>
          </p:cNvPr>
          <p:cNvSpPr/>
          <p:nvPr/>
        </p:nvSpPr>
        <p:spPr>
          <a:xfrm>
            <a:off x="675334" y="4422316"/>
            <a:ext cx="1976217" cy="913628"/>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Ansatte</a:t>
            </a:r>
            <a:br>
              <a:rPr lang="nb-NO" dirty="0"/>
            </a:br>
            <a:r>
              <a:rPr lang="nb-NO" dirty="0"/>
              <a:t>n=</a:t>
            </a:r>
            <a:r>
              <a:rPr lang="nb-NO" sz="2400" dirty="0"/>
              <a:t>138</a:t>
            </a:r>
          </a:p>
        </p:txBody>
      </p:sp>
      <p:sp>
        <p:nvSpPr>
          <p:cNvPr id="48" name="Alternativ prosess 47">
            <a:extLst>
              <a:ext uri="{FF2B5EF4-FFF2-40B4-BE49-F238E27FC236}">
                <a16:creationId xmlns:a16="http://schemas.microsoft.com/office/drawing/2014/main" id="{DA11D55B-8893-F276-72D3-FDDB457B4231}"/>
              </a:ext>
            </a:extLst>
          </p:cNvPr>
          <p:cNvSpPr/>
          <p:nvPr/>
        </p:nvSpPr>
        <p:spPr>
          <a:xfrm>
            <a:off x="2939604" y="4422315"/>
            <a:ext cx="1998828" cy="913629"/>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Frivillig/bruker/</a:t>
            </a:r>
            <a:br>
              <a:rPr lang="nb-NO" sz="1600" dirty="0"/>
            </a:br>
            <a:r>
              <a:rPr lang="nb-NO" sz="1600" dirty="0"/>
              <a:t>publikum</a:t>
            </a:r>
            <a:br>
              <a:rPr lang="nb-NO" dirty="0"/>
            </a:br>
            <a:r>
              <a:rPr lang="nb-NO" dirty="0"/>
              <a:t>n=</a:t>
            </a:r>
            <a:r>
              <a:rPr lang="nb-NO" sz="2400" dirty="0"/>
              <a:t>188</a:t>
            </a:r>
          </a:p>
        </p:txBody>
      </p:sp>
      <p:sp>
        <p:nvSpPr>
          <p:cNvPr id="13" name="Plassholder for innhold 2">
            <a:extLst>
              <a:ext uri="{FF2B5EF4-FFF2-40B4-BE49-F238E27FC236}">
                <a16:creationId xmlns:a16="http://schemas.microsoft.com/office/drawing/2014/main" id="{E7C402D5-3CEA-D804-4FEA-69C76A3EE245}"/>
              </a:ext>
            </a:extLst>
          </p:cNvPr>
          <p:cNvSpPr txBox="1">
            <a:spLocks/>
          </p:cNvSpPr>
          <p:nvPr/>
        </p:nvSpPr>
        <p:spPr>
          <a:xfrm>
            <a:off x="5506024" y="5401399"/>
            <a:ext cx="6590792"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Dersom du har opplevd eller vært vitne til vold eller truende adferd de to siste årene, har du meldt fra?</a:t>
            </a:r>
          </a:p>
        </p:txBody>
      </p:sp>
      <p:sp>
        <p:nvSpPr>
          <p:cNvPr id="14" name="Rektangel: avrundede hjørner 13">
            <a:extLst>
              <a:ext uri="{FF2B5EF4-FFF2-40B4-BE49-F238E27FC236}">
                <a16:creationId xmlns:a16="http://schemas.microsoft.com/office/drawing/2014/main" id="{5EEBFB9E-D568-D19A-C69F-0A28B8A1B255}"/>
              </a:ext>
            </a:extLst>
          </p:cNvPr>
          <p:cNvSpPr/>
          <p:nvPr/>
        </p:nvSpPr>
        <p:spPr>
          <a:xfrm>
            <a:off x="2939605" y="5432195"/>
            <a:ext cx="2038915" cy="568020"/>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Ja: 18%</a:t>
            </a:r>
          </a:p>
        </p:txBody>
      </p:sp>
      <p:sp>
        <p:nvSpPr>
          <p:cNvPr id="15" name="Rektangel: avrundede hjørner 14">
            <a:extLst>
              <a:ext uri="{FF2B5EF4-FFF2-40B4-BE49-F238E27FC236}">
                <a16:creationId xmlns:a16="http://schemas.microsoft.com/office/drawing/2014/main" id="{DE241380-13FA-5036-A444-5049E44401E7}"/>
              </a:ext>
            </a:extLst>
          </p:cNvPr>
          <p:cNvSpPr/>
          <p:nvPr/>
        </p:nvSpPr>
        <p:spPr>
          <a:xfrm>
            <a:off x="634821" y="5432195"/>
            <a:ext cx="2038915" cy="5898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solidFill>
                  <a:schemeClr val="tx1"/>
                </a:solidFill>
              </a:rPr>
              <a:t>Nei: 82%</a:t>
            </a:r>
          </a:p>
        </p:txBody>
      </p:sp>
      <p:sp>
        <p:nvSpPr>
          <p:cNvPr id="16" name="TekstSylinder 15">
            <a:extLst>
              <a:ext uri="{FF2B5EF4-FFF2-40B4-BE49-F238E27FC236}">
                <a16:creationId xmlns:a16="http://schemas.microsoft.com/office/drawing/2014/main" id="{C3D4F45D-02B0-C16D-E85A-7272A82A0D9D}"/>
              </a:ext>
            </a:extLst>
          </p:cNvPr>
          <p:cNvSpPr txBox="1"/>
          <p:nvPr/>
        </p:nvSpPr>
        <p:spPr>
          <a:xfrm>
            <a:off x="3585658" y="6000215"/>
            <a:ext cx="1008444" cy="369332"/>
          </a:xfrm>
          <a:prstGeom prst="rect">
            <a:avLst/>
          </a:prstGeom>
          <a:noFill/>
        </p:spPr>
        <p:txBody>
          <a:bodyPr wrap="square" rtlCol="0">
            <a:spAutoFit/>
          </a:bodyPr>
          <a:lstStyle/>
          <a:p>
            <a:r>
              <a:rPr lang="nb-NO" dirty="0"/>
              <a:t>n=361</a:t>
            </a:r>
          </a:p>
        </p:txBody>
      </p:sp>
      <p:sp>
        <p:nvSpPr>
          <p:cNvPr id="17" name="TekstSylinder 16">
            <a:extLst>
              <a:ext uri="{FF2B5EF4-FFF2-40B4-BE49-F238E27FC236}">
                <a16:creationId xmlns:a16="http://schemas.microsoft.com/office/drawing/2014/main" id="{A3C64443-B938-ABAA-1A43-F4A44589F9DC}"/>
              </a:ext>
            </a:extLst>
          </p:cNvPr>
          <p:cNvSpPr txBox="1"/>
          <p:nvPr/>
        </p:nvSpPr>
        <p:spPr>
          <a:xfrm>
            <a:off x="1152651" y="5949929"/>
            <a:ext cx="1003254" cy="369332"/>
          </a:xfrm>
          <a:prstGeom prst="rect">
            <a:avLst/>
          </a:prstGeom>
          <a:noFill/>
        </p:spPr>
        <p:txBody>
          <a:bodyPr wrap="square" rtlCol="0">
            <a:spAutoFit/>
          </a:bodyPr>
          <a:lstStyle/>
          <a:p>
            <a:r>
              <a:rPr lang="nb-NO" dirty="0"/>
              <a:t>n=1657</a:t>
            </a:r>
          </a:p>
        </p:txBody>
      </p:sp>
      <p:sp>
        <p:nvSpPr>
          <p:cNvPr id="18" name="Plassholder for innhold 2">
            <a:extLst>
              <a:ext uri="{FF2B5EF4-FFF2-40B4-BE49-F238E27FC236}">
                <a16:creationId xmlns:a16="http://schemas.microsoft.com/office/drawing/2014/main" id="{B95344EA-8358-184B-6A37-DB8A95A8EEDD}"/>
              </a:ext>
            </a:extLst>
          </p:cNvPr>
          <p:cNvSpPr txBox="1">
            <a:spLocks/>
          </p:cNvSpPr>
          <p:nvPr/>
        </p:nvSpPr>
        <p:spPr>
          <a:xfrm>
            <a:off x="5506024" y="1757364"/>
            <a:ext cx="6102281"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Har du de to siste årene opplevd eller vært vitne til fysisk vold fra noen på din arbeidsplass?</a:t>
            </a:r>
          </a:p>
        </p:txBody>
      </p:sp>
      <p:sp>
        <p:nvSpPr>
          <p:cNvPr id="19" name="Rektangel: avrundede hjørner 18">
            <a:extLst>
              <a:ext uri="{FF2B5EF4-FFF2-40B4-BE49-F238E27FC236}">
                <a16:creationId xmlns:a16="http://schemas.microsoft.com/office/drawing/2014/main" id="{08ADEB91-DE76-39A2-6110-535A388604AA}"/>
              </a:ext>
            </a:extLst>
          </p:cNvPr>
          <p:cNvSpPr/>
          <p:nvPr/>
        </p:nvSpPr>
        <p:spPr>
          <a:xfrm>
            <a:off x="664086" y="1651315"/>
            <a:ext cx="2038915"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Nei: 98%</a:t>
            </a:r>
          </a:p>
        </p:txBody>
      </p:sp>
      <p:sp>
        <p:nvSpPr>
          <p:cNvPr id="20" name="Rektangel: avrundede hjørner 19">
            <a:extLst>
              <a:ext uri="{FF2B5EF4-FFF2-40B4-BE49-F238E27FC236}">
                <a16:creationId xmlns:a16="http://schemas.microsoft.com/office/drawing/2014/main" id="{87F6878D-ED21-4CED-C1B1-CFC6C339CB18}"/>
              </a:ext>
            </a:extLst>
          </p:cNvPr>
          <p:cNvSpPr/>
          <p:nvPr/>
        </p:nvSpPr>
        <p:spPr>
          <a:xfrm>
            <a:off x="2939605" y="1651315"/>
            <a:ext cx="2038915"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Ja: 2%</a:t>
            </a:r>
          </a:p>
        </p:txBody>
      </p:sp>
      <p:sp>
        <p:nvSpPr>
          <p:cNvPr id="21" name="TekstSylinder 20">
            <a:extLst>
              <a:ext uri="{FF2B5EF4-FFF2-40B4-BE49-F238E27FC236}">
                <a16:creationId xmlns:a16="http://schemas.microsoft.com/office/drawing/2014/main" id="{F26F4DA1-D46B-29F3-BDBE-B8B161526E77}"/>
              </a:ext>
            </a:extLst>
          </p:cNvPr>
          <p:cNvSpPr txBox="1"/>
          <p:nvPr/>
        </p:nvSpPr>
        <p:spPr>
          <a:xfrm>
            <a:off x="1183283" y="2196106"/>
            <a:ext cx="1008444" cy="369332"/>
          </a:xfrm>
          <a:prstGeom prst="rect">
            <a:avLst/>
          </a:prstGeom>
          <a:noFill/>
        </p:spPr>
        <p:txBody>
          <a:bodyPr wrap="square" rtlCol="0">
            <a:spAutoFit/>
          </a:bodyPr>
          <a:lstStyle/>
          <a:p>
            <a:r>
              <a:rPr lang="nb-NO" dirty="0"/>
              <a:t>n=4742</a:t>
            </a:r>
          </a:p>
        </p:txBody>
      </p:sp>
      <p:sp>
        <p:nvSpPr>
          <p:cNvPr id="22" name="TekstSylinder 21">
            <a:extLst>
              <a:ext uri="{FF2B5EF4-FFF2-40B4-BE49-F238E27FC236}">
                <a16:creationId xmlns:a16="http://schemas.microsoft.com/office/drawing/2014/main" id="{B28E7FCD-5288-437B-0332-72022492FC9C}"/>
              </a:ext>
            </a:extLst>
          </p:cNvPr>
          <p:cNvSpPr txBox="1"/>
          <p:nvPr/>
        </p:nvSpPr>
        <p:spPr>
          <a:xfrm>
            <a:off x="3585658" y="2165273"/>
            <a:ext cx="1008444" cy="369332"/>
          </a:xfrm>
          <a:prstGeom prst="rect">
            <a:avLst/>
          </a:prstGeom>
          <a:noFill/>
        </p:spPr>
        <p:txBody>
          <a:bodyPr wrap="square" rtlCol="0">
            <a:spAutoFit/>
          </a:bodyPr>
          <a:lstStyle/>
          <a:p>
            <a:r>
              <a:rPr lang="nb-NO" dirty="0"/>
              <a:t>n=87</a:t>
            </a:r>
          </a:p>
        </p:txBody>
      </p:sp>
      <p:sp>
        <p:nvSpPr>
          <p:cNvPr id="23" name="Alternativ prosess 22">
            <a:extLst>
              <a:ext uri="{FF2B5EF4-FFF2-40B4-BE49-F238E27FC236}">
                <a16:creationId xmlns:a16="http://schemas.microsoft.com/office/drawing/2014/main" id="{548E37D9-A658-0056-44AA-CD5A5E96708C}"/>
              </a:ext>
            </a:extLst>
          </p:cNvPr>
          <p:cNvSpPr/>
          <p:nvPr/>
        </p:nvSpPr>
        <p:spPr>
          <a:xfrm>
            <a:off x="664086" y="2572894"/>
            <a:ext cx="1987465" cy="883790"/>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Ansatte</a:t>
            </a:r>
            <a:br>
              <a:rPr lang="nb-NO" dirty="0"/>
            </a:br>
            <a:r>
              <a:rPr lang="nb-NO" dirty="0"/>
              <a:t>n=</a:t>
            </a:r>
            <a:r>
              <a:rPr lang="nb-NO" sz="2400" dirty="0"/>
              <a:t>9</a:t>
            </a:r>
          </a:p>
        </p:txBody>
      </p:sp>
      <p:sp>
        <p:nvSpPr>
          <p:cNvPr id="24" name="Alternativ prosess 23">
            <a:extLst>
              <a:ext uri="{FF2B5EF4-FFF2-40B4-BE49-F238E27FC236}">
                <a16:creationId xmlns:a16="http://schemas.microsoft.com/office/drawing/2014/main" id="{60E02201-0D11-05D3-02F0-C1F3AEA13729}"/>
              </a:ext>
            </a:extLst>
          </p:cNvPr>
          <p:cNvSpPr/>
          <p:nvPr/>
        </p:nvSpPr>
        <p:spPr>
          <a:xfrm>
            <a:off x="2939605" y="2572893"/>
            <a:ext cx="1987465" cy="883791"/>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Frivillig/bruker/</a:t>
            </a:r>
            <a:br>
              <a:rPr lang="nb-NO" sz="1600" dirty="0"/>
            </a:br>
            <a:r>
              <a:rPr lang="nb-NO" sz="1600" dirty="0"/>
              <a:t>publikum</a:t>
            </a:r>
            <a:br>
              <a:rPr lang="nb-NO" dirty="0"/>
            </a:br>
            <a:r>
              <a:rPr lang="nb-NO" dirty="0"/>
              <a:t>n=</a:t>
            </a:r>
            <a:r>
              <a:rPr lang="nb-NO" sz="2400" dirty="0"/>
              <a:t>70</a:t>
            </a:r>
          </a:p>
        </p:txBody>
      </p:sp>
    </p:spTree>
    <p:extLst>
      <p:ext uri="{BB962C8B-B14F-4D97-AF65-F5344CB8AC3E}">
        <p14:creationId xmlns:p14="http://schemas.microsoft.com/office/powerpoint/2010/main" val="340926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50AAE-01B4-C2F7-9354-1EE8C4C45181}"/>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C75512E-5DEB-293D-E56A-9EBB99175EAE}"/>
              </a:ext>
            </a:extLst>
          </p:cNvPr>
          <p:cNvSpPr>
            <a:spLocks noGrp="1"/>
          </p:cNvSpPr>
          <p:nvPr>
            <p:ph idx="1"/>
          </p:nvPr>
        </p:nvSpPr>
        <p:spPr>
          <a:xfrm>
            <a:off x="675334" y="908071"/>
            <a:ext cx="3945125" cy="647460"/>
          </a:xfrm>
        </p:spPr>
        <p:txBody>
          <a:bodyPr/>
          <a:lstStyle/>
          <a:p>
            <a:pPr marL="0" indent="0">
              <a:buNone/>
            </a:pPr>
            <a:r>
              <a:rPr lang="nb-NO" b="1" dirty="0"/>
              <a:t>Vold og trusler (1 av 2)</a:t>
            </a:r>
          </a:p>
          <a:p>
            <a:pPr marL="0" indent="0">
              <a:buNone/>
            </a:pPr>
            <a:endParaRPr lang="nb-NO" dirty="0"/>
          </a:p>
        </p:txBody>
      </p:sp>
      <p:sp>
        <p:nvSpPr>
          <p:cNvPr id="5" name="Plassholder for lysbildenummer 4">
            <a:extLst>
              <a:ext uri="{FF2B5EF4-FFF2-40B4-BE49-F238E27FC236}">
                <a16:creationId xmlns:a16="http://schemas.microsoft.com/office/drawing/2014/main" id="{5BDBC8DB-FE85-29C8-85C5-266EE6449247}"/>
              </a:ext>
            </a:extLst>
          </p:cNvPr>
          <p:cNvSpPr>
            <a:spLocks noGrp="1"/>
          </p:cNvSpPr>
          <p:nvPr>
            <p:ph type="sldNum" sz="quarter" idx="12"/>
          </p:nvPr>
        </p:nvSpPr>
        <p:spPr/>
        <p:txBody>
          <a:bodyPr/>
          <a:lstStyle/>
          <a:p>
            <a:fld id="{46765B28-40BF-0A46-BB8F-30D004035CD9}" type="slidenum">
              <a:rPr lang="nb-NO" smtClean="0"/>
              <a:t>31</a:t>
            </a:fld>
            <a:endParaRPr lang="nb-NO"/>
          </a:p>
        </p:txBody>
      </p:sp>
      <p:sp>
        <p:nvSpPr>
          <p:cNvPr id="7" name="Tittel 6">
            <a:extLst>
              <a:ext uri="{FF2B5EF4-FFF2-40B4-BE49-F238E27FC236}">
                <a16:creationId xmlns:a16="http://schemas.microsoft.com/office/drawing/2014/main" id="{99AED9FB-C311-CED9-13CD-780DDE63A953}"/>
              </a:ext>
            </a:extLst>
          </p:cNvPr>
          <p:cNvSpPr>
            <a:spLocks noGrp="1"/>
          </p:cNvSpPr>
          <p:nvPr>
            <p:ph type="title"/>
          </p:nvPr>
        </p:nvSpPr>
        <p:spPr>
          <a:xfrm>
            <a:off x="623997" y="151016"/>
            <a:ext cx="11162645" cy="863600"/>
          </a:xfrm>
        </p:spPr>
        <p:txBody>
          <a:bodyPr/>
          <a:lstStyle/>
          <a:p>
            <a:r>
              <a:rPr lang="nb-NO" dirty="0"/>
              <a:t>Medarbeidere rapporterer om lav grad av vold og trusler</a:t>
            </a:r>
          </a:p>
        </p:txBody>
      </p:sp>
      <p:sp>
        <p:nvSpPr>
          <p:cNvPr id="8" name="Plassholder for innhold 2">
            <a:extLst>
              <a:ext uri="{FF2B5EF4-FFF2-40B4-BE49-F238E27FC236}">
                <a16:creationId xmlns:a16="http://schemas.microsoft.com/office/drawing/2014/main" id="{FB2C6EEC-1EB8-15B1-978D-31956651B01E}"/>
              </a:ext>
            </a:extLst>
          </p:cNvPr>
          <p:cNvSpPr txBox="1">
            <a:spLocks/>
          </p:cNvSpPr>
          <p:nvPr/>
        </p:nvSpPr>
        <p:spPr>
          <a:xfrm>
            <a:off x="5539714" y="3579381"/>
            <a:ext cx="6516906"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Har du de to siste årene opplevd eller vært vitne til truende adferd fra noen på din arbeidsplass?</a:t>
            </a:r>
          </a:p>
        </p:txBody>
      </p:sp>
      <p:sp>
        <p:nvSpPr>
          <p:cNvPr id="10" name="Plassholder for dato 4">
            <a:extLst>
              <a:ext uri="{FF2B5EF4-FFF2-40B4-BE49-F238E27FC236}">
                <a16:creationId xmlns:a16="http://schemas.microsoft.com/office/drawing/2014/main" id="{AFFB4586-D1EB-DDE3-5009-D60A5C7827E6}"/>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2" name="Rektangel: avrundede hjørner 1">
            <a:extLst>
              <a:ext uri="{FF2B5EF4-FFF2-40B4-BE49-F238E27FC236}">
                <a16:creationId xmlns:a16="http://schemas.microsoft.com/office/drawing/2014/main" id="{F63106C1-293A-1AA5-49E1-C916E52A399C}"/>
              </a:ext>
            </a:extLst>
          </p:cNvPr>
          <p:cNvSpPr/>
          <p:nvPr/>
        </p:nvSpPr>
        <p:spPr>
          <a:xfrm>
            <a:off x="623998" y="3531069"/>
            <a:ext cx="2038915"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Nei: 93%</a:t>
            </a:r>
          </a:p>
        </p:txBody>
      </p:sp>
      <p:sp>
        <p:nvSpPr>
          <p:cNvPr id="6" name="Rektangel: avrundede hjørner 5">
            <a:extLst>
              <a:ext uri="{FF2B5EF4-FFF2-40B4-BE49-F238E27FC236}">
                <a16:creationId xmlns:a16="http://schemas.microsoft.com/office/drawing/2014/main" id="{1911E1A4-DCBB-723F-7682-6AF490E6F06B}"/>
              </a:ext>
            </a:extLst>
          </p:cNvPr>
          <p:cNvSpPr/>
          <p:nvPr/>
        </p:nvSpPr>
        <p:spPr>
          <a:xfrm>
            <a:off x="2899517" y="3531069"/>
            <a:ext cx="2038915"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Ja: 7%</a:t>
            </a:r>
          </a:p>
        </p:txBody>
      </p:sp>
      <p:sp>
        <p:nvSpPr>
          <p:cNvPr id="34" name="TekstSylinder 33">
            <a:extLst>
              <a:ext uri="{FF2B5EF4-FFF2-40B4-BE49-F238E27FC236}">
                <a16:creationId xmlns:a16="http://schemas.microsoft.com/office/drawing/2014/main" id="{146EDE24-9552-2962-79A6-463C99BC450B}"/>
              </a:ext>
            </a:extLst>
          </p:cNvPr>
          <p:cNvSpPr txBox="1"/>
          <p:nvPr/>
        </p:nvSpPr>
        <p:spPr>
          <a:xfrm>
            <a:off x="1136911" y="4032908"/>
            <a:ext cx="1008444" cy="369332"/>
          </a:xfrm>
          <a:prstGeom prst="rect">
            <a:avLst/>
          </a:prstGeom>
          <a:noFill/>
        </p:spPr>
        <p:txBody>
          <a:bodyPr wrap="square" rtlCol="0">
            <a:spAutoFit/>
          </a:bodyPr>
          <a:lstStyle/>
          <a:p>
            <a:r>
              <a:rPr lang="nb-NO" dirty="0"/>
              <a:t>n=4478</a:t>
            </a:r>
          </a:p>
        </p:txBody>
      </p:sp>
      <p:sp>
        <p:nvSpPr>
          <p:cNvPr id="36" name="TekstSylinder 35">
            <a:extLst>
              <a:ext uri="{FF2B5EF4-FFF2-40B4-BE49-F238E27FC236}">
                <a16:creationId xmlns:a16="http://schemas.microsoft.com/office/drawing/2014/main" id="{5D502A91-4222-D604-4414-2F2C94B19741}"/>
              </a:ext>
            </a:extLst>
          </p:cNvPr>
          <p:cNvSpPr txBox="1"/>
          <p:nvPr/>
        </p:nvSpPr>
        <p:spPr>
          <a:xfrm>
            <a:off x="3454840" y="4011041"/>
            <a:ext cx="1008444" cy="369332"/>
          </a:xfrm>
          <a:prstGeom prst="rect">
            <a:avLst/>
          </a:prstGeom>
          <a:noFill/>
        </p:spPr>
        <p:txBody>
          <a:bodyPr wrap="square" rtlCol="0">
            <a:spAutoFit/>
          </a:bodyPr>
          <a:lstStyle/>
          <a:p>
            <a:r>
              <a:rPr lang="nb-NO" dirty="0"/>
              <a:t>n=348</a:t>
            </a:r>
          </a:p>
        </p:txBody>
      </p:sp>
      <p:sp>
        <p:nvSpPr>
          <p:cNvPr id="44" name="TekstSylinder 43">
            <a:extLst>
              <a:ext uri="{FF2B5EF4-FFF2-40B4-BE49-F238E27FC236}">
                <a16:creationId xmlns:a16="http://schemas.microsoft.com/office/drawing/2014/main" id="{255CE5FF-742A-35D5-6B02-72801D16D842}"/>
              </a:ext>
            </a:extLst>
          </p:cNvPr>
          <p:cNvSpPr txBox="1"/>
          <p:nvPr/>
        </p:nvSpPr>
        <p:spPr>
          <a:xfrm>
            <a:off x="3047102" y="6373299"/>
            <a:ext cx="7934823" cy="338554"/>
          </a:xfrm>
          <a:prstGeom prst="rect">
            <a:avLst/>
          </a:prstGeom>
          <a:noFill/>
        </p:spPr>
        <p:txBody>
          <a:bodyPr wrap="square" rtlCol="0">
            <a:spAutoFit/>
          </a:bodyPr>
          <a:lstStyle/>
          <a:p>
            <a:r>
              <a:rPr lang="nb-NO" sz="1600" dirty="0"/>
              <a:t>Om tallene: Prosentene er avrundet. «Vet ikke»/«ønsker ikke svare» er ikke inkludert. </a:t>
            </a:r>
          </a:p>
        </p:txBody>
      </p:sp>
      <p:sp>
        <p:nvSpPr>
          <p:cNvPr id="47" name="Alternativ prosess 46">
            <a:extLst>
              <a:ext uri="{FF2B5EF4-FFF2-40B4-BE49-F238E27FC236}">
                <a16:creationId xmlns:a16="http://schemas.microsoft.com/office/drawing/2014/main" id="{B4B0F707-1E8F-82BF-C4EC-31A57EBD806E}"/>
              </a:ext>
            </a:extLst>
          </p:cNvPr>
          <p:cNvSpPr/>
          <p:nvPr/>
        </p:nvSpPr>
        <p:spPr>
          <a:xfrm>
            <a:off x="675334" y="4422316"/>
            <a:ext cx="1976217" cy="913628"/>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Ansatte</a:t>
            </a:r>
            <a:br>
              <a:rPr lang="nb-NO" dirty="0"/>
            </a:br>
            <a:r>
              <a:rPr lang="nb-NO" dirty="0"/>
              <a:t>n=</a:t>
            </a:r>
            <a:r>
              <a:rPr lang="nb-NO" sz="2400" dirty="0"/>
              <a:t>138</a:t>
            </a:r>
          </a:p>
        </p:txBody>
      </p:sp>
      <p:sp>
        <p:nvSpPr>
          <p:cNvPr id="48" name="Alternativ prosess 47">
            <a:extLst>
              <a:ext uri="{FF2B5EF4-FFF2-40B4-BE49-F238E27FC236}">
                <a16:creationId xmlns:a16="http://schemas.microsoft.com/office/drawing/2014/main" id="{77741121-BD81-F845-F9E7-CF877CBAA3A9}"/>
              </a:ext>
            </a:extLst>
          </p:cNvPr>
          <p:cNvSpPr/>
          <p:nvPr/>
        </p:nvSpPr>
        <p:spPr>
          <a:xfrm>
            <a:off x="2939604" y="4422315"/>
            <a:ext cx="1998828" cy="913629"/>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Frivillig/bruker/</a:t>
            </a:r>
            <a:br>
              <a:rPr lang="nb-NO" sz="1600" dirty="0"/>
            </a:br>
            <a:r>
              <a:rPr lang="nb-NO" sz="1600" dirty="0"/>
              <a:t>publikum</a:t>
            </a:r>
            <a:br>
              <a:rPr lang="nb-NO" dirty="0"/>
            </a:br>
            <a:r>
              <a:rPr lang="nb-NO" dirty="0"/>
              <a:t>n=</a:t>
            </a:r>
            <a:r>
              <a:rPr lang="nb-NO" sz="2400" dirty="0"/>
              <a:t>188</a:t>
            </a:r>
          </a:p>
        </p:txBody>
      </p:sp>
      <p:sp>
        <p:nvSpPr>
          <p:cNvPr id="13" name="Plassholder for innhold 2">
            <a:extLst>
              <a:ext uri="{FF2B5EF4-FFF2-40B4-BE49-F238E27FC236}">
                <a16:creationId xmlns:a16="http://schemas.microsoft.com/office/drawing/2014/main" id="{41CDF8DC-4BD3-48C0-2E90-53D5075BCCA2}"/>
              </a:ext>
            </a:extLst>
          </p:cNvPr>
          <p:cNvSpPr txBox="1">
            <a:spLocks/>
          </p:cNvSpPr>
          <p:nvPr/>
        </p:nvSpPr>
        <p:spPr>
          <a:xfrm>
            <a:off x="5506024" y="5401399"/>
            <a:ext cx="6590792"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Dersom du har opplevd eller vært vitne til vold eller truende adferd de to siste årene, har du meldt fra?</a:t>
            </a:r>
          </a:p>
        </p:txBody>
      </p:sp>
      <p:sp>
        <p:nvSpPr>
          <p:cNvPr id="14" name="Rektangel: avrundede hjørner 13">
            <a:extLst>
              <a:ext uri="{FF2B5EF4-FFF2-40B4-BE49-F238E27FC236}">
                <a16:creationId xmlns:a16="http://schemas.microsoft.com/office/drawing/2014/main" id="{0CDB3415-A40F-48B1-5597-1D7733CEF1A0}"/>
              </a:ext>
            </a:extLst>
          </p:cNvPr>
          <p:cNvSpPr/>
          <p:nvPr/>
        </p:nvSpPr>
        <p:spPr>
          <a:xfrm>
            <a:off x="2939605" y="5432195"/>
            <a:ext cx="2038915" cy="568020"/>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Ja: 80%</a:t>
            </a:r>
          </a:p>
        </p:txBody>
      </p:sp>
      <p:sp>
        <p:nvSpPr>
          <p:cNvPr id="15" name="Rektangel: avrundede hjørner 14">
            <a:extLst>
              <a:ext uri="{FF2B5EF4-FFF2-40B4-BE49-F238E27FC236}">
                <a16:creationId xmlns:a16="http://schemas.microsoft.com/office/drawing/2014/main" id="{787D98F0-146F-7128-A11E-46361D9FB845}"/>
              </a:ext>
            </a:extLst>
          </p:cNvPr>
          <p:cNvSpPr/>
          <p:nvPr/>
        </p:nvSpPr>
        <p:spPr>
          <a:xfrm>
            <a:off x="634821" y="5432195"/>
            <a:ext cx="2038915" cy="5898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solidFill>
                  <a:schemeClr val="tx1"/>
                </a:solidFill>
              </a:rPr>
              <a:t>Nei: 20%</a:t>
            </a:r>
          </a:p>
        </p:txBody>
      </p:sp>
      <p:sp>
        <p:nvSpPr>
          <p:cNvPr id="16" name="TekstSylinder 15">
            <a:extLst>
              <a:ext uri="{FF2B5EF4-FFF2-40B4-BE49-F238E27FC236}">
                <a16:creationId xmlns:a16="http://schemas.microsoft.com/office/drawing/2014/main" id="{B3A60C3F-13A3-2440-C594-BB760B26957A}"/>
              </a:ext>
            </a:extLst>
          </p:cNvPr>
          <p:cNvSpPr txBox="1"/>
          <p:nvPr/>
        </p:nvSpPr>
        <p:spPr>
          <a:xfrm>
            <a:off x="3585658" y="6000215"/>
            <a:ext cx="1008444" cy="369332"/>
          </a:xfrm>
          <a:prstGeom prst="rect">
            <a:avLst/>
          </a:prstGeom>
          <a:noFill/>
        </p:spPr>
        <p:txBody>
          <a:bodyPr wrap="square" rtlCol="0">
            <a:spAutoFit/>
          </a:bodyPr>
          <a:lstStyle/>
          <a:p>
            <a:r>
              <a:rPr lang="nb-NO" dirty="0"/>
              <a:t>n=361</a:t>
            </a:r>
          </a:p>
        </p:txBody>
      </p:sp>
      <p:sp>
        <p:nvSpPr>
          <p:cNvPr id="17" name="TekstSylinder 16">
            <a:extLst>
              <a:ext uri="{FF2B5EF4-FFF2-40B4-BE49-F238E27FC236}">
                <a16:creationId xmlns:a16="http://schemas.microsoft.com/office/drawing/2014/main" id="{49FCEEF0-E8B2-3B31-9114-775111A41B0F}"/>
              </a:ext>
            </a:extLst>
          </p:cNvPr>
          <p:cNvSpPr txBox="1"/>
          <p:nvPr/>
        </p:nvSpPr>
        <p:spPr>
          <a:xfrm>
            <a:off x="1152651" y="5949929"/>
            <a:ext cx="1003254" cy="369332"/>
          </a:xfrm>
          <a:prstGeom prst="rect">
            <a:avLst/>
          </a:prstGeom>
          <a:noFill/>
        </p:spPr>
        <p:txBody>
          <a:bodyPr wrap="square" rtlCol="0">
            <a:spAutoFit/>
          </a:bodyPr>
          <a:lstStyle/>
          <a:p>
            <a:r>
              <a:rPr lang="nb-NO" dirty="0"/>
              <a:t>n=1657</a:t>
            </a:r>
          </a:p>
        </p:txBody>
      </p:sp>
      <p:sp>
        <p:nvSpPr>
          <p:cNvPr id="18" name="Plassholder for innhold 2">
            <a:extLst>
              <a:ext uri="{FF2B5EF4-FFF2-40B4-BE49-F238E27FC236}">
                <a16:creationId xmlns:a16="http://schemas.microsoft.com/office/drawing/2014/main" id="{C692011A-8E29-9208-17B6-FEFCCFC101B7}"/>
              </a:ext>
            </a:extLst>
          </p:cNvPr>
          <p:cNvSpPr txBox="1">
            <a:spLocks/>
          </p:cNvSpPr>
          <p:nvPr/>
        </p:nvSpPr>
        <p:spPr>
          <a:xfrm>
            <a:off x="5506024" y="1757364"/>
            <a:ext cx="6102281"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Har du de to siste årene opplevd eller vært vitne til fysisk vold fra noen på din arbeidsplass?</a:t>
            </a:r>
          </a:p>
        </p:txBody>
      </p:sp>
      <p:sp>
        <p:nvSpPr>
          <p:cNvPr id="19" name="Rektangel: avrundede hjørner 18">
            <a:extLst>
              <a:ext uri="{FF2B5EF4-FFF2-40B4-BE49-F238E27FC236}">
                <a16:creationId xmlns:a16="http://schemas.microsoft.com/office/drawing/2014/main" id="{4054B45C-1C92-1925-BBED-B909BD3EA22F}"/>
              </a:ext>
            </a:extLst>
          </p:cNvPr>
          <p:cNvSpPr/>
          <p:nvPr/>
        </p:nvSpPr>
        <p:spPr>
          <a:xfrm>
            <a:off x="664086" y="1651315"/>
            <a:ext cx="2038915"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Nei: 98%</a:t>
            </a:r>
          </a:p>
        </p:txBody>
      </p:sp>
      <p:sp>
        <p:nvSpPr>
          <p:cNvPr id="20" name="Rektangel: avrundede hjørner 19">
            <a:extLst>
              <a:ext uri="{FF2B5EF4-FFF2-40B4-BE49-F238E27FC236}">
                <a16:creationId xmlns:a16="http://schemas.microsoft.com/office/drawing/2014/main" id="{C84FE08F-163B-E693-8FCA-704B888CB2C9}"/>
              </a:ext>
            </a:extLst>
          </p:cNvPr>
          <p:cNvSpPr/>
          <p:nvPr/>
        </p:nvSpPr>
        <p:spPr>
          <a:xfrm>
            <a:off x="2939605" y="1651315"/>
            <a:ext cx="2038915"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Ja: 2%</a:t>
            </a:r>
          </a:p>
        </p:txBody>
      </p:sp>
      <p:sp>
        <p:nvSpPr>
          <p:cNvPr id="21" name="TekstSylinder 20">
            <a:extLst>
              <a:ext uri="{FF2B5EF4-FFF2-40B4-BE49-F238E27FC236}">
                <a16:creationId xmlns:a16="http://schemas.microsoft.com/office/drawing/2014/main" id="{D73D1AD0-AF24-C447-9A67-1D8EE2B66372}"/>
              </a:ext>
            </a:extLst>
          </p:cNvPr>
          <p:cNvSpPr txBox="1"/>
          <p:nvPr/>
        </p:nvSpPr>
        <p:spPr>
          <a:xfrm>
            <a:off x="1183283" y="2196106"/>
            <a:ext cx="1008444" cy="369332"/>
          </a:xfrm>
          <a:prstGeom prst="rect">
            <a:avLst/>
          </a:prstGeom>
          <a:noFill/>
        </p:spPr>
        <p:txBody>
          <a:bodyPr wrap="square" rtlCol="0">
            <a:spAutoFit/>
          </a:bodyPr>
          <a:lstStyle/>
          <a:p>
            <a:r>
              <a:rPr lang="nb-NO" dirty="0"/>
              <a:t>n=4742</a:t>
            </a:r>
          </a:p>
        </p:txBody>
      </p:sp>
      <p:sp>
        <p:nvSpPr>
          <p:cNvPr id="22" name="TekstSylinder 21">
            <a:extLst>
              <a:ext uri="{FF2B5EF4-FFF2-40B4-BE49-F238E27FC236}">
                <a16:creationId xmlns:a16="http://schemas.microsoft.com/office/drawing/2014/main" id="{F6BB6C89-EECA-E678-5429-38ADB7B15531}"/>
              </a:ext>
            </a:extLst>
          </p:cNvPr>
          <p:cNvSpPr txBox="1"/>
          <p:nvPr/>
        </p:nvSpPr>
        <p:spPr>
          <a:xfrm>
            <a:off x="3585658" y="2165273"/>
            <a:ext cx="1008444" cy="369332"/>
          </a:xfrm>
          <a:prstGeom prst="rect">
            <a:avLst/>
          </a:prstGeom>
          <a:noFill/>
        </p:spPr>
        <p:txBody>
          <a:bodyPr wrap="square" rtlCol="0">
            <a:spAutoFit/>
          </a:bodyPr>
          <a:lstStyle/>
          <a:p>
            <a:r>
              <a:rPr lang="nb-NO" dirty="0"/>
              <a:t>n=87</a:t>
            </a:r>
          </a:p>
        </p:txBody>
      </p:sp>
      <p:sp>
        <p:nvSpPr>
          <p:cNvPr id="23" name="Alternativ prosess 22">
            <a:extLst>
              <a:ext uri="{FF2B5EF4-FFF2-40B4-BE49-F238E27FC236}">
                <a16:creationId xmlns:a16="http://schemas.microsoft.com/office/drawing/2014/main" id="{F3A285D9-2ED7-E723-695F-4806047D2631}"/>
              </a:ext>
            </a:extLst>
          </p:cNvPr>
          <p:cNvSpPr/>
          <p:nvPr/>
        </p:nvSpPr>
        <p:spPr>
          <a:xfrm>
            <a:off x="664086" y="2572894"/>
            <a:ext cx="1987465" cy="883790"/>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Ansatte</a:t>
            </a:r>
            <a:br>
              <a:rPr lang="nb-NO" dirty="0"/>
            </a:br>
            <a:r>
              <a:rPr lang="nb-NO" dirty="0"/>
              <a:t>n=</a:t>
            </a:r>
            <a:r>
              <a:rPr lang="nb-NO" sz="2400" dirty="0"/>
              <a:t>9</a:t>
            </a:r>
          </a:p>
        </p:txBody>
      </p:sp>
      <p:sp>
        <p:nvSpPr>
          <p:cNvPr id="24" name="Alternativ prosess 23">
            <a:extLst>
              <a:ext uri="{FF2B5EF4-FFF2-40B4-BE49-F238E27FC236}">
                <a16:creationId xmlns:a16="http://schemas.microsoft.com/office/drawing/2014/main" id="{2C13AD50-3D86-E0AA-5AA9-5D569E7057D4}"/>
              </a:ext>
            </a:extLst>
          </p:cNvPr>
          <p:cNvSpPr/>
          <p:nvPr/>
        </p:nvSpPr>
        <p:spPr>
          <a:xfrm>
            <a:off x="2939605" y="2572893"/>
            <a:ext cx="1987465" cy="883791"/>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Frivillig/bruker/</a:t>
            </a:r>
            <a:br>
              <a:rPr lang="nb-NO" sz="1600" dirty="0"/>
            </a:br>
            <a:r>
              <a:rPr lang="nb-NO" sz="1600" dirty="0"/>
              <a:t>publikum</a:t>
            </a:r>
            <a:br>
              <a:rPr lang="nb-NO" dirty="0"/>
            </a:br>
            <a:r>
              <a:rPr lang="nb-NO" dirty="0"/>
              <a:t>n=</a:t>
            </a:r>
            <a:r>
              <a:rPr lang="nb-NO" sz="2400" dirty="0"/>
              <a:t>70</a:t>
            </a:r>
          </a:p>
        </p:txBody>
      </p:sp>
      <p:sp>
        <p:nvSpPr>
          <p:cNvPr id="4" name="Pil: venstre 3">
            <a:extLst>
              <a:ext uri="{FF2B5EF4-FFF2-40B4-BE49-F238E27FC236}">
                <a16:creationId xmlns:a16="http://schemas.microsoft.com/office/drawing/2014/main" id="{BECF6FE9-F783-F9CC-3868-F91D22A310E0}"/>
              </a:ext>
            </a:extLst>
          </p:cNvPr>
          <p:cNvSpPr/>
          <p:nvPr/>
        </p:nvSpPr>
        <p:spPr>
          <a:xfrm>
            <a:off x="5465936" y="5300641"/>
            <a:ext cx="3469300" cy="852994"/>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Justert</a:t>
            </a:r>
          </a:p>
        </p:txBody>
      </p:sp>
    </p:spTree>
    <p:extLst>
      <p:ext uri="{BB962C8B-B14F-4D97-AF65-F5344CB8AC3E}">
        <p14:creationId xmlns:p14="http://schemas.microsoft.com/office/powerpoint/2010/main" val="56768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1244C1-743D-E84E-21F4-33D20DF61AC1}"/>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8FB11BAE-F144-8621-5114-26E18A99874A}"/>
              </a:ext>
            </a:extLst>
          </p:cNvPr>
          <p:cNvSpPr>
            <a:spLocks noGrp="1"/>
          </p:cNvSpPr>
          <p:nvPr>
            <p:ph idx="1"/>
          </p:nvPr>
        </p:nvSpPr>
        <p:spPr/>
        <p:txBody>
          <a:bodyPr/>
          <a:lstStyle/>
          <a:p>
            <a:pPr marL="0" indent="0">
              <a:buNone/>
            </a:pPr>
            <a:r>
              <a:rPr lang="nb-NO" sz="1800" dirty="0"/>
              <a:t>Hos oss svarer 2 % at de har opplevd eller vært vitne til fysisk vold de siste to årene. Truende adferd svarer vi 7 %. Når vi sammenlikner med tallene for Norge, så svarer 31% ja til å ha opplevd eller vært vitne til fysisk vold.</a:t>
            </a:r>
          </a:p>
          <a:p>
            <a:pPr marL="0" indent="0">
              <a:buNone/>
            </a:pPr>
            <a:r>
              <a:rPr lang="nb-NO" sz="1800" dirty="0"/>
              <a:t>Truende atferd er det også 4% som opplever fra kollegaer og 41% som opplever fra noen som mottar tjenester – til sammen 45% som opplever.</a:t>
            </a:r>
          </a:p>
          <a:p>
            <a:pPr marL="0" indent="0">
              <a:buNone/>
            </a:pPr>
            <a:r>
              <a:rPr lang="nb-NO" sz="1800" dirty="0"/>
              <a:t>Det blir feil å si at våre tall er gode, men de er lavere enn Norge for øvrig.</a:t>
            </a:r>
          </a:p>
          <a:p>
            <a:pPr marL="0" indent="0">
              <a:buNone/>
            </a:pPr>
            <a:r>
              <a:rPr lang="nb-NO" sz="1800" dirty="0"/>
              <a:t>I Den norske kirke, så er det 18% som har sagt i fra om  vold eller truende atferd. Antall og prosentdel av de som svarer «nei» er kunstig høyt, fordi dette spørsmålet ble stilt til alle som svarte på undersøkelsen og ikke bare de som svarte ja på å ha opplevd vold og trusler. Dette er merket med at NEI står uten rød boks. </a:t>
            </a:r>
          </a:p>
          <a:p>
            <a:pPr marL="0" indent="0">
              <a:buNone/>
            </a:pPr>
            <a:r>
              <a:rPr lang="nb-NO" sz="1800" dirty="0"/>
              <a:t>Med noe utregning ser vi at 80% av de som opplever fysisk vold eller truende atferd melder ifra om dette. Det betyr at 20% av de som har opplevd noe ikke har meldt fra.</a:t>
            </a:r>
          </a:p>
          <a:p>
            <a:pPr marL="0" indent="0">
              <a:buNone/>
            </a:pPr>
            <a:r>
              <a:rPr lang="nb-NO" sz="1800" dirty="0"/>
              <a:t>Av de som har meldt i fra, har nesten 70% meldt fra til nærmeste leder. 2. og 3. valg er kollegaer og verneombud.</a:t>
            </a:r>
          </a:p>
          <a:p>
            <a:pPr marL="0" indent="0">
              <a:buNone/>
            </a:pPr>
            <a:endParaRPr lang="nb-NO" sz="1800" dirty="0"/>
          </a:p>
        </p:txBody>
      </p:sp>
      <p:sp>
        <p:nvSpPr>
          <p:cNvPr id="4" name="Plassholder for dato 3">
            <a:extLst>
              <a:ext uri="{FF2B5EF4-FFF2-40B4-BE49-F238E27FC236}">
                <a16:creationId xmlns:a16="http://schemas.microsoft.com/office/drawing/2014/main" id="{58E95AF6-FE1B-19A5-5745-10BF23D7384F}"/>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858BD5BB-0DC8-BF88-B6DB-9014A99D527B}"/>
              </a:ext>
            </a:extLst>
          </p:cNvPr>
          <p:cNvSpPr>
            <a:spLocks noGrp="1"/>
          </p:cNvSpPr>
          <p:nvPr>
            <p:ph type="sldNum" sz="quarter" idx="12"/>
          </p:nvPr>
        </p:nvSpPr>
        <p:spPr/>
        <p:txBody>
          <a:bodyPr/>
          <a:lstStyle/>
          <a:p>
            <a:fld id="{46765B28-40BF-0A46-BB8F-30D004035CD9}" type="slidenum">
              <a:rPr lang="nb-NO" smtClean="0"/>
              <a:t>32</a:t>
            </a:fld>
            <a:endParaRPr lang="nb-NO"/>
          </a:p>
        </p:txBody>
      </p:sp>
    </p:spTree>
    <p:extLst>
      <p:ext uri="{BB962C8B-B14F-4D97-AF65-F5344CB8AC3E}">
        <p14:creationId xmlns:p14="http://schemas.microsoft.com/office/powerpoint/2010/main" val="405963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FABD2-0F18-AD84-D166-254E94D2B975}"/>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664BE9E-3BD1-C015-E804-57021BB5BE0E}"/>
              </a:ext>
            </a:extLst>
          </p:cNvPr>
          <p:cNvSpPr>
            <a:spLocks noGrp="1"/>
          </p:cNvSpPr>
          <p:nvPr>
            <p:ph idx="1"/>
          </p:nvPr>
        </p:nvSpPr>
        <p:spPr>
          <a:xfrm>
            <a:off x="623884" y="1094324"/>
            <a:ext cx="10944226" cy="647460"/>
          </a:xfrm>
        </p:spPr>
        <p:txBody>
          <a:bodyPr/>
          <a:lstStyle/>
          <a:p>
            <a:pPr marL="0" indent="0">
              <a:buNone/>
            </a:pPr>
            <a:r>
              <a:rPr lang="nb-NO" b="1" dirty="0"/>
              <a:t>Trakassering (1 av 6)</a:t>
            </a:r>
          </a:p>
          <a:p>
            <a:pPr marL="0" indent="0">
              <a:buNone/>
            </a:pPr>
            <a:endParaRPr lang="nb-NO" dirty="0"/>
          </a:p>
        </p:txBody>
      </p:sp>
      <p:sp>
        <p:nvSpPr>
          <p:cNvPr id="5" name="Plassholder for lysbildenummer 4">
            <a:extLst>
              <a:ext uri="{FF2B5EF4-FFF2-40B4-BE49-F238E27FC236}">
                <a16:creationId xmlns:a16="http://schemas.microsoft.com/office/drawing/2014/main" id="{F92DC350-72AB-7CB3-B0E7-839BCB67705D}"/>
              </a:ext>
            </a:extLst>
          </p:cNvPr>
          <p:cNvSpPr>
            <a:spLocks noGrp="1"/>
          </p:cNvSpPr>
          <p:nvPr>
            <p:ph type="sldNum" sz="quarter" idx="12"/>
          </p:nvPr>
        </p:nvSpPr>
        <p:spPr/>
        <p:txBody>
          <a:bodyPr/>
          <a:lstStyle/>
          <a:p>
            <a:fld id="{46765B28-40BF-0A46-BB8F-30D004035CD9}" type="slidenum">
              <a:rPr lang="nb-NO" smtClean="0"/>
              <a:t>33</a:t>
            </a:fld>
            <a:endParaRPr lang="nb-NO"/>
          </a:p>
        </p:txBody>
      </p:sp>
      <p:sp>
        <p:nvSpPr>
          <p:cNvPr id="7" name="Tittel 6">
            <a:extLst>
              <a:ext uri="{FF2B5EF4-FFF2-40B4-BE49-F238E27FC236}">
                <a16:creationId xmlns:a16="http://schemas.microsoft.com/office/drawing/2014/main" id="{A72553D3-5296-C356-6CE1-D6885C0878F5}"/>
              </a:ext>
            </a:extLst>
          </p:cNvPr>
          <p:cNvSpPr>
            <a:spLocks noGrp="1"/>
          </p:cNvSpPr>
          <p:nvPr>
            <p:ph type="title"/>
          </p:nvPr>
        </p:nvSpPr>
        <p:spPr>
          <a:xfrm>
            <a:off x="623890" y="225425"/>
            <a:ext cx="11237910" cy="863600"/>
          </a:xfrm>
        </p:spPr>
        <p:txBody>
          <a:bodyPr/>
          <a:lstStyle/>
          <a:p>
            <a:r>
              <a:rPr lang="nb-NO" dirty="0"/>
              <a:t>Nesten 1 av 5 rapporter om handlinger og ytringer som kan oppleves krenkende</a:t>
            </a:r>
          </a:p>
        </p:txBody>
      </p:sp>
      <p:sp>
        <p:nvSpPr>
          <p:cNvPr id="8" name="Plassholder for innhold 2">
            <a:extLst>
              <a:ext uri="{FF2B5EF4-FFF2-40B4-BE49-F238E27FC236}">
                <a16:creationId xmlns:a16="http://schemas.microsoft.com/office/drawing/2014/main" id="{F6F00FE0-DD44-A6B3-A4C6-CCCFC36EC954}"/>
              </a:ext>
            </a:extLst>
          </p:cNvPr>
          <p:cNvSpPr txBox="1">
            <a:spLocks/>
          </p:cNvSpPr>
          <p:nvPr/>
        </p:nvSpPr>
        <p:spPr>
          <a:xfrm>
            <a:off x="5465828" y="1727934"/>
            <a:ext cx="6102281"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Har du de to siste årene opplevd eller vært vitne til handlinger eller ytringer som oppleves krenkende (trakassering) på arbeidsplassen?</a:t>
            </a:r>
          </a:p>
        </p:txBody>
      </p:sp>
      <p:sp>
        <p:nvSpPr>
          <p:cNvPr id="10" name="Plassholder for dato 4">
            <a:extLst>
              <a:ext uri="{FF2B5EF4-FFF2-40B4-BE49-F238E27FC236}">
                <a16:creationId xmlns:a16="http://schemas.microsoft.com/office/drawing/2014/main" id="{58569361-EDE8-0F47-5C9A-D5D4FEF77888}"/>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2" name="Rektangel: avrundede hjørner 1">
            <a:extLst>
              <a:ext uri="{FF2B5EF4-FFF2-40B4-BE49-F238E27FC236}">
                <a16:creationId xmlns:a16="http://schemas.microsoft.com/office/drawing/2014/main" id="{B3B41EB7-743E-01CC-CCEA-32B6769E62CF}"/>
              </a:ext>
            </a:extLst>
          </p:cNvPr>
          <p:cNvSpPr/>
          <p:nvPr/>
        </p:nvSpPr>
        <p:spPr>
          <a:xfrm>
            <a:off x="583688" y="1910500"/>
            <a:ext cx="2038915"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Nei: 83%</a:t>
            </a:r>
          </a:p>
        </p:txBody>
      </p:sp>
      <p:sp>
        <p:nvSpPr>
          <p:cNvPr id="6" name="Rektangel: avrundede hjørner 5">
            <a:extLst>
              <a:ext uri="{FF2B5EF4-FFF2-40B4-BE49-F238E27FC236}">
                <a16:creationId xmlns:a16="http://schemas.microsoft.com/office/drawing/2014/main" id="{BC3D2DD7-43B5-EC6F-7891-C00EF7550771}"/>
              </a:ext>
            </a:extLst>
          </p:cNvPr>
          <p:cNvSpPr/>
          <p:nvPr/>
        </p:nvSpPr>
        <p:spPr>
          <a:xfrm>
            <a:off x="2859207" y="1910500"/>
            <a:ext cx="2038915"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Ja: 17%</a:t>
            </a:r>
          </a:p>
        </p:txBody>
      </p:sp>
      <p:sp>
        <p:nvSpPr>
          <p:cNvPr id="34" name="TekstSylinder 33">
            <a:extLst>
              <a:ext uri="{FF2B5EF4-FFF2-40B4-BE49-F238E27FC236}">
                <a16:creationId xmlns:a16="http://schemas.microsoft.com/office/drawing/2014/main" id="{AA1B2C13-67EC-0C87-B8B1-85DD0F8A471C}"/>
              </a:ext>
            </a:extLst>
          </p:cNvPr>
          <p:cNvSpPr txBox="1"/>
          <p:nvPr/>
        </p:nvSpPr>
        <p:spPr>
          <a:xfrm>
            <a:off x="806419" y="2478520"/>
            <a:ext cx="1008444" cy="369332"/>
          </a:xfrm>
          <a:prstGeom prst="rect">
            <a:avLst/>
          </a:prstGeom>
          <a:noFill/>
        </p:spPr>
        <p:txBody>
          <a:bodyPr wrap="square" rtlCol="0">
            <a:spAutoFit/>
          </a:bodyPr>
          <a:lstStyle/>
          <a:p>
            <a:r>
              <a:rPr lang="nb-NO" dirty="0"/>
              <a:t>n=3968</a:t>
            </a:r>
          </a:p>
        </p:txBody>
      </p:sp>
      <p:sp>
        <p:nvSpPr>
          <p:cNvPr id="36" name="TekstSylinder 35">
            <a:extLst>
              <a:ext uri="{FF2B5EF4-FFF2-40B4-BE49-F238E27FC236}">
                <a16:creationId xmlns:a16="http://schemas.microsoft.com/office/drawing/2014/main" id="{D8F83B23-D391-591F-1B03-2A0BCD0E642D}"/>
              </a:ext>
            </a:extLst>
          </p:cNvPr>
          <p:cNvSpPr txBox="1"/>
          <p:nvPr/>
        </p:nvSpPr>
        <p:spPr>
          <a:xfrm>
            <a:off x="3709506" y="2455291"/>
            <a:ext cx="1008444" cy="369332"/>
          </a:xfrm>
          <a:prstGeom prst="rect">
            <a:avLst/>
          </a:prstGeom>
          <a:noFill/>
        </p:spPr>
        <p:txBody>
          <a:bodyPr wrap="square" rtlCol="0">
            <a:spAutoFit/>
          </a:bodyPr>
          <a:lstStyle/>
          <a:p>
            <a:r>
              <a:rPr lang="nb-NO" dirty="0"/>
              <a:t>n=844</a:t>
            </a:r>
          </a:p>
        </p:txBody>
      </p:sp>
      <p:sp>
        <p:nvSpPr>
          <p:cNvPr id="44" name="TekstSylinder 43">
            <a:extLst>
              <a:ext uri="{FF2B5EF4-FFF2-40B4-BE49-F238E27FC236}">
                <a16:creationId xmlns:a16="http://schemas.microsoft.com/office/drawing/2014/main" id="{9EADA902-428C-C901-A7D0-766F2E6B014C}"/>
              </a:ext>
            </a:extLst>
          </p:cNvPr>
          <p:cNvSpPr txBox="1"/>
          <p:nvPr/>
        </p:nvSpPr>
        <p:spPr>
          <a:xfrm>
            <a:off x="3047102" y="6373299"/>
            <a:ext cx="7934823" cy="338554"/>
          </a:xfrm>
          <a:prstGeom prst="rect">
            <a:avLst/>
          </a:prstGeom>
          <a:noFill/>
        </p:spPr>
        <p:txBody>
          <a:bodyPr wrap="square" rtlCol="0">
            <a:spAutoFit/>
          </a:bodyPr>
          <a:lstStyle/>
          <a:p>
            <a:r>
              <a:rPr lang="nb-NO" sz="1600" dirty="0"/>
              <a:t>Om tallene: Prosentene er avrundet. «Vet ikke»/«ønsker ikke svare» er ikke inkludert. </a:t>
            </a:r>
          </a:p>
        </p:txBody>
      </p:sp>
      <p:sp>
        <p:nvSpPr>
          <p:cNvPr id="47" name="Alternativ prosess 46">
            <a:extLst>
              <a:ext uri="{FF2B5EF4-FFF2-40B4-BE49-F238E27FC236}">
                <a16:creationId xmlns:a16="http://schemas.microsoft.com/office/drawing/2014/main" id="{6421FC6B-43AA-FB48-B276-2CA03980B205}"/>
              </a:ext>
            </a:extLst>
          </p:cNvPr>
          <p:cNvSpPr/>
          <p:nvPr/>
        </p:nvSpPr>
        <p:spPr>
          <a:xfrm>
            <a:off x="1310641" y="4778654"/>
            <a:ext cx="1936014" cy="1108106"/>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Ansatte</a:t>
            </a:r>
            <a:br>
              <a:rPr lang="nb-NO" dirty="0"/>
            </a:br>
            <a:r>
              <a:rPr lang="nb-NO" dirty="0"/>
              <a:t>n=</a:t>
            </a:r>
            <a:r>
              <a:rPr lang="nb-NO" sz="2400" dirty="0"/>
              <a:t>589</a:t>
            </a:r>
          </a:p>
        </p:txBody>
      </p:sp>
      <p:sp>
        <p:nvSpPr>
          <p:cNvPr id="48" name="Alternativ prosess 47">
            <a:extLst>
              <a:ext uri="{FF2B5EF4-FFF2-40B4-BE49-F238E27FC236}">
                <a16:creationId xmlns:a16="http://schemas.microsoft.com/office/drawing/2014/main" id="{133F137C-BED3-EEA0-3338-C1669211752A}"/>
              </a:ext>
            </a:extLst>
          </p:cNvPr>
          <p:cNvSpPr/>
          <p:nvPr/>
        </p:nvSpPr>
        <p:spPr>
          <a:xfrm>
            <a:off x="3444900" y="4778653"/>
            <a:ext cx="1936014" cy="1108107"/>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Frivillig/bruker/</a:t>
            </a:r>
            <a:br>
              <a:rPr lang="nb-NO" sz="1600" dirty="0"/>
            </a:br>
            <a:r>
              <a:rPr lang="nb-NO" sz="1600" dirty="0"/>
              <a:t>publikum</a:t>
            </a:r>
            <a:br>
              <a:rPr lang="nb-NO" dirty="0"/>
            </a:br>
            <a:r>
              <a:rPr lang="nb-NO" dirty="0"/>
              <a:t>n=</a:t>
            </a:r>
            <a:r>
              <a:rPr lang="nb-NO" sz="2400" dirty="0"/>
              <a:t>171</a:t>
            </a:r>
          </a:p>
        </p:txBody>
      </p:sp>
      <p:sp>
        <p:nvSpPr>
          <p:cNvPr id="16" name="Alternativ prosess 15">
            <a:extLst>
              <a:ext uri="{FF2B5EF4-FFF2-40B4-BE49-F238E27FC236}">
                <a16:creationId xmlns:a16="http://schemas.microsoft.com/office/drawing/2014/main" id="{B6539866-5BFD-7D58-E41E-21B3F4065B35}"/>
              </a:ext>
            </a:extLst>
          </p:cNvPr>
          <p:cNvSpPr/>
          <p:nvPr/>
        </p:nvSpPr>
        <p:spPr>
          <a:xfrm>
            <a:off x="415765" y="3204145"/>
            <a:ext cx="1654991" cy="1208615"/>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En eller noen få ganger de siste to årene</a:t>
            </a:r>
            <a:br>
              <a:rPr lang="nb-NO" sz="1050" dirty="0"/>
            </a:br>
            <a:r>
              <a:rPr lang="nb-NO" dirty="0"/>
              <a:t>n=</a:t>
            </a:r>
            <a:r>
              <a:rPr lang="nb-NO" sz="2400" dirty="0"/>
              <a:t>553</a:t>
            </a:r>
          </a:p>
        </p:txBody>
      </p:sp>
      <p:sp>
        <p:nvSpPr>
          <p:cNvPr id="17" name="Rektangel: avrundede hjørner 16">
            <a:extLst>
              <a:ext uri="{FF2B5EF4-FFF2-40B4-BE49-F238E27FC236}">
                <a16:creationId xmlns:a16="http://schemas.microsoft.com/office/drawing/2014/main" id="{856D7147-0D69-09CF-7AE6-4CC04FD24329}"/>
              </a:ext>
            </a:extLst>
          </p:cNvPr>
          <p:cNvSpPr/>
          <p:nvPr/>
        </p:nvSpPr>
        <p:spPr>
          <a:xfrm>
            <a:off x="3878664" y="3222458"/>
            <a:ext cx="1502250" cy="119681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Ukentlig</a:t>
            </a:r>
            <a:br>
              <a:rPr lang="nb-NO" sz="1400" dirty="0"/>
            </a:br>
            <a:r>
              <a:rPr lang="nb-NO" dirty="0"/>
              <a:t>n=</a:t>
            </a:r>
            <a:r>
              <a:rPr lang="nb-NO" sz="2400" dirty="0"/>
              <a:t>109</a:t>
            </a:r>
          </a:p>
        </p:txBody>
      </p:sp>
      <p:sp>
        <p:nvSpPr>
          <p:cNvPr id="18" name="Rektangel: avrundede hjørner 17">
            <a:extLst>
              <a:ext uri="{FF2B5EF4-FFF2-40B4-BE49-F238E27FC236}">
                <a16:creationId xmlns:a16="http://schemas.microsoft.com/office/drawing/2014/main" id="{AF28B544-2C7D-22D5-B29E-2ED60A2F9558}"/>
              </a:ext>
            </a:extLst>
          </p:cNvPr>
          <p:cNvSpPr/>
          <p:nvPr/>
        </p:nvSpPr>
        <p:spPr>
          <a:xfrm>
            <a:off x="2223585" y="3212062"/>
            <a:ext cx="1502250" cy="119277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Månedlig</a:t>
            </a:r>
            <a:br>
              <a:rPr lang="nb-NO" sz="1400" dirty="0"/>
            </a:br>
            <a:r>
              <a:rPr lang="nb-NO" dirty="0"/>
              <a:t>n=</a:t>
            </a:r>
            <a:r>
              <a:rPr lang="nb-NO" sz="2400" dirty="0"/>
              <a:t>164</a:t>
            </a:r>
          </a:p>
        </p:txBody>
      </p:sp>
      <p:sp>
        <p:nvSpPr>
          <p:cNvPr id="19" name="Rektangel: avrundede hjørner 18">
            <a:extLst>
              <a:ext uri="{FF2B5EF4-FFF2-40B4-BE49-F238E27FC236}">
                <a16:creationId xmlns:a16="http://schemas.microsoft.com/office/drawing/2014/main" id="{D9692E61-F1AE-92F1-BEE1-3A5B93D29CB1}"/>
              </a:ext>
            </a:extLst>
          </p:cNvPr>
          <p:cNvSpPr/>
          <p:nvPr/>
        </p:nvSpPr>
        <p:spPr>
          <a:xfrm>
            <a:off x="5533743" y="3196367"/>
            <a:ext cx="1502250" cy="119681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Daglig</a:t>
            </a:r>
            <a:br>
              <a:rPr lang="nb-NO" sz="1400" dirty="0"/>
            </a:br>
            <a:r>
              <a:rPr lang="nb-NO" dirty="0"/>
              <a:t>n=</a:t>
            </a:r>
            <a:r>
              <a:rPr lang="nb-NO" sz="2400" dirty="0"/>
              <a:t>12</a:t>
            </a:r>
          </a:p>
        </p:txBody>
      </p:sp>
    </p:spTree>
    <p:extLst>
      <p:ext uri="{BB962C8B-B14F-4D97-AF65-F5344CB8AC3E}">
        <p14:creationId xmlns:p14="http://schemas.microsoft.com/office/powerpoint/2010/main" val="136851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C60D24-CABD-84E5-F4B6-80B120E99884}"/>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C3856F2D-A237-D6F8-14AD-BB9B73990B77}"/>
              </a:ext>
            </a:extLst>
          </p:cNvPr>
          <p:cNvSpPr>
            <a:spLocks noGrp="1"/>
          </p:cNvSpPr>
          <p:nvPr>
            <p:ph idx="1"/>
          </p:nvPr>
        </p:nvSpPr>
        <p:spPr/>
        <p:txBody>
          <a:bodyPr/>
          <a:lstStyle/>
          <a:p>
            <a:pPr marL="0" indent="0">
              <a:buNone/>
            </a:pPr>
            <a:r>
              <a:rPr lang="nb-NO" sz="1800" dirty="0"/>
              <a:t>Nesten 1 av 5 rapporterer om å ha opplevd eller har vært vitne til handlinger og ytringer som oppleves krenkende. I Norge er dette tallet nærmere 1 av 3. Den norske kirke ligger heldigvis 12% lavere enn gjennomsnittet i Norge, men fortsatt mye høyere enn vi har som ambisjon.</a:t>
            </a:r>
          </a:p>
          <a:p>
            <a:pPr marL="0" indent="0">
              <a:buNone/>
            </a:pPr>
            <a:endParaRPr lang="nb-NO" sz="1800" dirty="0"/>
          </a:p>
        </p:txBody>
      </p:sp>
      <p:sp>
        <p:nvSpPr>
          <p:cNvPr id="4" name="Plassholder for dato 3">
            <a:extLst>
              <a:ext uri="{FF2B5EF4-FFF2-40B4-BE49-F238E27FC236}">
                <a16:creationId xmlns:a16="http://schemas.microsoft.com/office/drawing/2014/main" id="{5F48923E-A73C-4DAF-EFD5-1C9105AC5EF3}"/>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CA51C7D6-5186-A9E3-F87E-8336FEE5A446}"/>
              </a:ext>
            </a:extLst>
          </p:cNvPr>
          <p:cNvSpPr>
            <a:spLocks noGrp="1"/>
          </p:cNvSpPr>
          <p:nvPr>
            <p:ph type="sldNum" sz="quarter" idx="12"/>
          </p:nvPr>
        </p:nvSpPr>
        <p:spPr/>
        <p:txBody>
          <a:bodyPr/>
          <a:lstStyle/>
          <a:p>
            <a:fld id="{46765B28-40BF-0A46-BB8F-30D004035CD9}" type="slidenum">
              <a:rPr lang="nb-NO" smtClean="0"/>
              <a:t>34</a:t>
            </a:fld>
            <a:endParaRPr lang="nb-NO"/>
          </a:p>
        </p:txBody>
      </p:sp>
    </p:spTree>
    <p:extLst>
      <p:ext uri="{BB962C8B-B14F-4D97-AF65-F5344CB8AC3E}">
        <p14:creationId xmlns:p14="http://schemas.microsoft.com/office/powerpoint/2010/main" val="85955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3DA01-9ED3-BC91-57BA-910DABA4F874}"/>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BA41D70-ACAB-06C3-3B11-DAA52DCE9D49}"/>
              </a:ext>
            </a:extLst>
          </p:cNvPr>
          <p:cNvSpPr>
            <a:spLocks noGrp="1"/>
          </p:cNvSpPr>
          <p:nvPr>
            <p:ph idx="1"/>
          </p:nvPr>
        </p:nvSpPr>
        <p:spPr>
          <a:xfrm>
            <a:off x="623884" y="1094324"/>
            <a:ext cx="10944226" cy="647460"/>
          </a:xfrm>
        </p:spPr>
        <p:txBody>
          <a:bodyPr/>
          <a:lstStyle/>
          <a:p>
            <a:pPr marL="0" indent="0">
              <a:buNone/>
            </a:pPr>
            <a:r>
              <a:rPr lang="nb-NO" b="1" dirty="0"/>
              <a:t>Trakassering(2 av 6)</a:t>
            </a:r>
          </a:p>
          <a:p>
            <a:pPr marL="0" indent="0">
              <a:buNone/>
            </a:pPr>
            <a:endParaRPr lang="nb-NO" dirty="0"/>
          </a:p>
        </p:txBody>
      </p:sp>
      <p:sp>
        <p:nvSpPr>
          <p:cNvPr id="5" name="Plassholder for lysbildenummer 4">
            <a:extLst>
              <a:ext uri="{FF2B5EF4-FFF2-40B4-BE49-F238E27FC236}">
                <a16:creationId xmlns:a16="http://schemas.microsoft.com/office/drawing/2014/main" id="{77624F49-3002-43ED-B3B1-99D7D2655FE4}"/>
              </a:ext>
            </a:extLst>
          </p:cNvPr>
          <p:cNvSpPr>
            <a:spLocks noGrp="1"/>
          </p:cNvSpPr>
          <p:nvPr>
            <p:ph type="sldNum" sz="quarter" idx="12"/>
          </p:nvPr>
        </p:nvSpPr>
        <p:spPr/>
        <p:txBody>
          <a:bodyPr/>
          <a:lstStyle/>
          <a:p>
            <a:fld id="{46765B28-40BF-0A46-BB8F-30D004035CD9}" type="slidenum">
              <a:rPr lang="nb-NO" smtClean="0"/>
              <a:t>35</a:t>
            </a:fld>
            <a:endParaRPr lang="nb-NO"/>
          </a:p>
        </p:txBody>
      </p:sp>
      <p:sp>
        <p:nvSpPr>
          <p:cNvPr id="7" name="Tittel 6">
            <a:extLst>
              <a:ext uri="{FF2B5EF4-FFF2-40B4-BE49-F238E27FC236}">
                <a16:creationId xmlns:a16="http://schemas.microsoft.com/office/drawing/2014/main" id="{EB766621-1857-A176-8CDF-275E2FAFD4BC}"/>
              </a:ext>
            </a:extLst>
          </p:cNvPr>
          <p:cNvSpPr>
            <a:spLocks noGrp="1"/>
          </p:cNvSpPr>
          <p:nvPr>
            <p:ph type="title"/>
          </p:nvPr>
        </p:nvSpPr>
        <p:spPr>
          <a:xfrm>
            <a:off x="623890" y="225425"/>
            <a:ext cx="11568110" cy="863600"/>
          </a:xfrm>
        </p:spPr>
        <p:txBody>
          <a:bodyPr/>
          <a:lstStyle/>
          <a:p>
            <a:r>
              <a:rPr lang="nb-NO" dirty="0"/>
              <a:t>Noen rapporterer om uønsket seksuell oppmerksomhet</a:t>
            </a:r>
          </a:p>
        </p:txBody>
      </p:sp>
      <p:sp>
        <p:nvSpPr>
          <p:cNvPr id="8" name="Plassholder for innhold 2">
            <a:extLst>
              <a:ext uri="{FF2B5EF4-FFF2-40B4-BE49-F238E27FC236}">
                <a16:creationId xmlns:a16="http://schemas.microsoft.com/office/drawing/2014/main" id="{D0C334A1-06BA-BD71-A051-20973B3A15EB}"/>
              </a:ext>
            </a:extLst>
          </p:cNvPr>
          <p:cNvSpPr txBox="1">
            <a:spLocks/>
          </p:cNvSpPr>
          <p:nvPr/>
        </p:nvSpPr>
        <p:spPr>
          <a:xfrm>
            <a:off x="5465828" y="1901570"/>
            <a:ext cx="6102281"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Har du de to siste årene opplevd uønsket seksuell oppmerksomhet fra noen på din arbeidsplass?</a:t>
            </a:r>
          </a:p>
        </p:txBody>
      </p:sp>
      <p:sp>
        <p:nvSpPr>
          <p:cNvPr id="10" name="Plassholder for dato 4">
            <a:extLst>
              <a:ext uri="{FF2B5EF4-FFF2-40B4-BE49-F238E27FC236}">
                <a16:creationId xmlns:a16="http://schemas.microsoft.com/office/drawing/2014/main" id="{71880569-5E1B-2DCB-54E9-233C25381ABD}"/>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2" name="Rektangel: avrundede hjørner 1">
            <a:extLst>
              <a:ext uri="{FF2B5EF4-FFF2-40B4-BE49-F238E27FC236}">
                <a16:creationId xmlns:a16="http://schemas.microsoft.com/office/drawing/2014/main" id="{7BB46CA3-1F9E-BB4B-A518-0F8505978F0D}"/>
              </a:ext>
            </a:extLst>
          </p:cNvPr>
          <p:cNvSpPr/>
          <p:nvPr/>
        </p:nvSpPr>
        <p:spPr>
          <a:xfrm>
            <a:off x="583688" y="1910500"/>
            <a:ext cx="2038915"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Nei: 98,7%</a:t>
            </a:r>
          </a:p>
        </p:txBody>
      </p:sp>
      <p:sp>
        <p:nvSpPr>
          <p:cNvPr id="6" name="Rektangel: avrundede hjørner 5">
            <a:extLst>
              <a:ext uri="{FF2B5EF4-FFF2-40B4-BE49-F238E27FC236}">
                <a16:creationId xmlns:a16="http://schemas.microsoft.com/office/drawing/2014/main" id="{3CCADA21-D13F-26D6-D9FC-E7F37D96DED7}"/>
              </a:ext>
            </a:extLst>
          </p:cNvPr>
          <p:cNvSpPr/>
          <p:nvPr/>
        </p:nvSpPr>
        <p:spPr>
          <a:xfrm>
            <a:off x="2859207" y="1910500"/>
            <a:ext cx="2038915"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Ja: 1,3%</a:t>
            </a:r>
          </a:p>
        </p:txBody>
      </p:sp>
      <p:sp>
        <p:nvSpPr>
          <p:cNvPr id="34" name="TekstSylinder 33">
            <a:extLst>
              <a:ext uri="{FF2B5EF4-FFF2-40B4-BE49-F238E27FC236}">
                <a16:creationId xmlns:a16="http://schemas.microsoft.com/office/drawing/2014/main" id="{AA9CA049-AAA3-CE69-AFAA-4E12CD9DB908}"/>
              </a:ext>
            </a:extLst>
          </p:cNvPr>
          <p:cNvSpPr txBox="1"/>
          <p:nvPr/>
        </p:nvSpPr>
        <p:spPr>
          <a:xfrm>
            <a:off x="1098923" y="2478520"/>
            <a:ext cx="1008444" cy="369332"/>
          </a:xfrm>
          <a:prstGeom prst="rect">
            <a:avLst/>
          </a:prstGeom>
          <a:noFill/>
        </p:spPr>
        <p:txBody>
          <a:bodyPr wrap="square" rtlCol="0">
            <a:spAutoFit/>
          </a:bodyPr>
          <a:lstStyle/>
          <a:p>
            <a:r>
              <a:rPr lang="nb-NO" dirty="0"/>
              <a:t>n=4751</a:t>
            </a:r>
          </a:p>
        </p:txBody>
      </p:sp>
      <p:sp>
        <p:nvSpPr>
          <p:cNvPr id="36" name="TekstSylinder 35">
            <a:extLst>
              <a:ext uri="{FF2B5EF4-FFF2-40B4-BE49-F238E27FC236}">
                <a16:creationId xmlns:a16="http://schemas.microsoft.com/office/drawing/2014/main" id="{5A9DECA7-98F0-3960-6C73-AC8722BE256E}"/>
              </a:ext>
            </a:extLst>
          </p:cNvPr>
          <p:cNvSpPr txBox="1"/>
          <p:nvPr/>
        </p:nvSpPr>
        <p:spPr>
          <a:xfrm>
            <a:off x="3539994" y="2455291"/>
            <a:ext cx="1008444" cy="369332"/>
          </a:xfrm>
          <a:prstGeom prst="rect">
            <a:avLst/>
          </a:prstGeom>
          <a:noFill/>
        </p:spPr>
        <p:txBody>
          <a:bodyPr wrap="square" rtlCol="0">
            <a:spAutoFit/>
          </a:bodyPr>
          <a:lstStyle/>
          <a:p>
            <a:r>
              <a:rPr lang="nb-NO" dirty="0"/>
              <a:t>n=64</a:t>
            </a:r>
          </a:p>
        </p:txBody>
      </p:sp>
      <p:sp>
        <p:nvSpPr>
          <p:cNvPr id="39" name="Alternativ prosess 38">
            <a:extLst>
              <a:ext uri="{FF2B5EF4-FFF2-40B4-BE49-F238E27FC236}">
                <a16:creationId xmlns:a16="http://schemas.microsoft.com/office/drawing/2014/main" id="{1A8ECFF9-4D5A-CA9C-7B71-CCF8B04A5286}"/>
              </a:ext>
            </a:extLst>
          </p:cNvPr>
          <p:cNvSpPr/>
          <p:nvPr/>
        </p:nvSpPr>
        <p:spPr>
          <a:xfrm>
            <a:off x="342634" y="3200400"/>
            <a:ext cx="1726856" cy="1122820"/>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En eller noen få ganger de siste to årene</a:t>
            </a:r>
            <a:br>
              <a:rPr lang="nb-NO" sz="1050" dirty="0"/>
            </a:br>
            <a:r>
              <a:rPr lang="nb-NO" dirty="0"/>
              <a:t>n=</a:t>
            </a:r>
            <a:r>
              <a:rPr lang="nb-NO" sz="2400" dirty="0"/>
              <a:t>52</a:t>
            </a:r>
          </a:p>
        </p:txBody>
      </p:sp>
      <p:sp>
        <p:nvSpPr>
          <p:cNvPr id="40" name="Rektangel: avrundede hjørner 39">
            <a:extLst>
              <a:ext uri="{FF2B5EF4-FFF2-40B4-BE49-F238E27FC236}">
                <a16:creationId xmlns:a16="http://schemas.microsoft.com/office/drawing/2014/main" id="{2E4DA8C3-B888-8585-BBCD-EE88E4D0EC5E}"/>
              </a:ext>
            </a:extLst>
          </p:cNvPr>
          <p:cNvSpPr/>
          <p:nvPr/>
        </p:nvSpPr>
        <p:spPr>
          <a:xfrm>
            <a:off x="3853211" y="3200400"/>
            <a:ext cx="1567483" cy="11118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Ukentlig</a:t>
            </a:r>
            <a:br>
              <a:rPr lang="nb-NO" sz="1400" dirty="0"/>
            </a:br>
            <a:r>
              <a:rPr lang="nb-NO" dirty="0"/>
              <a:t>n=</a:t>
            </a:r>
            <a:r>
              <a:rPr lang="nb-NO" sz="2400" dirty="0"/>
              <a:t>5</a:t>
            </a:r>
          </a:p>
        </p:txBody>
      </p:sp>
      <p:sp>
        <p:nvSpPr>
          <p:cNvPr id="43" name="Rektangel: avrundede hjørner 42">
            <a:extLst>
              <a:ext uri="{FF2B5EF4-FFF2-40B4-BE49-F238E27FC236}">
                <a16:creationId xmlns:a16="http://schemas.microsoft.com/office/drawing/2014/main" id="{09831DBF-8AFE-DB36-8B86-A3DF9F65AE27}"/>
              </a:ext>
            </a:extLst>
          </p:cNvPr>
          <p:cNvSpPr/>
          <p:nvPr/>
        </p:nvSpPr>
        <p:spPr>
          <a:xfrm>
            <a:off x="2177609" y="3200400"/>
            <a:ext cx="1567483" cy="110810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Månedlig</a:t>
            </a:r>
            <a:br>
              <a:rPr lang="nb-NO" sz="1400" dirty="0"/>
            </a:br>
            <a:r>
              <a:rPr lang="nb-NO" dirty="0"/>
              <a:t>n=</a:t>
            </a:r>
            <a:r>
              <a:rPr lang="nb-NO" sz="2400" dirty="0"/>
              <a:t>6</a:t>
            </a:r>
          </a:p>
        </p:txBody>
      </p:sp>
      <p:sp>
        <p:nvSpPr>
          <p:cNvPr id="44" name="TekstSylinder 43">
            <a:extLst>
              <a:ext uri="{FF2B5EF4-FFF2-40B4-BE49-F238E27FC236}">
                <a16:creationId xmlns:a16="http://schemas.microsoft.com/office/drawing/2014/main" id="{38AB3545-CC4D-70AE-F5EC-F3A6AFC96B67}"/>
              </a:ext>
            </a:extLst>
          </p:cNvPr>
          <p:cNvSpPr txBox="1"/>
          <p:nvPr/>
        </p:nvSpPr>
        <p:spPr>
          <a:xfrm>
            <a:off x="3047102" y="6373299"/>
            <a:ext cx="7934823" cy="338554"/>
          </a:xfrm>
          <a:prstGeom prst="rect">
            <a:avLst/>
          </a:prstGeom>
          <a:noFill/>
        </p:spPr>
        <p:txBody>
          <a:bodyPr wrap="square" rtlCol="0">
            <a:spAutoFit/>
          </a:bodyPr>
          <a:lstStyle/>
          <a:p>
            <a:r>
              <a:rPr lang="nb-NO" sz="1600" dirty="0"/>
              <a:t>Om tallene: Prosentene er avrundet. «Vet ikke»/«ønsker ikke svare» er ikke inkludert. </a:t>
            </a:r>
          </a:p>
        </p:txBody>
      </p:sp>
      <p:sp>
        <p:nvSpPr>
          <p:cNvPr id="47" name="Alternativ prosess 46">
            <a:extLst>
              <a:ext uri="{FF2B5EF4-FFF2-40B4-BE49-F238E27FC236}">
                <a16:creationId xmlns:a16="http://schemas.microsoft.com/office/drawing/2014/main" id="{91A567A9-1D6A-0A15-76BB-595C7600F6F0}"/>
              </a:ext>
            </a:extLst>
          </p:cNvPr>
          <p:cNvSpPr/>
          <p:nvPr/>
        </p:nvSpPr>
        <p:spPr>
          <a:xfrm>
            <a:off x="846856" y="4817106"/>
            <a:ext cx="1936014" cy="1108106"/>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Ansatte</a:t>
            </a:r>
            <a:br>
              <a:rPr lang="nb-NO" dirty="0"/>
            </a:br>
            <a:r>
              <a:rPr lang="nb-NO" dirty="0"/>
              <a:t>n=</a:t>
            </a:r>
            <a:r>
              <a:rPr lang="nb-NO" sz="2400" dirty="0"/>
              <a:t>31</a:t>
            </a:r>
          </a:p>
        </p:txBody>
      </p:sp>
      <p:sp>
        <p:nvSpPr>
          <p:cNvPr id="48" name="Alternativ prosess 47">
            <a:extLst>
              <a:ext uri="{FF2B5EF4-FFF2-40B4-BE49-F238E27FC236}">
                <a16:creationId xmlns:a16="http://schemas.microsoft.com/office/drawing/2014/main" id="{93C5361E-CADE-5580-5943-9CD4E61B4B40}"/>
              </a:ext>
            </a:extLst>
          </p:cNvPr>
          <p:cNvSpPr/>
          <p:nvPr/>
        </p:nvSpPr>
        <p:spPr>
          <a:xfrm>
            <a:off x="2910657" y="4817105"/>
            <a:ext cx="1936014" cy="1108107"/>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Frivillig/bruker/</a:t>
            </a:r>
            <a:br>
              <a:rPr lang="nb-NO" sz="1600" dirty="0"/>
            </a:br>
            <a:r>
              <a:rPr lang="nb-NO" sz="1600" dirty="0"/>
              <a:t>publikum</a:t>
            </a:r>
            <a:br>
              <a:rPr lang="nb-NO" dirty="0"/>
            </a:br>
            <a:r>
              <a:rPr lang="nb-NO" dirty="0"/>
              <a:t>n=</a:t>
            </a:r>
            <a:r>
              <a:rPr lang="nb-NO" sz="2400" dirty="0"/>
              <a:t>29</a:t>
            </a:r>
          </a:p>
        </p:txBody>
      </p:sp>
    </p:spTree>
    <p:extLst>
      <p:ext uri="{BB962C8B-B14F-4D97-AF65-F5344CB8AC3E}">
        <p14:creationId xmlns:p14="http://schemas.microsoft.com/office/powerpoint/2010/main" val="31693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A53B95-350C-4DDC-F9E7-903CCEE2E690}"/>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1B0449D9-B823-3087-84C1-521BABC99B13}"/>
              </a:ext>
            </a:extLst>
          </p:cNvPr>
          <p:cNvSpPr>
            <a:spLocks noGrp="1"/>
          </p:cNvSpPr>
          <p:nvPr>
            <p:ph idx="1"/>
          </p:nvPr>
        </p:nvSpPr>
        <p:spPr/>
        <p:txBody>
          <a:bodyPr/>
          <a:lstStyle/>
          <a:p>
            <a:pPr marL="0" indent="0">
              <a:buNone/>
            </a:pPr>
            <a:r>
              <a:rPr lang="nb-NO" sz="2000" dirty="0"/>
              <a:t>Vi ser også at noen opplever uønsket seksuell oppmerksomhet. Hos oss er det 1,3 % og i Norge er det 1,7% som rapporterer uønsket seksuell oppmerksomhet. Litt lavere hos oss, men fortsatt for mange som har opplevd dette.</a:t>
            </a:r>
          </a:p>
          <a:p>
            <a:pPr marL="0" indent="0">
              <a:buNone/>
            </a:pPr>
            <a:endParaRPr lang="nb-NO" sz="2000" dirty="0"/>
          </a:p>
        </p:txBody>
      </p:sp>
      <p:sp>
        <p:nvSpPr>
          <p:cNvPr id="4" name="Plassholder for dato 3">
            <a:extLst>
              <a:ext uri="{FF2B5EF4-FFF2-40B4-BE49-F238E27FC236}">
                <a16:creationId xmlns:a16="http://schemas.microsoft.com/office/drawing/2014/main" id="{0AE92F37-B0C2-F6B0-BB3F-A000F4146F88}"/>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F75D0D38-E320-4081-D36E-A6B7E0A7A704}"/>
              </a:ext>
            </a:extLst>
          </p:cNvPr>
          <p:cNvSpPr>
            <a:spLocks noGrp="1"/>
          </p:cNvSpPr>
          <p:nvPr>
            <p:ph type="sldNum" sz="quarter" idx="12"/>
          </p:nvPr>
        </p:nvSpPr>
        <p:spPr/>
        <p:txBody>
          <a:bodyPr/>
          <a:lstStyle/>
          <a:p>
            <a:fld id="{46765B28-40BF-0A46-BB8F-30D004035CD9}" type="slidenum">
              <a:rPr lang="nb-NO" smtClean="0"/>
              <a:t>36</a:t>
            </a:fld>
            <a:endParaRPr lang="nb-NO"/>
          </a:p>
        </p:txBody>
      </p:sp>
    </p:spTree>
    <p:extLst>
      <p:ext uri="{BB962C8B-B14F-4D97-AF65-F5344CB8AC3E}">
        <p14:creationId xmlns:p14="http://schemas.microsoft.com/office/powerpoint/2010/main" val="213860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41D14-125D-629F-49A5-988C4BC7525B}"/>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6BF4E2E-C965-36E4-3471-4EFA4576B17D}"/>
              </a:ext>
            </a:extLst>
          </p:cNvPr>
          <p:cNvSpPr>
            <a:spLocks noGrp="1"/>
          </p:cNvSpPr>
          <p:nvPr>
            <p:ph idx="1"/>
          </p:nvPr>
        </p:nvSpPr>
        <p:spPr>
          <a:xfrm>
            <a:off x="623884" y="1094324"/>
            <a:ext cx="10944226" cy="647460"/>
          </a:xfrm>
        </p:spPr>
        <p:txBody>
          <a:bodyPr/>
          <a:lstStyle/>
          <a:p>
            <a:pPr marL="0" indent="0">
              <a:buNone/>
            </a:pPr>
            <a:r>
              <a:rPr lang="nb-NO" b="1" dirty="0"/>
              <a:t>Trakassering (3 av 6)</a:t>
            </a:r>
          </a:p>
          <a:p>
            <a:pPr marL="0" indent="0">
              <a:buNone/>
            </a:pPr>
            <a:endParaRPr lang="nb-NO" dirty="0"/>
          </a:p>
        </p:txBody>
      </p:sp>
      <p:sp>
        <p:nvSpPr>
          <p:cNvPr id="5" name="Plassholder for lysbildenummer 4">
            <a:extLst>
              <a:ext uri="{FF2B5EF4-FFF2-40B4-BE49-F238E27FC236}">
                <a16:creationId xmlns:a16="http://schemas.microsoft.com/office/drawing/2014/main" id="{E201B67A-2681-BCE6-7D94-40349CBF2332}"/>
              </a:ext>
            </a:extLst>
          </p:cNvPr>
          <p:cNvSpPr>
            <a:spLocks noGrp="1"/>
          </p:cNvSpPr>
          <p:nvPr>
            <p:ph type="sldNum" sz="quarter" idx="12"/>
          </p:nvPr>
        </p:nvSpPr>
        <p:spPr/>
        <p:txBody>
          <a:bodyPr/>
          <a:lstStyle/>
          <a:p>
            <a:fld id="{46765B28-40BF-0A46-BB8F-30D004035CD9}" type="slidenum">
              <a:rPr lang="nb-NO" smtClean="0"/>
              <a:t>37</a:t>
            </a:fld>
            <a:endParaRPr lang="nb-NO"/>
          </a:p>
        </p:txBody>
      </p:sp>
      <p:sp>
        <p:nvSpPr>
          <p:cNvPr id="7" name="Tittel 6">
            <a:extLst>
              <a:ext uri="{FF2B5EF4-FFF2-40B4-BE49-F238E27FC236}">
                <a16:creationId xmlns:a16="http://schemas.microsoft.com/office/drawing/2014/main" id="{AFEFDE02-5B79-6DF3-068D-5DFDE38BB671}"/>
              </a:ext>
            </a:extLst>
          </p:cNvPr>
          <p:cNvSpPr>
            <a:spLocks noGrp="1"/>
          </p:cNvSpPr>
          <p:nvPr>
            <p:ph type="title"/>
          </p:nvPr>
        </p:nvSpPr>
        <p:spPr>
          <a:xfrm>
            <a:off x="623890" y="225425"/>
            <a:ext cx="10944220" cy="863600"/>
          </a:xfrm>
        </p:spPr>
        <p:txBody>
          <a:bodyPr/>
          <a:lstStyle/>
          <a:p>
            <a:r>
              <a:rPr lang="nb-NO" dirty="0"/>
              <a:t>Noen medarbeidere rapporterer om forskjellsbehandling</a:t>
            </a:r>
          </a:p>
        </p:txBody>
      </p:sp>
      <p:sp>
        <p:nvSpPr>
          <p:cNvPr id="8" name="Plassholder for innhold 2">
            <a:extLst>
              <a:ext uri="{FF2B5EF4-FFF2-40B4-BE49-F238E27FC236}">
                <a16:creationId xmlns:a16="http://schemas.microsoft.com/office/drawing/2014/main" id="{02EBB02D-3777-9E6C-4C5D-08E44C940D05}"/>
              </a:ext>
            </a:extLst>
          </p:cNvPr>
          <p:cNvSpPr txBox="1">
            <a:spLocks/>
          </p:cNvSpPr>
          <p:nvPr/>
        </p:nvSpPr>
        <p:spPr>
          <a:xfrm>
            <a:off x="5465829" y="2193486"/>
            <a:ext cx="6102281"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Har du ved din arbeidsplass de to siste årene opplevd forskjellsbehandling når det gjelder alder, kjønnsidentitet, etnisk tilhørighet, religion, nedsatt funksjonsevne, seksuell orientering eller annet?</a:t>
            </a:r>
          </a:p>
        </p:txBody>
      </p:sp>
      <p:sp>
        <p:nvSpPr>
          <p:cNvPr id="10" name="Plassholder for dato 4">
            <a:extLst>
              <a:ext uri="{FF2B5EF4-FFF2-40B4-BE49-F238E27FC236}">
                <a16:creationId xmlns:a16="http://schemas.microsoft.com/office/drawing/2014/main" id="{7E857AC2-6507-B808-152A-9CA623EA4582}"/>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2" name="Rektangel: avrundede hjørner 1">
            <a:extLst>
              <a:ext uri="{FF2B5EF4-FFF2-40B4-BE49-F238E27FC236}">
                <a16:creationId xmlns:a16="http://schemas.microsoft.com/office/drawing/2014/main" id="{E927D289-7EFB-9DFC-4199-E27AB84530FB}"/>
              </a:ext>
            </a:extLst>
          </p:cNvPr>
          <p:cNvSpPr/>
          <p:nvPr/>
        </p:nvSpPr>
        <p:spPr>
          <a:xfrm>
            <a:off x="583686" y="2504725"/>
            <a:ext cx="2038915"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Nei: 94%</a:t>
            </a:r>
          </a:p>
        </p:txBody>
      </p:sp>
      <p:sp>
        <p:nvSpPr>
          <p:cNvPr id="6" name="Rektangel: avrundede hjørner 5">
            <a:extLst>
              <a:ext uri="{FF2B5EF4-FFF2-40B4-BE49-F238E27FC236}">
                <a16:creationId xmlns:a16="http://schemas.microsoft.com/office/drawing/2014/main" id="{0780B9E5-9D5D-379F-1640-5C36B5F84C17}"/>
              </a:ext>
            </a:extLst>
          </p:cNvPr>
          <p:cNvSpPr/>
          <p:nvPr/>
        </p:nvSpPr>
        <p:spPr>
          <a:xfrm>
            <a:off x="2859205" y="2504725"/>
            <a:ext cx="2038915"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Ja: 6%</a:t>
            </a:r>
          </a:p>
        </p:txBody>
      </p:sp>
      <p:sp>
        <p:nvSpPr>
          <p:cNvPr id="34" name="TekstSylinder 33">
            <a:extLst>
              <a:ext uri="{FF2B5EF4-FFF2-40B4-BE49-F238E27FC236}">
                <a16:creationId xmlns:a16="http://schemas.microsoft.com/office/drawing/2014/main" id="{1DF3BD18-6250-76EF-462C-6524C8796C89}"/>
              </a:ext>
            </a:extLst>
          </p:cNvPr>
          <p:cNvSpPr txBox="1"/>
          <p:nvPr/>
        </p:nvSpPr>
        <p:spPr>
          <a:xfrm>
            <a:off x="806417" y="3072745"/>
            <a:ext cx="1008444" cy="369332"/>
          </a:xfrm>
          <a:prstGeom prst="rect">
            <a:avLst/>
          </a:prstGeom>
          <a:noFill/>
        </p:spPr>
        <p:txBody>
          <a:bodyPr wrap="square" rtlCol="0">
            <a:spAutoFit/>
          </a:bodyPr>
          <a:lstStyle/>
          <a:p>
            <a:r>
              <a:rPr lang="nb-NO" dirty="0"/>
              <a:t>n=4499</a:t>
            </a:r>
          </a:p>
        </p:txBody>
      </p:sp>
      <p:sp>
        <p:nvSpPr>
          <p:cNvPr id="36" name="TekstSylinder 35">
            <a:extLst>
              <a:ext uri="{FF2B5EF4-FFF2-40B4-BE49-F238E27FC236}">
                <a16:creationId xmlns:a16="http://schemas.microsoft.com/office/drawing/2014/main" id="{336C573C-A6BB-10F6-A1A8-EE0C7898DB17}"/>
              </a:ext>
            </a:extLst>
          </p:cNvPr>
          <p:cNvSpPr txBox="1"/>
          <p:nvPr/>
        </p:nvSpPr>
        <p:spPr>
          <a:xfrm>
            <a:off x="3709504" y="3049516"/>
            <a:ext cx="1008444" cy="369332"/>
          </a:xfrm>
          <a:prstGeom prst="rect">
            <a:avLst/>
          </a:prstGeom>
          <a:noFill/>
        </p:spPr>
        <p:txBody>
          <a:bodyPr wrap="square" rtlCol="0">
            <a:spAutoFit/>
          </a:bodyPr>
          <a:lstStyle/>
          <a:p>
            <a:r>
              <a:rPr lang="nb-NO" dirty="0"/>
              <a:t>n=310</a:t>
            </a:r>
          </a:p>
        </p:txBody>
      </p:sp>
      <p:sp>
        <p:nvSpPr>
          <p:cNvPr id="44" name="TekstSylinder 43">
            <a:extLst>
              <a:ext uri="{FF2B5EF4-FFF2-40B4-BE49-F238E27FC236}">
                <a16:creationId xmlns:a16="http://schemas.microsoft.com/office/drawing/2014/main" id="{009A49C8-602F-79E4-E9AD-68294D7BF8B5}"/>
              </a:ext>
            </a:extLst>
          </p:cNvPr>
          <p:cNvSpPr txBox="1"/>
          <p:nvPr/>
        </p:nvSpPr>
        <p:spPr>
          <a:xfrm>
            <a:off x="3047102" y="6373299"/>
            <a:ext cx="7934823" cy="338554"/>
          </a:xfrm>
          <a:prstGeom prst="rect">
            <a:avLst/>
          </a:prstGeom>
          <a:noFill/>
        </p:spPr>
        <p:txBody>
          <a:bodyPr wrap="square" rtlCol="0">
            <a:spAutoFit/>
          </a:bodyPr>
          <a:lstStyle/>
          <a:p>
            <a:r>
              <a:rPr lang="nb-NO" sz="1600" dirty="0"/>
              <a:t>Om tallene: Prosentene er avrundet. «Vet ikke»/«ønsker ikke svare» er ikke inkludert. </a:t>
            </a:r>
          </a:p>
        </p:txBody>
      </p:sp>
      <p:sp>
        <p:nvSpPr>
          <p:cNvPr id="12" name="Alternativ prosess 11">
            <a:extLst>
              <a:ext uri="{FF2B5EF4-FFF2-40B4-BE49-F238E27FC236}">
                <a16:creationId xmlns:a16="http://schemas.microsoft.com/office/drawing/2014/main" id="{FFB3D369-8AC5-19D2-FCFC-8EBAA5073A3E}"/>
              </a:ext>
            </a:extLst>
          </p:cNvPr>
          <p:cNvSpPr/>
          <p:nvPr/>
        </p:nvSpPr>
        <p:spPr>
          <a:xfrm>
            <a:off x="981287" y="3722923"/>
            <a:ext cx="1437697" cy="1170651"/>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Alder</a:t>
            </a:r>
            <a:br>
              <a:rPr lang="nb-NO" sz="1050" dirty="0"/>
            </a:br>
            <a:r>
              <a:rPr lang="nb-NO" dirty="0"/>
              <a:t>n=</a:t>
            </a:r>
            <a:r>
              <a:rPr lang="nb-NO" sz="2400" dirty="0"/>
              <a:t>92</a:t>
            </a:r>
          </a:p>
        </p:txBody>
      </p:sp>
      <p:sp>
        <p:nvSpPr>
          <p:cNvPr id="13" name="Rektangel: avrundede hjørner 12">
            <a:extLst>
              <a:ext uri="{FF2B5EF4-FFF2-40B4-BE49-F238E27FC236}">
                <a16:creationId xmlns:a16="http://schemas.microsoft.com/office/drawing/2014/main" id="{08CE8ED7-5795-0814-418A-2189B3EC2F0F}"/>
              </a:ext>
            </a:extLst>
          </p:cNvPr>
          <p:cNvSpPr/>
          <p:nvPr/>
        </p:nvSpPr>
        <p:spPr>
          <a:xfrm>
            <a:off x="2491336" y="3734356"/>
            <a:ext cx="1305010" cy="115921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Kjønns-</a:t>
            </a:r>
          </a:p>
          <a:p>
            <a:pPr algn="ctr"/>
            <a:r>
              <a:rPr lang="nb-NO" dirty="0"/>
              <a:t>identitet</a:t>
            </a:r>
            <a:br>
              <a:rPr lang="nb-NO" sz="1400" dirty="0"/>
            </a:br>
            <a:r>
              <a:rPr lang="nb-NO" dirty="0"/>
              <a:t>n=</a:t>
            </a:r>
            <a:r>
              <a:rPr lang="nb-NO" sz="2400" dirty="0"/>
              <a:t>87</a:t>
            </a:r>
          </a:p>
        </p:txBody>
      </p:sp>
      <p:sp>
        <p:nvSpPr>
          <p:cNvPr id="14" name="Rektangel: avrundede hjørner 13">
            <a:extLst>
              <a:ext uri="{FF2B5EF4-FFF2-40B4-BE49-F238E27FC236}">
                <a16:creationId xmlns:a16="http://schemas.microsoft.com/office/drawing/2014/main" id="{D10CCA41-5B2C-7468-B761-D55FF7F56DB4}"/>
              </a:ext>
            </a:extLst>
          </p:cNvPr>
          <p:cNvSpPr/>
          <p:nvPr/>
        </p:nvSpPr>
        <p:spPr>
          <a:xfrm>
            <a:off x="9315141" y="3732125"/>
            <a:ext cx="1305010" cy="115531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t>Religion</a:t>
            </a:r>
            <a:br>
              <a:rPr lang="nb-NO" sz="1400" dirty="0"/>
            </a:br>
            <a:r>
              <a:rPr lang="nb-NO" dirty="0"/>
              <a:t>n=</a:t>
            </a:r>
            <a:r>
              <a:rPr lang="nb-NO" sz="2400" dirty="0"/>
              <a:t>31</a:t>
            </a:r>
          </a:p>
        </p:txBody>
      </p:sp>
      <p:sp>
        <p:nvSpPr>
          <p:cNvPr id="15" name="Rektangel: avrundede hjørner 14">
            <a:extLst>
              <a:ext uri="{FF2B5EF4-FFF2-40B4-BE49-F238E27FC236}">
                <a16:creationId xmlns:a16="http://schemas.microsoft.com/office/drawing/2014/main" id="{355107BC-1F7F-7C9E-1FEF-A1A8555ADC5F}"/>
              </a:ext>
            </a:extLst>
          </p:cNvPr>
          <p:cNvSpPr/>
          <p:nvPr/>
        </p:nvSpPr>
        <p:spPr>
          <a:xfrm>
            <a:off x="3868699" y="3734356"/>
            <a:ext cx="1305010" cy="115921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Etnisk</a:t>
            </a:r>
          </a:p>
          <a:p>
            <a:pPr algn="ctr"/>
            <a:r>
              <a:rPr lang="nb-NO" sz="1600" dirty="0"/>
              <a:t>tilhørighet</a:t>
            </a:r>
            <a:br>
              <a:rPr lang="nb-NO" sz="1400" dirty="0"/>
            </a:br>
            <a:r>
              <a:rPr lang="nb-NO" dirty="0"/>
              <a:t>n=</a:t>
            </a:r>
            <a:r>
              <a:rPr lang="nb-NO" sz="2400" dirty="0"/>
              <a:t>52</a:t>
            </a:r>
          </a:p>
        </p:txBody>
      </p:sp>
      <p:sp>
        <p:nvSpPr>
          <p:cNvPr id="16" name="Rektangel: avrundede hjørner 15">
            <a:extLst>
              <a:ext uri="{FF2B5EF4-FFF2-40B4-BE49-F238E27FC236}">
                <a16:creationId xmlns:a16="http://schemas.microsoft.com/office/drawing/2014/main" id="{523CFD6A-BA3C-D7C4-0F77-549FD2C1A814}"/>
              </a:ext>
            </a:extLst>
          </p:cNvPr>
          <p:cNvSpPr/>
          <p:nvPr/>
        </p:nvSpPr>
        <p:spPr>
          <a:xfrm>
            <a:off x="5223899" y="3728219"/>
            <a:ext cx="1363457" cy="115921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Nedsatt</a:t>
            </a:r>
          </a:p>
          <a:p>
            <a:pPr algn="ctr"/>
            <a:r>
              <a:rPr lang="nb-NO" sz="1600" dirty="0"/>
              <a:t>funksjons-evne</a:t>
            </a:r>
            <a:br>
              <a:rPr lang="nb-NO" sz="1400" dirty="0"/>
            </a:br>
            <a:r>
              <a:rPr lang="nb-NO" dirty="0"/>
              <a:t>n=</a:t>
            </a:r>
            <a:r>
              <a:rPr lang="nb-NO" sz="2400" dirty="0"/>
              <a:t>51</a:t>
            </a:r>
          </a:p>
        </p:txBody>
      </p:sp>
      <p:sp>
        <p:nvSpPr>
          <p:cNvPr id="17" name="Rektangel: avrundede hjørner 16">
            <a:extLst>
              <a:ext uri="{FF2B5EF4-FFF2-40B4-BE49-F238E27FC236}">
                <a16:creationId xmlns:a16="http://schemas.microsoft.com/office/drawing/2014/main" id="{ABDE3B64-D70B-3274-B636-EB90B690090F}"/>
              </a:ext>
            </a:extLst>
          </p:cNvPr>
          <p:cNvSpPr/>
          <p:nvPr/>
        </p:nvSpPr>
        <p:spPr>
          <a:xfrm>
            <a:off x="6623424" y="3734356"/>
            <a:ext cx="1305010" cy="115921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50" dirty="0"/>
              <a:t>Seksuell orientering</a:t>
            </a:r>
            <a:br>
              <a:rPr lang="nb-NO" sz="1400" dirty="0"/>
            </a:br>
            <a:r>
              <a:rPr lang="nb-NO" dirty="0"/>
              <a:t>n=</a:t>
            </a:r>
            <a:r>
              <a:rPr lang="nb-NO" sz="2400" dirty="0"/>
              <a:t>32</a:t>
            </a:r>
          </a:p>
        </p:txBody>
      </p:sp>
      <p:sp>
        <p:nvSpPr>
          <p:cNvPr id="18" name="Rektangel: avrundede hjørner 17">
            <a:extLst>
              <a:ext uri="{FF2B5EF4-FFF2-40B4-BE49-F238E27FC236}">
                <a16:creationId xmlns:a16="http://schemas.microsoft.com/office/drawing/2014/main" id="{D1326539-3A88-DA4C-44EF-CF204833384E}"/>
              </a:ext>
            </a:extLst>
          </p:cNvPr>
          <p:cNvSpPr/>
          <p:nvPr/>
        </p:nvSpPr>
        <p:spPr>
          <a:xfrm>
            <a:off x="7974063" y="3722083"/>
            <a:ext cx="1305010" cy="115921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t>Annet</a:t>
            </a:r>
            <a:br>
              <a:rPr lang="nb-NO" sz="1400" dirty="0"/>
            </a:br>
            <a:r>
              <a:rPr lang="nb-NO" dirty="0"/>
              <a:t>n=</a:t>
            </a:r>
            <a:r>
              <a:rPr lang="nb-NO" sz="2400" dirty="0"/>
              <a:t>32</a:t>
            </a:r>
          </a:p>
        </p:txBody>
      </p:sp>
      <p:sp>
        <p:nvSpPr>
          <p:cNvPr id="9" name="Alternativ prosess 8">
            <a:extLst>
              <a:ext uri="{FF2B5EF4-FFF2-40B4-BE49-F238E27FC236}">
                <a16:creationId xmlns:a16="http://schemas.microsoft.com/office/drawing/2014/main" id="{EBB4BDAC-EF0B-A24D-43CD-1FFCF5F2A101}"/>
              </a:ext>
            </a:extLst>
          </p:cNvPr>
          <p:cNvSpPr/>
          <p:nvPr/>
        </p:nvSpPr>
        <p:spPr>
          <a:xfrm>
            <a:off x="999146" y="5033808"/>
            <a:ext cx="1437697" cy="1244631"/>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En eller noen få ganger de siste to årene</a:t>
            </a:r>
            <a:br>
              <a:rPr lang="nb-NO" sz="1050" dirty="0"/>
            </a:br>
            <a:r>
              <a:rPr lang="nb-NO" dirty="0"/>
              <a:t>n=</a:t>
            </a:r>
            <a:r>
              <a:rPr lang="nb-NO" sz="2400" dirty="0"/>
              <a:t>201</a:t>
            </a:r>
          </a:p>
        </p:txBody>
      </p:sp>
      <p:sp>
        <p:nvSpPr>
          <p:cNvPr id="11" name="Rektangel: avrundede hjørner 10">
            <a:extLst>
              <a:ext uri="{FF2B5EF4-FFF2-40B4-BE49-F238E27FC236}">
                <a16:creationId xmlns:a16="http://schemas.microsoft.com/office/drawing/2014/main" id="{82139E03-D3E8-E1C2-9267-B052F141E7AC}"/>
              </a:ext>
            </a:extLst>
          </p:cNvPr>
          <p:cNvSpPr/>
          <p:nvPr/>
        </p:nvSpPr>
        <p:spPr>
          <a:xfrm>
            <a:off x="3984978" y="5020268"/>
            <a:ext cx="1305011" cy="123247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Ukentlig</a:t>
            </a:r>
            <a:br>
              <a:rPr lang="nb-NO" sz="1400" dirty="0"/>
            </a:br>
            <a:r>
              <a:rPr lang="nb-NO" dirty="0"/>
              <a:t>n=</a:t>
            </a:r>
            <a:r>
              <a:rPr lang="nb-NO" sz="2400" dirty="0"/>
              <a:t>35</a:t>
            </a:r>
          </a:p>
        </p:txBody>
      </p:sp>
      <p:sp>
        <p:nvSpPr>
          <p:cNvPr id="21" name="Rektangel: avrundede hjørner 20">
            <a:extLst>
              <a:ext uri="{FF2B5EF4-FFF2-40B4-BE49-F238E27FC236}">
                <a16:creationId xmlns:a16="http://schemas.microsoft.com/office/drawing/2014/main" id="{8BFC97FD-6643-BD18-6846-87E0F9CBBCDD}"/>
              </a:ext>
            </a:extLst>
          </p:cNvPr>
          <p:cNvSpPr/>
          <p:nvPr/>
        </p:nvSpPr>
        <p:spPr>
          <a:xfrm>
            <a:off x="2580035" y="5033808"/>
            <a:ext cx="1305011" cy="122832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Månedlig</a:t>
            </a:r>
            <a:br>
              <a:rPr lang="nb-NO" sz="1400" dirty="0"/>
            </a:br>
            <a:r>
              <a:rPr lang="nb-NO" dirty="0"/>
              <a:t>n=</a:t>
            </a:r>
            <a:r>
              <a:rPr lang="nb-NO" sz="2400" dirty="0"/>
              <a:t>61</a:t>
            </a:r>
          </a:p>
        </p:txBody>
      </p:sp>
      <p:sp>
        <p:nvSpPr>
          <p:cNvPr id="22" name="Rektangel: avrundede hjørner 21">
            <a:extLst>
              <a:ext uri="{FF2B5EF4-FFF2-40B4-BE49-F238E27FC236}">
                <a16:creationId xmlns:a16="http://schemas.microsoft.com/office/drawing/2014/main" id="{2C47E6F7-CDB7-4E9A-AB8D-C4ED05576B25}"/>
              </a:ext>
            </a:extLst>
          </p:cNvPr>
          <p:cNvSpPr/>
          <p:nvPr/>
        </p:nvSpPr>
        <p:spPr>
          <a:xfrm>
            <a:off x="5389922" y="5014130"/>
            <a:ext cx="1305011" cy="123247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Daglig</a:t>
            </a:r>
            <a:br>
              <a:rPr lang="nb-NO" sz="1400" dirty="0"/>
            </a:br>
            <a:r>
              <a:rPr lang="nb-NO" dirty="0"/>
              <a:t>n=</a:t>
            </a:r>
            <a:r>
              <a:rPr lang="nb-NO" sz="2400" dirty="0"/>
              <a:t>9</a:t>
            </a:r>
          </a:p>
        </p:txBody>
      </p:sp>
    </p:spTree>
    <p:extLst>
      <p:ext uri="{BB962C8B-B14F-4D97-AF65-F5344CB8AC3E}">
        <p14:creationId xmlns:p14="http://schemas.microsoft.com/office/powerpoint/2010/main" val="76585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C993C3-059C-BA06-FDA6-9CAE1229EFDB}"/>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83BC2F59-3572-2B5C-6BE7-D70AD54A67D0}"/>
              </a:ext>
            </a:extLst>
          </p:cNvPr>
          <p:cNvSpPr>
            <a:spLocks noGrp="1"/>
          </p:cNvSpPr>
          <p:nvPr>
            <p:ph idx="1"/>
          </p:nvPr>
        </p:nvSpPr>
        <p:spPr/>
        <p:txBody>
          <a:bodyPr/>
          <a:lstStyle/>
          <a:p>
            <a:pPr marL="0" indent="0">
              <a:buNone/>
            </a:pPr>
            <a:r>
              <a:rPr lang="nb-NO" sz="2000" dirty="0"/>
              <a:t>Noen medarbeidere rapporterer om forskjellsbehandling. Hos oss er tallet 6%. Og til sammenlikning med Norge er dette tallet 9%. Det er likevel viktig å tenke på enkeltmenneskene bak disse tallene og opplevelser som ligger bak. Her oppfordrer vi ledere og kollegaer til å følge med. </a:t>
            </a:r>
          </a:p>
          <a:p>
            <a:endParaRPr lang="nb-NO" dirty="0"/>
          </a:p>
        </p:txBody>
      </p:sp>
      <p:sp>
        <p:nvSpPr>
          <p:cNvPr id="4" name="Plassholder for dato 3">
            <a:extLst>
              <a:ext uri="{FF2B5EF4-FFF2-40B4-BE49-F238E27FC236}">
                <a16:creationId xmlns:a16="http://schemas.microsoft.com/office/drawing/2014/main" id="{B155636B-DB83-EC81-20C7-7804D0FC3D1C}"/>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02E6B513-ECCB-9073-A7B5-54E968BE77D6}"/>
              </a:ext>
            </a:extLst>
          </p:cNvPr>
          <p:cNvSpPr>
            <a:spLocks noGrp="1"/>
          </p:cNvSpPr>
          <p:nvPr>
            <p:ph type="sldNum" sz="quarter" idx="12"/>
          </p:nvPr>
        </p:nvSpPr>
        <p:spPr/>
        <p:txBody>
          <a:bodyPr/>
          <a:lstStyle/>
          <a:p>
            <a:fld id="{46765B28-40BF-0A46-BB8F-30D004035CD9}" type="slidenum">
              <a:rPr lang="nb-NO" smtClean="0"/>
              <a:t>38</a:t>
            </a:fld>
            <a:endParaRPr lang="nb-NO"/>
          </a:p>
        </p:txBody>
      </p:sp>
    </p:spTree>
    <p:extLst>
      <p:ext uri="{BB962C8B-B14F-4D97-AF65-F5344CB8AC3E}">
        <p14:creationId xmlns:p14="http://schemas.microsoft.com/office/powerpoint/2010/main" val="26457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E8EB0-D1B3-241A-5D6E-509D8BE46B93}"/>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D66C13B-53E2-F171-6DC6-11A31542E35B}"/>
              </a:ext>
            </a:extLst>
          </p:cNvPr>
          <p:cNvSpPr>
            <a:spLocks noGrp="1"/>
          </p:cNvSpPr>
          <p:nvPr>
            <p:ph idx="1"/>
          </p:nvPr>
        </p:nvSpPr>
        <p:spPr>
          <a:xfrm>
            <a:off x="623884" y="1094324"/>
            <a:ext cx="10944226" cy="647460"/>
          </a:xfrm>
        </p:spPr>
        <p:txBody>
          <a:bodyPr/>
          <a:lstStyle/>
          <a:p>
            <a:pPr marL="0" indent="0">
              <a:buNone/>
            </a:pPr>
            <a:r>
              <a:rPr lang="nb-NO" b="1" dirty="0"/>
              <a:t>Trakassering (4 av 6)</a:t>
            </a:r>
          </a:p>
          <a:p>
            <a:pPr marL="0" indent="0">
              <a:buNone/>
            </a:pPr>
            <a:endParaRPr lang="nb-NO" dirty="0"/>
          </a:p>
        </p:txBody>
      </p:sp>
      <p:sp>
        <p:nvSpPr>
          <p:cNvPr id="5" name="Plassholder for lysbildenummer 4">
            <a:extLst>
              <a:ext uri="{FF2B5EF4-FFF2-40B4-BE49-F238E27FC236}">
                <a16:creationId xmlns:a16="http://schemas.microsoft.com/office/drawing/2014/main" id="{308B7DE4-54C3-0B52-6840-A0ACB234CBD2}"/>
              </a:ext>
            </a:extLst>
          </p:cNvPr>
          <p:cNvSpPr>
            <a:spLocks noGrp="1"/>
          </p:cNvSpPr>
          <p:nvPr>
            <p:ph type="sldNum" sz="quarter" idx="12"/>
          </p:nvPr>
        </p:nvSpPr>
        <p:spPr/>
        <p:txBody>
          <a:bodyPr/>
          <a:lstStyle/>
          <a:p>
            <a:fld id="{46765B28-40BF-0A46-BB8F-30D004035CD9}" type="slidenum">
              <a:rPr lang="nb-NO" smtClean="0"/>
              <a:t>39</a:t>
            </a:fld>
            <a:endParaRPr lang="nb-NO"/>
          </a:p>
        </p:txBody>
      </p:sp>
      <p:sp>
        <p:nvSpPr>
          <p:cNvPr id="7" name="Tittel 6">
            <a:extLst>
              <a:ext uri="{FF2B5EF4-FFF2-40B4-BE49-F238E27FC236}">
                <a16:creationId xmlns:a16="http://schemas.microsoft.com/office/drawing/2014/main" id="{962BC831-9046-D8B9-287E-94FFB9124AEC}"/>
              </a:ext>
            </a:extLst>
          </p:cNvPr>
          <p:cNvSpPr>
            <a:spLocks noGrp="1"/>
          </p:cNvSpPr>
          <p:nvPr>
            <p:ph type="title"/>
          </p:nvPr>
        </p:nvSpPr>
        <p:spPr>
          <a:xfrm>
            <a:off x="623890" y="225425"/>
            <a:ext cx="10944220" cy="863600"/>
          </a:xfrm>
        </p:spPr>
        <p:txBody>
          <a:bodyPr/>
          <a:lstStyle/>
          <a:p>
            <a:r>
              <a:rPr lang="nb-NO" dirty="0"/>
              <a:t>De fleste ansatte melder i fra om kritikkverdige forhold</a:t>
            </a:r>
          </a:p>
        </p:txBody>
      </p:sp>
      <p:sp>
        <p:nvSpPr>
          <p:cNvPr id="10" name="Plassholder for dato 4">
            <a:extLst>
              <a:ext uri="{FF2B5EF4-FFF2-40B4-BE49-F238E27FC236}">
                <a16:creationId xmlns:a16="http://schemas.microsoft.com/office/drawing/2014/main" id="{61663C41-F1EE-DE6F-7B5A-7241B061ABAD}"/>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44" name="TekstSylinder 43">
            <a:extLst>
              <a:ext uri="{FF2B5EF4-FFF2-40B4-BE49-F238E27FC236}">
                <a16:creationId xmlns:a16="http://schemas.microsoft.com/office/drawing/2014/main" id="{39463772-8733-4106-CA93-891A5675801E}"/>
              </a:ext>
            </a:extLst>
          </p:cNvPr>
          <p:cNvSpPr txBox="1"/>
          <p:nvPr/>
        </p:nvSpPr>
        <p:spPr>
          <a:xfrm>
            <a:off x="3047102" y="6373299"/>
            <a:ext cx="7934823" cy="338554"/>
          </a:xfrm>
          <a:prstGeom prst="rect">
            <a:avLst/>
          </a:prstGeom>
          <a:noFill/>
        </p:spPr>
        <p:txBody>
          <a:bodyPr wrap="square" rtlCol="0">
            <a:spAutoFit/>
          </a:bodyPr>
          <a:lstStyle/>
          <a:p>
            <a:r>
              <a:rPr lang="nb-NO" sz="1600" dirty="0"/>
              <a:t>Om tallene: Prosentene er avrundet. «Vet ikke»/«ønsker ikke svare» er ikke inkludert. </a:t>
            </a:r>
          </a:p>
        </p:txBody>
      </p:sp>
      <p:sp>
        <p:nvSpPr>
          <p:cNvPr id="11" name="Plassholder for innhold 2">
            <a:extLst>
              <a:ext uri="{FF2B5EF4-FFF2-40B4-BE49-F238E27FC236}">
                <a16:creationId xmlns:a16="http://schemas.microsoft.com/office/drawing/2014/main" id="{EB652304-D8D4-893E-17B2-1243AF897DCF}"/>
              </a:ext>
            </a:extLst>
          </p:cNvPr>
          <p:cNvSpPr txBox="1">
            <a:spLocks/>
          </p:cNvSpPr>
          <p:nvPr/>
        </p:nvSpPr>
        <p:spPr>
          <a:xfrm>
            <a:off x="5765961" y="1881204"/>
            <a:ext cx="6279163"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Nå har du svart på spørsmål om trakassering, mobbing, seksuell trakassering og forskjellsbehandling. Dette er kritikkverdige forhold. Har du sagt ifra om kritikkverdige forhold ved din arbeidsplass?</a:t>
            </a:r>
          </a:p>
        </p:txBody>
      </p:sp>
      <p:grpSp>
        <p:nvGrpSpPr>
          <p:cNvPr id="16" name="Gruppe 15">
            <a:extLst>
              <a:ext uri="{FF2B5EF4-FFF2-40B4-BE49-F238E27FC236}">
                <a16:creationId xmlns:a16="http://schemas.microsoft.com/office/drawing/2014/main" id="{D5D1AB48-4885-81C5-93DA-3935968A891B}"/>
              </a:ext>
            </a:extLst>
          </p:cNvPr>
          <p:cNvGrpSpPr/>
          <p:nvPr/>
        </p:nvGrpSpPr>
        <p:grpSpPr>
          <a:xfrm>
            <a:off x="786221" y="2049127"/>
            <a:ext cx="2038915" cy="946545"/>
            <a:chOff x="623884" y="2032949"/>
            <a:chExt cx="2038915" cy="946545"/>
          </a:xfrm>
        </p:grpSpPr>
        <p:sp>
          <p:nvSpPr>
            <p:cNvPr id="17" name="Rektangel: avrundede hjørner 16">
              <a:extLst>
                <a:ext uri="{FF2B5EF4-FFF2-40B4-BE49-F238E27FC236}">
                  <a16:creationId xmlns:a16="http://schemas.microsoft.com/office/drawing/2014/main" id="{B31B0696-C0D4-12C7-B410-96C8408A62FB}"/>
                </a:ext>
              </a:extLst>
            </p:cNvPr>
            <p:cNvSpPr/>
            <p:nvPr/>
          </p:nvSpPr>
          <p:spPr>
            <a:xfrm>
              <a:off x="623884" y="2032949"/>
              <a:ext cx="2038915"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Ja: 30%</a:t>
              </a:r>
            </a:p>
          </p:txBody>
        </p:sp>
        <p:sp>
          <p:nvSpPr>
            <p:cNvPr id="18" name="TekstSylinder 17">
              <a:extLst>
                <a:ext uri="{FF2B5EF4-FFF2-40B4-BE49-F238E27FC236}">
                  <a16:creationId xmlns:a16="http://schemas.microsoft.com/office/drawing/2014/main" id="{0F17BBC9-279F-B4A8-A86D-90CEA7C06116}"/>
                </a:ext>
              </a:extLst>
            </p:cNvPr>
            <p:cNvSpPr txBox="1"/>
            <p:nvPr/>
          </p:nvSpPr>
          <p:spPr>
            <a:xfrm>
              <a:off x="1139119" y="2610162"/>
              <a:ext cx="1008444" cy="369332"/>
            </a:xfrm>
            <a:prstGeom prst="rect">
              <a:avLst/>
            </a:prstGeom>
            <a:noFill/>
          </p:spPr>
          <p:txBody>
            <a:bodyPr wrap="square" rtlCol="0">
              <a:spAutoFit/>
            </a:bodyPr>
            <a:lstStyle/>
            <a:p>
              <a:r>
                <a:rPr lang="nb-NO" dirty="0"/>
                <a:t>n=889</a:t>
              </a:r>
            </a:p>
          </p:txBody>
        </p:sp>
      </p:grpSp>
      <p:grpSp>
        <p:nvGrpSpPr>
          <p:cNvPr id="19" name="Gruppe 18">
            <a:extLst>
              <a:ext uri="{FF2B5EF4-FFF2-40B4-BE49-F238E27FC236}">
                <a16:creationId xmlns:a16="http://schemas.microsoft.com/office/drawing/2014/main" id="{981584C5-9380-BD26-305B-F085F6219C18}"/>
              </a:ext>
            </a:extLst>
          </p:cNvPr>
          <p:cNvGrpSpPr/>
          <p:nvPr/>
        </p:nvGrpSpPr>
        <p:grpSpPr>
          <a:xfrm>
            <a:off x="3061740" y="2049127"/>
            <a:ext cx="2038915" cy="946545"/>
            <a:chOff x="2899403" y="2032949"/>
            <a:chExt cx="2038915" cy="946545"/>
          </a:xfrm>
        </p:grpSpPr>
        <p:sp>
          <p:nvSpPr>
            <p:cNvPr id="20" name="Rektangel: avrundede hjørner 19">
              <a:extLst>
                <a:ext uri="{FF2B5EF4-FFF2-40B4-BE49-F238E27FC236}">
                  <a16:creationId xmlns:a16="http://schemas.microsoft.com/office/drawing/2014/main" id="{DF17688D-0AC4-858F-1F34-830C2292D303}"/>
                </a:ext>
              </a:extLst>
            </p:cNvPr>
            <p:cNvSpPr/>
            <p:nvPr/>
          </p:nvSpPr>
          <p:spPr>
            <a:xfrm>
              <a:off x="2899403" y="2032949"/>
              <a:ext cx="2038915" cy="5479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Nei: 70%</a:t>
              </a:r>
            </a:p>
          </p:txBody>
        </p:sp>
        <p:sp>
          <p:nvSpPr>
            <p:cNvPr id="21" name="TekstSylinder 20">
              <a:extLst>
                <a:ext uri="{FF2B5EF4-FFF2-40B4-BE49-F238E27FC236}">
                  <a16:creationId xmlns:a16="http://schemas.microsoft.com/office/drawing/2014/main" id="{29BE5EE0-25BD-B260-A7A2-227BA4CB15CE}"/>
                </a:ext>
              </a:extLst>
            </p:cNvPr>
            <p:cNvSpPr txBox="1"/>
            <p:nvPr/>
          </p:nvSpPr>
          <p:spPr>
            <a:xfrm>
              <a:off x="3414638" y="2610162"/>
              <a:ext cx="1008444" cy="369332"/>
            </a:xfrm>
            <a:prstGeom prst="rect">
              <a:avLst/>
            </a:prstGeom>
            <a:noFill/>
          </p:spPr>
          <p:txBody>
            <a:bodyPr wrap="square" rtlCol="0">
              <a:spAutoFit/>
            </a:bodyPr>
            <a:lstStyle/>
            <a:p>
              <a:r>
                <a:rPr lang="nb-NO" dirty="0"/>
                <a:t>n=2144</a:t>
              </a:r>
            </a:p>
          </p:txBody>
        </p:sp>
      </p:grpSp>
      <p:graphicFrame>
        <p:nvGraphicFramePr>
          <p:cNvPr id="22" name="Diagram 21">
            <a:extLst>
              <a:ext uri="{FF2B5EF4-FFF2-40B4-BE49-F238E27FC236}">
                <a16:creationId xmlns:a16="http://schemas.microsoft.com/office/drawing/2014/main" id="{0B07A048-7D2D-904C-0179-73AA8F956254}"/>
              </a:ext>
            </a:extLst>
          </p:cNvPr>
          <p:cNvGraphicFramePr/>
          <p:nvPr/>
        </p:nvGraphicFramePr>
        <p:xfrm>
          <a:off x="623890" y="3178075"/>
          <a:ext cx="10683949" cy="3195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9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8CE9BB-C708-3EA5-5D4A-8A03BE7ECDE7}"/>
              </a:ext>
            </a:extLst>
          </p:cNvPr>
          <p:cNvSpPr>
            <a:spLocks noGrp="1"/>
          </p:cNvSpPr>
          <p:nvPr>
            <p:ph type="title"/>
          </p:nvPr>
        </p:nvSpPr>
        <p:spPr/>
        <p:txBody>
          <a:bodyPr/>
          <a:lstStyle/>
          <a:p>
            <a:r>
              <a:rPr lang="nb-NO" sz="2800" dirty="0"/>
              <a:t>Nasjonal innsikt – lokalt arbeidsgiveransvar – felles støtte</a:t>
            </a:r>
          </a:p>
        </p:txBody>
      </p:sp>
      <p:sp>
        <p:nvSpPr>
          <p:cNvPr id="3" name="Plassholder for innhold 2">
            <a:extLst>
              <a:ext uri="{FF2B5EF4-FFF2-40B4-BE49-F238E27FC236}">
                <a16:creationId xmlns:a16="http://schemas.microsoft.com/office/drawing/2014/main" id="{76E2C31F-74E2-4D7B-76EF-4FD189AE58CC}"/>
              </a:ext>
            </a:extLst>
          </p:cNvPr>
          <p:cNvSpPr>
            <a:spLocks noGrp="1"/>
          </p:cNvSpPr>
          <p:nvPr>
            <p:ph idx="1"/>
          </p:nvPr>
        </p:nvSpPr>
        <p:spPr/>
        <p:txBody>
          <a:bodyPr/>
          <a:lstStyle/>
          <a:p>
            <a:r>
              <a:rPr lang="nb-NO" sz="2400" dirty="0"/>
              <a:t>Kirkerådets sekretariat gjennomfører, sammenstiller, presenterer nasjonale resultater og tilbyr støtte/verktøy til gjennomføring og oppfølging. </a:t>
            </a:r>
          </a:p>
          <a:p>
            <a:r>
              <a:rPr lang="nb-NO" sz="2400" dirty="0"/>
              <a:t>Arbeidsgivere eier, og har ansvar for, rapportene, tiltak og oppfølging for sine arbeidstakere</a:t>
            </a:r>
          </a:p>
          <a:p>
            <a:r>
              <a:rPr lang="nb-NO" sz="2400" dirty="0"/>
              <a:t>Arbeidsgivere og Kirkerådets sekretariat følger felles metode som følger undersøkelsen på en hensiktsmessig måte etter lokale forhold, for å benytte resultatene og innsatsen på en god måte. </a:t>
            </a:r>
          </a:p>
        </p:txBody>
      </p:sp>
      <p:sp>
        <p:nvSpPr>
          <p:cNvPr id="4" name="Plassholder for lysbildenummer 3">
            <a:extLst>
              <a:ext uri="{FF2B5EF4-FFF2-40B4-BE49-F238E27FC236}">
                <a16:creationId xmlns:a16="http://schemas.microsoft.com/office/drawing/2014/main" id="{398E63B9-7326-F6D4-29C1-A91D33316A82}"/>
              </a:ext>
            </a:extLst>
          </p:cNvPr>
          <p:cNvSpPr>
            <a:spLocks noGrp="1"/>
          </p:cNvSpPr>
          <p:nvPr>
            <p:ph type="sldNum" sz="quarter" idx="12"/>
          </p:nvPr>
        </p:nvSpPr>
        <p:spPr/>
        <p:txBody>
          <a:bodyPr/>
          <a:lstStyle/>
          <a:p>
            <a:fld id="{46765B28-40BF-0A46-BB8F-30D004035CD9}" type="slidenum">
              <a:rPr lang="nb-NO" smtClean="0"/>
              <a:t>4</a:t>
            </a:fld>
            <a:endParaRPr lang="nb-NO"/>
          </a:p>
        </p:txBody>
      </p:sp>
    </p:spTree>
    <p:extLst>
      <p:ext uri="{BB962C8B-B14F-4D97-AF65-F5344CB8AC3E}">
        <p14:creationId xmlns:p14="http://schemas.microsoft.com/office/powerpoint/2010/main" val="109675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4263-CF28-32F6-C6EE-0ED171F31D75}"/>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20BC0FA-9A3A-D351-A5CB-88FFA56183EB}"/>
              </a:ext>
            </a:extLst>
          </p:cNvPr>
          <p:cNvSpPr>
            <a:spLocks noGrp="1"/>
          </p:cNvSpPr>
          <p:nvPr>
            <p:ph idx="1"/>
          </p:nvPr>
        </p:nvSpPr>
        <p:spPr>
          <a:xfrm>
            <a:off x="623884" y="1094324"/>
            <a:ext cx="10944226" cy="647460"/>
          </a:xfrm>
        </p:spPr>
        <p:txBody>
          <a:bodyPr/>
          <a:lstStyle/>
          <a:p>
            <a:pPr marL="0" indent="0">
              <a:buNone/>
            </a:pPr>
            <a:r>
              <a:rPr lang="nb-NO" b="1" dirty="0"/>
              <a:t>Trakassering (4 av 6)</a:t>
            </a:r>
          </a:p>
          <a:p>
            <a:pPr marL="0" indent="0">
              <a:buNone/>
            </a:pPr>
            <a:endParaRPr lang="nb-NO" dirty="0"/>
          </a:p>
        </p:txBody>
      </p:sp>
      <p:sp>
        <p:nvSpPr>
          <p:cNvPr id="5" name="Plassholder for lysbildenummer 4">
            <a:extLst>
              <a:ext uri="{FF2B5EF4-FFF2-40B4-BE49-F238E27FC236}">
                <a16:creationId xmlns:a16="http://schemas.microsoft.com/office/drawing/2014/main" id="{40E2656A-D412-3B88-0BFB-2949A8499B9C}"/>
              </a:ext>
            </a:extLst>
          </p:cNvPr>
          <p:cNvSpPr>
            <a:spLocks noGrp="1"/>
          </p:cNvSpPr>
          <p:nvPr>
            <p:ph type="sldNum" sz="quarter" idx="12"/>
          </p:nvPr>
        </p:nvSpPr>
        <p:spPr/>
        <p:txBody>
          <a:bodyPr/>
          <a:lstStyle/>
          <a:p>
            <a:fld id="{46765B28-40BF-0A46-BB8F-30D004035CD9}" type="slidenum">
              <a:rPr lang="nb-NO" smtClean="0"/>
              <a:t>40</a:t>
            </a:fld>
            <a:endParaRPr lang="nb-NO"/>
          </a:p>
        </p:txBody>
      </p:sp>
      <p:sp>
        <p:nvSpPr>
          <p:cNvPr id="7" name="Tittel 6">
            <a:extLst>
              <a:ext uri="{FF2B5EF4-FFF2-40B4-BE49-F238E27FC236}">
                <a16:creationId xmlns:a16="http://schemas.microsoft.com/office/drawing/2014/main" id="{28486566-1B6A-FD05-E85C-3D166BDA6CA5}"/>
              </a:ext>
            </a:extLst>
          </p:cNvPr>
          <p:cNvSpPr>
            <a:spLocks noGrp="1"/>
          </p:cNvSpPr>
          <p:nvPr>
            <p:ph type="title"/>
          </p:nvPr>
        </p:nvSpPr>
        <p:spPr>
          <a:xfrm>
            <a:off x="623890" y="225425"/>
            <a:ext cx="10944220" cy="863600"/>
          </a:xfrm>
        </p:spPr>
        <p:txBody>
          <a:bodyPr/>
          <a:lstStyle/>
          <a:p>
            <a:r>
              <a:rPr lang="nb-NO" dirty="0"/>
              <a:t>De fleste ansatte melder i fra om kritikkverdige forhold</a:t>
            </a:r>
          </a:p>
        </p:txBody>
      </p:sp>
      <p:sp>
        <p:nvSpPr>
          <p:cNvPr id="10" name="Plassholder for dato 4">
            <a:extLst>
              <a:ext uri="{FF2B5EF4-FFF2-40B4-BE49-F238E27FC236}">
                <a16:creationId xmlns:a16="http://schemas.microsoft.com/office/drawing/2014/main" id="{D4812E2D-9718-19BF-80C3-4974D1287AC2}"/>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44" name="TekstSylinder 43">
            <a:extLst>
              <a:ext uri="{FF2B5EF4-FFF2-40B4-BE49-F238E27FC236}">
                <a16:creationId xmlns:a16="http://schemas.microsoft.com/office/drawing/2014/main" id="{782ADB13-E41E-AF9E-EE3D-1849227E3156}"/>
              </a:ext>
            </a:extLst>
          </p:cNvPr>
          <p:cNvSpPr txBox="1"/>
          <p:nvPr/>
        </p:nvSpPr>
        <p:spPr>
          <a:xfrm>
            <a:off x="3047102" y="6373299"/>
            <a:ext cx="7934823" cy="338554"/>
          </a:xfrm>
          <a:prstGeom prst="rect">
            <a:avLst/>
          </a:prstGeom>
          <a:noFill/>
        </p:spPr>
        <p:txBody>
          <a:bodyPr wrap="square" rtlCol="0">
            <a:spAutoFit/>
          </a:bodyPr>
          <a:lstStyle/>
          <a:p>
            <a:r>
              <a:rPr lang="nb-NO" sz="1600" dirty="0"/>
              <a:t>Om tallene: Prosentene er avrundet. «Vet ikke»/«ønsker ikke svare» er ikke inkludert. </a:t>
            </a:r>
          </a:p>
        </p:txBody>
      </p:sp>
      <p:sp>
        <p:nvSpPr>
          <p:cNvPr id="11" name="Plassholder for innhold 2">
            <a:extLst>
              <a:ext uri="{FF2B5EF4-FFF2-40B4-BE49-F238E27FC236}">
                <a16:creationId xmlns:a16="http://schemas.microsoft.com/office/drawing/2014/main" id="{651D404C-CF3F-6622-CB72-9BEFD4175464}"/>
              </a:ext>
            </a:extLst>
          </p:cNvPr>
          <p:cNvSpPr txBox="1">
            <a:spLocks/>
          </p:cNvSpPr>
          <p:nvPr/>
        </p:nvSpPr>
        <p:spPr>
          <a:xfrm>
            <a:off x="5765961" y="1881204"/>
            <a:ext cx="6279163"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Nå har du svart på spørsmål om trakassering, mobbing, seksuell trakassering og forskjellsbehandling. Dette er kritikkverdige forhold. Har du sagt ifra om kritikkverdige forhold ved din arbeidsplass?</a:t>
            </a:r>
          </a:p>
        </p:txBody>
      </p:sp>
      <p:grpSp>
        <p:nvGrpSpPr>
          <p:cNvPr id="16" name="Gruppe 15">
            <a:extLst>
              <a:ext uri="{FF2B5EF4-FFF2-40B4-BE49-F238E27FC236}">
                <a16:creationId xmlns:a16="http://schemas.microsoft.com/office/drawing/2014/main" id="{E1EA8AAA-AD8D-EF61-64D8-71682359647B}"/>
              </a:ext>
            </a:extLst>
          </p:cNvPr>
          <p:cNvGrpSpPr/>
          <p:nvPr/>
        </p:nvGrpSpPr>
        <p:grpSpPr>
          <a:xfrm>
            <a:off x="786221" y="2049127"/>
            <a:ext cx="2038915" cy="946545"/>
            <a:chOff x="623884" y="2032949"/>
            <a:chExt cx="2038915" cy="946545"/>
          </a:xfrm>
        </p:grpSpPr>
        <p:sp>
          <p:nvSpPr>
            <p:cNvPr id="17" name="Rektangel: avrundede hjørner 16">
              <a:extLst>
                <a:ext uri="{FF2B5EF4-FFF2-40B4-BE49-F238E27FC236}">
                  <a16:creationId xmlns:a16="http://schemas.microsoft.com/office/drawing/2014/main" id="{B9FE26C5-1C44-6F81-58A9-F3B3FBCA13BC}"/>
                </a:ext>
              </a:extLst>
            </p:cNvPr>
            <p:cNvSpPr/>
            <p:nvPr/>
          </p:nvSpPr>
          <p:spPr>
            <a:xfrm>
              <a:off x="623884" y="2032949"/>
              <a:ext cx="2038915"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Ja: 73%</a:t>
              </a:r>
            </a:p>
          </p:txBody>
        </p:sp>
        <p:sp>
          <p:nvSpPr>
            <p:cNvPr id="18" name="TekstSylinder 17">
              <a:extLst>
                <a:ext uri="{FF2B5EF4-FFF2-40B4-BE49-F238E27FC236}">
                  <a16:creationId xmlns:a16="http://schemas.microsoft.com/office/drawing/2014/main" id="{4C46E19D-11D8-B295-CBCB-C723BDB6A570}"/>
                </a:ext>
              </a:extLst>
            </p:cNvPr>
            <p:cNvSpPr txBox="1"/>
            <p:nvPr/>
          </p:nvSpPr>
          <p:spPr>
            <a:xfrm>
              <a:off x="1139119" y="2610162"/>
              <a:ext cx="1008444" cy="369332"/>
            </a:xfrm>
            <a:prstGeom prst="rect">
              <a:avLst/>
            </a:prstGeom>
            <a:noFill/>
          </p:spPr>
          <p:txBody>
            <a:bodyPr wrap="square" rtlCol="0">
              <a:spAutoFit/>
            </a:bodyPr>
            <a:lstStyle/>
            <a:p>
              <a:r>
                <a:rPr lang="nb-NO" dirty="0"/>
                <a:t>n=889</a:t>
              </a:r>
            </a:p>
          </p:txBody>
        </p:sp>
      </p:grpSp>
      <p:grpSp>
        <p:nvGrpSpPr>
          <p:cNvPr id="19" name="Gruppe 18">
            <a:extLst>
              <a:ext uri="{FF2B5EF4-FFF2-40B4-BE49-F238E27FC236}">
                <a16:creationId xmlns:a16="http://schemas.microsoft.com/office/drawing/2014/main" id="{7328E44E-D122-7B47-6163-561C1030B7A9}"/>
              </a:ext>
            </a:extLst>
          </p:cNvPr>
          <p:cNvGrpSpPr/>
          <p:nvPr/>
        </p:nvGrpSpPr>
        <p:grpSpPr>
          <a:xfrm>
            <a:off x="3061740" y="2049127"/>
            <a:ext cx="2038915" cy="946545"/>
            <a:chOff x="2899403" y="2032949"/>
            <a:chExt cx="2038915" cy="946545"/>
          </a:xfrm>
        </p:grpSpPr>
        <p:sp>
          <p:nvSpPr>
            <p:cNvPr id="20" name="Rektangel: avrundede hjørner 19">
              <a:extLst>
                <a:ext uri="{FF2B5EF4-FFF2-40B4-BE49-F238E27FC236}">
                  <a16:creationId xmlns:a16="http://schemas.microsoft.com/office/drawing/2014/main" id="{5A9A42E3-7513-AFA8-A351-E0A5250BF286}"/>
                </a:ext>
              </a:extLst>
            </p:cNvPr>
            <p:cNvSpPr/>
            <p:nvPr/>
          </p:nvSpPr>
          <p:spPr>
            <a:xfrm>
              <a:off x="2899403" y="2032949"/>
              <a:ext cx="2038915" cy="5479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Nei: 27%</a:t>
              </a:r>
            </a:p>
          </p:txBody>
        </p:sp>
        <p:sp>
          <p:nvSpPr>
            <p:cNvPr id="21" name="TekstSylinder 20">
              <a:extLst>
                <a:ext uri="{FF2B5EF4-FFF2-40B4-BE49-F238E27FC236}">
                  <a16:creationId xmlns:a16="http://schemas.microsoft.com/office/drawing/2014/main" id="{77870287-56B2-22ED-C6FA-0AF51674B89B}"/>
                </a:ext>
              </a:extLst>
            </p:cNvPr>
            <p:cNvSpPr txBox="1"/>
            <p:nvPr/>
          </p:nvSpPr>
          <p:spPr>
            <a:xfrm>
              <a:off x="3414638" y="2610162"/>
              <a:ext cx="1008444" cy="369332"/>
            </a:xfrm>
            <a:prstGeom prst="rect">
              <a:avLst/>
            </a:prstGeom>
            <a:noFill/>
          </p:spPr>
          <p:txBody>
            <a:bodyPr wrap="square" rtlCol="0">
              <a:spAutoFit/>
            </a:bodyPr>
            <a:lstStyle/>
            <a:p>
              <a:r>
                <a:rPr lang="nb-NO" dirty="0"/>
                <a:t>n=2144</a:t>
              </a:r>
            </a:p>
          </p:txBody>
        </p:sp>
      </p:grpSp>
      <p:graphicFrame>
        <p:nvGraphicFramePr>
          <p:cNvPr id="22" name="Diagram 21">
            <a:extLst>
              <a:ext uri="{FF2B5EF4-FFF2-40B4-BE49-F238E27FC236}">
                <a16:creationId xmlns:a16="http://schemas.microsoft.com/office/drawing/2014/main" id="{8D929A56-5559-B491-9887-799BA75B2D49}"/>
              </a:ext>
            </a:extLst>
          </p:cNvPr>
          <p:cNvGraphicFramePr/>
          <p:nvPr/>
        </p:nvGraphicFramePr>
        <p:xfrm>
          <a:off x="623890" y="3178075"/>
          <a:ext cx="10683949" cy="3195224"/>
        </p:xfrm>
        <a:graphic>
          <a:graphicData uri="http://schemas.openxmlformats.org/drawingml/2006/chart">
            <c:chart xmlns:c="http://schemas.openxmlformats.org/drawingml/2006/chart" xmlns:r="http://schemas.openxmlformats.org/officeDocument/2006/relationships" r:id="rId3"/>
          </a:graphicData>
        </a:graphic>
      </p:graphicFrame>
      <p:sp>
        <p:nvSpPr>
          <p:cNvPr id="2" name="Pil: venstre 1">
            <a:extLst>
              <a:ext uri="{FF2B5EF4-FFF2-40B4-BE49-F238E27FC236}">
                <a16:creationId xmlns:a16="http://schemas.microsoft.com/office/drawing/2014/main" id="{94FF2262-B29C-A56C-760B-500BD7FF7BD4}"/>
              </a:ext>
            </a:extLst>
          </p:cNvPr>
          <p:cNvSpPr/>
          <p:nvPr/>
        </p:nvSpPr>
        <p:spPr>
          <a:xfrm>
            <a:off x="4981842" y="1912000"/>
            <a:ext cx="3469300" cy="852994"/>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Justert</a:t>
            </a:r>
          </a:p>
        </p:txBody>
      </p:sp>
    </p:spTree>
    <p:extLst>
      <p:ext uri="{BB962C8B-B14F-4D97-AF65-F5344CB8AC3E}">
        <p14:creationId xmlns:p14="http://schemas.microsoft.com/office/powerpoint/2010/main" val="276164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99FCA6-9FCD-277F-D440-D1409314257E}"/>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6A991FBB-AD7B-2DD6-A3FF-34730BCFA7FF}"/>
              </a:ext>
            </a:extLst>
          </p:cNvPr>
          <p:cNvSpPr>
            <a:spLocks noGrp="1"/>
          </p:cNvSpPr>
          <p:nvPr>
            <p:ph idx="1"/>
          </p:nvPr>
        </p:nvSpPr>
        <p:spPr/>
        <p:txBody>
          <a:bodyPr/>
          <a:lstStyle/>
          <a:p>
            <a:pPr marL="0" indent="0">
              <a:buNone/>
            </a:pPr>
            <a:r>
              <a:rPr lang="nb-NO" sz="2000" dirty="0"/>
              <a:t>I dette bildet er det samme problem som for noen bilder siden. Dette spørsmålet ble stilt til alle som svarte på undersøkelsen og ikke bare de som svarte ja på å ha opplevd dette. </a:t>
            </a:r>
          </a:p>
          <a:p>
            <a:pPr marL="0" indent="0">
              <a:buNone/>
            </a:pPr>
            <a:r>
              <a:rPr lang="nb-NO" sz="1800" dirty="0"/>
              <a:t>Med vår utregning ser vi at 73% av de som opplever kritikkverdige forhold melder fra om dette. Det betyr at 27% av de som har opplevd noe ikke har meldt ifra. Vi håper vi kan komme dit at flere sier fra når man opplever dette.</a:t>
            </a:r>
          </a:p>
          <a:p>
            <a:pPr marL="0" indent="0">
              <a:buNone/>
            </a:pPr>
            <a:r>
              <a:rPr lang="nb-NO" sz="1800" dirty="0"/>
              <a:t>Av de som har meldt i fra, har nesten 70% meldt fra til nærmeste leder. 2. og 3. valg er leders leder og andre på arbeidsplassen.</a:t>
            </a:r>
          </a:p>
          <a:p>
            <a:pPr marL="0" indent="0">
              <a:buNone/>
            </a:pPr>
            <a:endParaRPr lang="nb-NO" sz="2000" dirty="0"/>
          </a:p>
        </p:txBody>
      </p:sp>
      <p:sp>
        <p:nvSpPr>
          <p:cNvPr id="4" name="Plassholder for dato 3">
            <a:extLst>
              <a:ext uri="{FF2B5EF4-FFF2-40B4-BE49-F238E27FC236}">
                <a16:creationId xmlns:a16="http://schemas.microsoft.com/office/drawing/2014/main" id="{60060868-8A60-8208-B72D-7AD7DF99DD3D}"/>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4876BAEE-4A1C-15B6-D6D2-F54BEC1A5353}"/>
              </a:ext>
            </a:extLst>
          </p:cNvPr>
          <p:cNvSpPr>
            <a:spLocks noGrp="1"/>
          </p:cNvSpPr>
          <p:nvPr>
            <p:ph type="sldNum" sz="quarter" idx="12"/>
          </p:nvPr>
        </p:nvSpPr>
        <p:spPr/>
        <p:txBody>
          <a:bodyPr/>
          <a:lstStyle/>
          <a:p>
            <a:fld id="{46765B28-40BF-0A46-BB8F-30D004035CD9}" type="slidenum">
              <a:rPr lang="nb-NO" smtClean="0"/>
              <a:t>41</a:t>
            </a:fld>
            <a:endParaRPr lang="nb-NO"/>
          </a:p>
        </p:txBody>
      </p:sp>
    </p:spTree>
    <p:extLst>
      <p:ext uri="{BB962C8B-B14F-4D97-AF65-F5344CB8AC3E}">
        <p14:creationId xmlns:p14="http://schemas.microsoft.com/office/powerpoint/2010/main" val="297441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A6829-4D43-83CF-98C9-9B91B33D592C}"/>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CBF292C-30E4-0F65-3143-E42063D9A467}"/>
              </a:ext>
            </a:extLst>
          </p:cNvPr>
          <p:cNvSpPr>
            <a:spLocks noGrp="1"/>
          </p:cNvSpPr>
          <p:nvPr>
            <p:ph idx="1"/>
          </p:nvPr>
        </p:nvSpPr>
        <p:spPr>
          <a:xfrm>
            <a:off x="623884" y="1094324"/>
            <a:ext cx="10944226" cy="647460"/>
          </a:xfrm>
        </p:spPr>
        <p:txBody>
          <a:bodyPr/>
          <a:lstStyle/>
          <a:p>
            <a:pPr marL="0" indent="0">
              <a:buNone/>
            </a:pPr>
            <a:r>
              <a:rPr lang="nb-NO" b="1" dirty="0"/>
              <a:t>Trakassering (6 av 6)</a:t>
            </a:r>
          </a:p>
          <a:p>
            <a:pPr marL="0" indent="0">
              <a:buNone/>
            </a:pPr>
            <a:endParaRPr lang="nb-NO" dirty="0"/>
          </a:p>
        </p:txBody>
      </p:sp>
      <p:sp>
        <p:nvSpPr>
          <p:cNvPr id="5" name="Plassholder for lysbildenummer 4">
            <a:extLst>
              <a:ext uri="{FF2B5EF4-FFF2-40B4-BE49-F238E27FC236}">
                <a16:creationId xmlns:a16="http://schemas.microsoft.com/office/drawing/2014/main" id="{25D6ECE8-71A2-BE4F-146D-12FA9739A624}"/>
              </a:ext>
            </a:extLst>
          </p:cNvPr>
          <p:cNvSpPr>
            <a:spLocks noGrp="1"/>
          </p:cNvSpPr>
          <p:nvPr>
            <p:ph type="sldNum" sz="quarter" idx="12"/>
          </p:nvPr>
        </p:nvSpPr>
        <p:spPr/>
        <p:txBody>
          <a:bodyPr/>
          <a:lstStyle/>
          <a:p>
            <a:fld id="{46765B28-40BF-0A46-BB8F-30D004035CD9}" type="slidenum">
              <a:rPr lang="nb-NO" smtClean="0"/>
              <a:t>42</a:t>
            </a:fld>
            <a:endParaRPr lang="nb-NO"/>
          </a:p>
        </p:txBody>
      </p:sp>
      <p:sp>
        <p:nvSpPr>
          <p:cNvPr id="7" name="Tittel 6">
            <a:extLst>
              <a:ext uri="{FF2B5EF4-FFF2-40B4-BE49-F238E27FC236}">
                <a16:creationId xmlns:a16="http://schemas.microsoft.com/office/drawing/2014/main" id="{1B1BD980-EFBE-C3A3-7A4D-CC696D0FC587}"/>
              </a:ext>
            </a:extLst>
          </p:cNvPr>
          <p:cNvSpPr>
            <a:spLocks noGrp="1"/>
          </p:cNvSpPr>
          <p:nvPr>
            <p:ph type="title"/>
          </p:nvPr>
        </p:nvSpPr>
        <p:spPr>
          <a:xfrm>
            <a:off x="623890" y="225425"/>
            <a:ext cx="10238378" cy="863600"/>
          </a:xfrm>
        </p:spPr>
        <p:txBody>
          <a:bodyPr/>
          <a:lstStyle/>
          <a:p>
            <a:r>
              <a:rPr lang="nb-NO" dirty="0"/>
              <a:t>De fleste ansatte opplever at det er trygt å si i fra</a:t>
            </a:r>
          </a:p>
        </p:txBody>
      </p:sp>
      <p:sp>
        <p:nvSpPr>
          <p:cNvPr id="10" name="Plassholder for dato 4">
            <a:extLst>
              <a:ext uri="{FF2B5EF4-FFF2-40B4-BE49-F238E27FC236}">
                <a16:creationId xmlns:a16="http://schemas.microsoft.com/office/drawing/2014/main" id="{C3570C58-5137-AEC1-0357-ECB26ACE5A6F}"/>
              </a:ext>
            </a:extLst>
          </p:cNvPr>
          <p:cNvSpPr txBox="1">
            <a:spLocks/>
          </p:cNvSpPr>
          <p:nvPr/>
        </p:nvSpPr>
        <p:spPr>
          <a:xfrm>
            <a:off x="10361985" y="6373299"/>
            <a:ext cx="1206127" cy="277128"/>
          </a:xfrm>
          <a:prstGeom prst="rect">
            <a:avLst/>
          </a:prstGeom>
        </p:spPr>
        <p:txBody>
          <a:bodyPr vert="horz" lIns="0" tIns="0" rIns="0" bIns="0" rtlCol="0" anchor="ctr">
            <a:noAutofit/>
          </a:bodyPr>
          <a:lstStyle>
            <a:defPPr>
              <a:defRPr lang="nb-NO"/>
            </a:defPPr>
            <a:lvl1pPr marL="0" algn="r" defTabSz="914400" rtl="0" eaLnBrk="1" latinLnBrk="0" hangingPunct="1">
              <a:defRPr sz="9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44" name="TekstSylinder 43">
            <a:extLst>
              <a:ext uri="{FF2B5EF4-FFF2-40B4-BE49-F238E27FC236}">
                <a16:creationId xmlns:a16="http://schemas.microsoft.com/office/drawing/2014/main" id="{68B27C00-C766-6B2D-9BE7-174C9D43506B}"/>
              </a:ext>
            </a:extLst>
          </p:cNvPr>
          <p:cNvSpPr txBox="1"/>
          <p:nvPr/>
        </p:nvSpPr>
        <p:spPr>
          <a:xfrm>
            <a:off x="3047102" y="6373299"/>
            <a:ext cx="7934823" cy="338554"/>
          </a:xfrm>
          <a:prstGeom prst="rect">
            <a:avLst/>
          </a:prstGeom>
          <a:noFill/>
        </p:spPr>
        <p:txBody>
          <a:bodyPr wrap="square" rtlCol="0">
            <a:spAutoFit/>
          </a:bodyPr>
          <a:lstStyle/>
          <a:p>
            <a:r>
              <a:rPr lang="nb-NO" sz="1600" dirty="0"/>
              <a:t>Om tallene: Prosentene er avrundet. «Vet ikke»/«ønsker ikke svare» er ikke inkludert. </a:t>
            </a:r>
          </a:p>
        </p:txBody>
      </p:sp>
      <p:sp>
        <p:nvSpPr>
          <p:cNvPr id="9" name="Plassholder for innhold 2">
            <a:extLst>
              <a:ext uri="{FF2B5EF4-FFF2-40B4-BE49-F238E27FC236}">
                <a16:creationId xmlns:a16="http://schemas.microsoft.com/office/drawing/2014/main" id="{C520FD5E-F854-C065-F3FE-6D4B885B2218}"/>
              </a:ext>
            </a:extLst>
          </p:cNvPr>
          <p:cNvSpPr txBox="1">
            <a:spLocks/>
          </p:cNvSpPr>
          <p:nvPr/>
        </p:nvSpPr>
        <p:spPr>
          <a:xfrm>
            <a:off x="5749745" y="2503265"/>
            <a:ext cx="6102281" cy="8837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b="1" dirty="0"/>
              <a:t>I hvilken grad opplever du at det er trygt å si ifra om kritikkverdige forhold ved din arbeidsplass?</a:t>
            </a:r>
          </a:p>
        </p:txBody>
      </p:sp>
      <p:sp>
        <p:nvSpPr>
          <p:cNvPr id="12" name="Rektangel: avrundede hjørner 11">
            <a:extLst>
              <a:ext uri="{FF2B5EF4-FFF2-40B4-BE49-F238E27FC236}">
                <a16:creationId xmlns:a16="http://schemas.microsoft.com/office/drawing/2014/main" id="{6DA6FBAF-A93C-EE46-00AA-72B2D14AA860}"/>
              </a:ext>
            </a:extLst>
          </p:cNvPr>
          <p:cNvSpPr/>
          <p:nvPr/>
        </p:nvSpPr>
        <p:spPr>
          <a:xfrm>
            <a:off x="867604" y="2552952"/>
            <a:ext cx="1411347" cy="547944"/>
          </a:xfrm>
          <a:prstGeom prst="roundRect">
            <a:avLst/>
          </a:prstGeom>
          <a:solidFill>
            <a:srgbClr val="1D7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69%</a:t>
            </a:r>
          </a:p>
        </p:txBody>
      </p:sp>
      <p:sp>
        <p:nvSpPr>
          <p:cNvPr id="13" name="Rektangel: avrundede hjørner 12">
            <a:extLst>
              <a:ext uri="{FF2B5EF4-FFF2-40B4-BE49-F238E27FC236}">
                <a16:creationId xmlns:a16="http://schemas.microsoft.com/office/drawing/2014/main" id="{5258CE73-2CC1-B4CF-2B1C-F144F516750B}"/>
              </a:ext>
            </a:extLst>
          </p:cNvPr>
          <p:cNvSpPr/>
          <p:nvPr/>
        </p:nvSpPr>
        <p:spPr>
          <a:xfrm>
            <a:off x="2319148" y="2552818"/>
            <a:ext cx="1411347" cy="5479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18%</a:t>
            </a:r>
          </a:p>
        </p:txBody>
      </p:sp>
      <p:sp>
        <p:nvSpPr>
          <p:cNvPr id="14" name="Rektangel: avrundede hjørner 13">
            <a:extLst>
              <a:ext uri="{FF2B5EF4-FFF2-40B4-BE49-F238E27FC236}">
                <a16:creationId xmlns:a16="http://schemas.microsoft.com/office/drawing/2014/main" id="{839F6E35-4C06-9A6B-FFEB-F6B984A843E6}"/>
              </a:ext>
            </a:extLst>
          </p:cNvPr>
          <p:cNvSpPr/>
          <p:nvPr/>
        </p:nvSpPr>
        <p:spPr>
          <a:xfrm>
            <a:off x="3770691" y="2541007"/>
            <a:ext cx="1411347" cy="547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7%</a:t>
            </a:r>
          </a:p>
        </p:txBody>
      </p:sp>
      <p:sp>
        <p:nvSpPr>
          <p:cNvPr id="15" name="TekstSylinder 14">
            <a:extLst>
              <a:ext uri="{FF2B5EF4-FFF2-40B4-BE49-F238E27FC236}">
                <a16:creationId xmlns:a16="http://schemas.microsoft.com/office/drawing/2014/main" id="{1C0EB22D-4482-B5C0-DD07-75194F352AEA}"/>
              </a:ext>
            </a:extLst>
          </p:cNvPr>
          <p:cNvSpPr txBox="1"/>
          <p:nvPr/>
        </p:nvSpPr>
        <p:spPr>
          <a:xfrm>
            <a:off x="1090335" y="3088951"/>
            <a:ext cx="1008444" cy="369332"/>
          </a:xfrm>
          <a:prstGeom prst="rect">
            <a:avLst/>
          </a:prstGeom>
          <a:noFill/>
        </p:spPr>
        <p:txBody>
          <a:bodyPr wrap="square" rtlCol="0">
            <a:spAutoFit/>
          </a:bodyPr>
          <a:lstStyle/>
          <a:p>
            <a:r>
              <a:rPr lang="nb-NO" dirty="0"/>
              <a:t>n=2771</a:t>
            </a:r>
          </a:p>
        </p:txBody>
      </p:sp>
      <p:sp>
        <p:nvSpPr>
          <p:cNvPr id="16" name="TekstSylinder 15">
            <a:extLst>
              <a:ext uri="{FF2B5EF4-FFF2-40B4-BE49-F238E27FC236}">
                <a16:creationId xmlns:a16="http://schemas.microsoft.com/office/drawing/2014/main" id="{DFA03C1B-E91C-1508-E7B4-963A133CC5F1}"/>
              </a:ext>
            </a:extLst>
          </p:cNvPr>
          <p:cNvSpPr txBox="1"/>
          <p:nvPr/>
        </p:nvSpPr>
        <p:spPr>
          <a:xfrm>
            <a:off x="2501682" y="3065722"/>
            <a:ext cx="1008444" cy="369332"/>
          </a:xfrm>
          <a:prstGeom prst="rect">
            <a:avLst/>
          </a:prstGeom>
          <a:noFill/>
        </p:spPr>
        <p:txBody>
          <a:bodyPr wrap="square" rtlCol="0">
            <a:spAutoFit/>
          </a:bodyPr>
          <a:lstStyle/>
          <a:p>
            <a:r>
              <a:rPr lang="nb-NO" dirty="0"/>
              <a:t>n=1337</a:t>
            </a:r>
          </a:p>
        </p:txBody>
      </p:sp>
      <p:sp>
        <p:nvSpPr>
          <p:cNvPr id="17" name="TekstSylinder 16">
            <a:extLst>
              <a:ext uri="{FF2B5EF4-FFF2-40B4-BE49-F238E27FC236}">
                <a16:creationId xmlns:a16="http://schemas.microsoft.com/office/drawing/2014/main" id="{5BD7A35D-A590-0985-2CA1-D40ECFBF56D2}"/>
              </a:ext>
            </a:extLst>
          </p:cNvPr>
          <p:cNvSpPr txBox="1"/>
          <p:nvPr/>
        </p:nvSpPr>
        <p:spPr>
          <a:xfrm>
            <a:off x="3993422" y="3065722"/>
            <a:ext cx="1008444" cy="369332"/>
          </a:xfrm>
          <a:prstGeom prst="rect">
            <a:avLst/>
          </a:prstGeom>
          <a:noFill/>
        </p:spPr>
        <p:txBody>
          <a:bodyPr wrap="square" rtlCol="0">
            <a:spAutoFit/>
          </a:bodyPr>
          <a:lstStyle/>
          <a:p>
            <a:r>
              <a:rPr lang="nb-NO" dirty="0"/>
              <a:t>n=691</a:t>
            </a:r>
          </a:p>
        </p:txBody>
      </p:sp>
      <p:sp>
        <p:nvSpPr>
          <p:cNvPr id="18" name="TekstSylinder 17">
            <a:extLst>
              <a:ext uri="{FF2B5EF4-FFF2-40B4-BE49-F238E27FC236}">
                <a16:creationId xmlns:a16="http://schemas.microsoft.com/office/drawing/2014/main" id="{53116D65-D9DF-DE04-D295-3C88AFC97E7A}"/>
              </a:ext>
            </a:extLst>
          </p:cNvPr>
          <p:cNvSpPr txBox="1"/>
          <p:nvPr/>
        </p:nvSpPr>
        <p:spPr>
          <a:xfrm>
            <a:off x="556968" y="2193627"/>
            <a:ext cx="4980268" cy="307777"/>
          </a:xfrm>
          <a:prstGeom prst="rect">
            <a:avLst/>
          </a:prstGeom>
          <a:noFill/>
        </p:spPr>
        <p:txBody>
          <a:bodyPr wrap="square" rtlCol="0">
            <a:spAutoFit/>
          </a:bodyPr>
          <a:lstStyle/>
          <a:p>
            <a:r>
              <a:rPr lang="nb-NO" sz="1400" b="1" dirty="0"/>
              <a:t>(Veldig) stor grad	   Nøytral	           (Veldig) liten grad</a:t>
            </a:r>
          </a:p>
        </p:txBody>
      </p:sp>
    </p:spTree>
    <p:extLst>
      <p:ext uri="{BB962C8B-B14F-4D97-AF65-F5344CB8AC3E}">
        <p14:creationId xmlns:p14="http://schemas.microsoft.com/office/powerpoint/2010/main" val="164087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A90413-20C0-5B51-5EAE-B92B42B9EF6E}"/>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3BD2FA5E-EE69-BFB1-02D7-63231DFDFA29}"/>
              </a:ext>
            </a:extLst>
          </p:cNvPr>
          <p:cNvSpPr>
            <a:spLocks noGrp="1"/>
          </p:cNvSpPr>
          <p:nvPr>
            <p:ph idx="1"/>
          </p:nvPr>
        </p:nvSpPr>
        <p:spPr/>
        <p:txBody>
          <a:bodyPr/>
          <a:lstStyle/>
          <a:p>
            <a:pPr marL="0" indent="0">
              <a:buNone/>
            </a:pPr>
            <a:r>
              <a:rPr lang="nb-NO" sz="1800" dirty="0"/>
              <a:t>De fleste ansatte opplever at det er trygt å si ifra, og 69 % svarer at de har denne opplevelsen. Dette er gledelige tall. Samtidig ser vi at noen er nøytrale eller i mindre grad opplever det som trygt å si ifra. Det er derfor viktig at arbeidsgivere følger dette aktivt opp og bidrar til å skape takhøyde og rom for å ta opp forhold som er viktige. Vi oppfordrer ledere til å ta en felles gjennomgang av temaet og varslingsrutinene i staben. En åpen og trygg ytringskultur er avgjørende for å fange opp forhold som kan bidra til at vi blir bedre som arbeidsgivere og til å styrke arbeidsmiljøet.</a:t>
            </a:r>
          </a:p>
          <a:p>
            <a:pPr marL="0" indent="0">
              <a:buNone/>
            </a:pPr>
            <a:endParaRPr lang="nb-NO" sz="1800" dirty="0"/>
          </a:p>
        </p:txBody>
      </p:sp>
      <p:sp>
        <p:nvSpPr>
          <p:cNvPr id="4" name="Plassholder for dato 3">
            <a:extLst>
              <a:ext uri="{FF2B5EF4-FFF2-40B4-BE49-F238E27FC236}">
                <a16:creationId xmlns:a16="http://schemas.microsoft.com/office/drawing/2014/main" id="{F92BEC29-3017-402F-B85A-6F3D53FE453F}"/>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7BAD0A21-E1DB-6B6F-E2F3-B9155ADC5BA7}"/>
              </a:ext>
            </a:extLst>
          </p:cNvPr>
          <p:cNvSpPr>
            <a:spLocks noGrp="1"/>
          </p:cNvSpPr>
          <p:nvPr>
            <p:ph type="sldNum" sz="quarter" idx="12"/>
          </p:nvPr>
        </p:nvSpPr>
        <p:spPr/>
        <p:txBody>
          <a:bodyPr/>
          <a:lstStyle/>
          <a:p>
            <a:fld id="{46765B28-40BF-0A46-BB8F-30D004035CD9}" type="slidenum">
              <a:rPr lang="nb-NO" smtClean="0"/>
              <a:t>43</a:t>
            </a:fld>
            <a:endParaRPr lang="nb-NO"/>
          </a:p>
        </p:txBody>
      </p:sp>
    </p:spTree>
    <p:extLst>
      <p:ext uri="{BB962C8B-B14F-4D97-AF65-F5344CB8AC3E}">
        <p14:creationId xmlns:p14="http://schemas.microsoft.com/office/powerpoint/2010/main" val="176409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hlinkClick r:id="rId3"/>
            <a:extLst>
              <a:ext uri="{FF2B5EF4-FFF2-40B4-BE49-F238E27FC236}">
                <a16:creationId xmlns:a16="http://schemas.microsoft.com/office/drawing/2014/main" id="{384944AF-9F03-8ED8-42F1-B54FC8AD6897}"/>
              </a:ext>
            </a:extLst>
          </p:cNvPr>
          <p:cNvPicPr>
            <a:picLocks noChangeAspect="1"/>
          </p:cNvPicPr>
          <p:nvPr/>
        </p:nvPicPr>
        <p:blipFill>
          <a:blip r:embed="rId4"/>
          <a:srcRect l="13843" t="6843" r="16830"/>
          <a:stretch>
            <a:fillRect/>
          </a:stretch>
        </p:blipFill>
        <p:spPr>
          <a:xfrm>
            <a:off x="7010315" y="1298319"/>
            <a:ext cx="4557797" cy="4792359"/>
          </a:xfrm>
          <a:prstGeom prst="rect">
            <a:avLst/>
          </a:prstGeom>
          <a:ln>
            <a:solidFill>
              <a:schemeClr val="accent1"/>
            </a:solidFill>
          </a:ln>
        </p:spPr>
      </p:pic>
      <p:sp>
        <p:nvSpPr>
          <p:cNvPr id="2" name="Tittel 1">
            <a:extLst>
              <a:ext uri="{FF2B5EF4-FFF2-40B4-BE49-F238E27FC236}">
                <a16:creationId xmlns:a16="http://schemas.microsoft.com/office/drawing/2014/main" id="{1B3BA4EA-C4FB-9095-066B-013ED1B168C0}"/>
              </a:ext>
            </a:extLst>
          </p:cNvPr>
          <p:cNvSpPr>
            <a:spLocks noGrp="1"/>
          </p:cNvSpPr>
          <p:nvPr>
            <p:ph type="title"/>
          </p:nvPr>
        </p:nvSpPr>
        <p:spPr/>
        <p:txBody>
          <a:bodyPr/>
          <a:lstStyle/>
          <a:p>
            <a:r>
              <a:rPr lang="nb-NO" dirty="0"/>
              <a:t>Rapporten alene skaper ingen forbedringer</a:t>
            </a:r>
          </a:p>
        </p:txBody>
      </p:sp>
      <p:sp>
        <p:nvSpPr>
          <p:cNvPr id="3" name="Plassholder for innhold 2">
            <a:extLst>
              <a:ext uri="{FF2B5EF4-FFF2-40B4-BE49-F238E27FC236}">
                <a16:creationId xmlns:a16="http://schemas.microsoft.com/office/drawing/2014/main" id="{AA2C10DA-5FFB-6B3E-9DE5-E2A05446852B}"/>
              </a:ext>
            </a:extLst>
          </p:cNvPr>
          <p:cNvSpPr>
            <a:spLocks noGrp="1"/>
          </p:cNvSpPr>
          <p:nvPr>
            <p:ph idx="1"/>
          </p:nvPr>
        </p:nvSpPr>
        <p:spPr>
          <a:xfrm>
            <a:off x="623887" y="1417965"/>
            <a:ext cx="6175498" cy="4672713"/>
          </a:xfrm>
        </p:spPr>
        <p:txBody>
          <a:bodyPr/>
          <a:lstStyle/>
          <a:p>
            <a:pPr marL="0" indent="0">
              <a:buNone/>
            </a:pPr>
            <a:r>
              <a:rPr lang="nb-NO" dirty="0"/>
              <a:t>Det er oppfølgingen av resultatene som skaper veien fra tall til handling</a:t>
            </a:r>
          </a:p>
          <a:p>
            <a:pPr lvl="1"/>
            <a:r>
              <a:rPr lang="nb-NO" dirty="0"/>
              <a:t>Oppfølgingen skjer hovedsakelig i arbeidsfellesskap som mottar en rapport</a:t>
            </a:r>
          </a:p>
          <a:p>
            <a:pPr lvl="1"/>
            <a:r>
              <a:rPr lang="nb-NO" dirty="0"/>
              <a:t>Kort sagt: </a:t>
            </a:r>
          </a:p>
          <a:p>
            <a:pPr lvl="2"/>
            <a:r>
              <a:rPr lang="nb-NO" dirty="0"/>
              <a:t>Utforsk og forstå rapporten i fellesskap</a:t>
            </a:r>
          </a:p>
          <a:p>
            <a:pPr lvl="2"/>
            <a:r>
              <a:rPr lang="nb-NO" dirty="0"/>
              <a:t>Lag handlingsplan med tiltak og prioriteringer</a:t>
            </a:r>
          </a:p>
          <a:p>
            <a:pPr lvl="2"/>
            <a:r>
              <a:rPr lang="nb-NO" dirty="0"/>
              <a:t>Iverksett tiltakene og følg opp over tid</a:t>
            </a:r>
          </a:p>
          <a:p>
            <a:pPr lvl="1"/>
            <a:r>
              <a:rPr lang="nb-NO" dirty="0"/>
              <a:t>Bruk ressurser og mal for oppfølging som ligger ferdig på ressursbanken:</a:t>
            </a:r>
          </a:p>
        </p:txBody>
      </p:sp>
      <p:sp>
        <p:nvSpPr>
          <p:cNvPr id="5" name="Plassholder for lysbildenummer 4">
            <a:extLst>
              <a:ext uri="{FF2B5EF4-FFF2-40B4-BE49-F238E27FC236}">
                <a16:creationId xmlns:a16="http://schemas.microsoft.com/office/drawing/2014/main" id="{5FF5F7F0-BB01-57F4-8C58-1B30E54BE1E5}"/>
              </a:ext>
            </a:extLst>
          </p:cNvPr>
          <p:cNvSpPr>
            <a:spLocks noGrp="1"/>
          </p:cNvSpPr>
          <p:nvPr>
            <p:ph type="sldNum" sz="quarter" idx="12"/>
          </p:nvPr>
        </p:nvSpPr>
        <p:spPr/>
        <p:txBody>
          <a:bodyPr/>
          <a:lstStyle/>
          <a:p>
            <a:fld id="{46765B28-40BF-0A46-BB8F-30D004035CD9}" type="slidenum">
              <a:rPr lang="nb-NO" smtClean="0"/>
              <a:t>44</a:t>
            </a:fld>
            <a:endParaRPr lang="nb-NO"/>
          </a:p>
        </p:txBody>
      </p:sp>
    </p:spTree>
    <p:extLst>
      <p:ext uri="{BB962C8B-B14F-4D97-AF65-F5344CB8AC3E}">
        <p14:creationId xmlns:p14="http://schemas.microsoft.com/office/powerpoint/2010/main" val="175649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27C262-B8DE-07EA-FF8C-2FF454360753}"/>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59C8CD71-9924-B47D-FCF6-70AD8383A001}"/>
              </a:ext>
            </a:extLst>
          </p:cNvPr>
          <p:cNvSpPr>
            <a:spLocks noGrp="1"/>
          </p:cNvSpPr>
          <p:nvPr>
            <p:ph idx="1"/>
          </p:nvPr>
        </p:nvSpPr>
        <p:spPr/>
        <p:txBody>
          <a:bodyPr/>
          <a:lstStyle/>
          <a:p>
            <a:pPr marL="0" indent="0">
              <a:buNone/>
            </a:pPr>
            <a:r>
              <a:rPr lang="nb-NO" sz="1400" dirty="0"/>
              <a:t>Nå har vi vært gjennom mange tall på kort tid. De siste tallene er ikke nødvendigvis oppløftende, men er nødvendig å reflektere over. Samtidig har vi mye </a:t>
            </a:r>
            <a:r>
              <a:rPr lang="nb-NO" sz="1400" dirty="0" err="1"/>
              <a:t>mye</a:t>
            </a:r>
            <a:r>
              <a:rPr lang="nb-NO" sz="1400" dirty="0"/>
              <a:t> å glede oss over, med høy opplevd gra av autonomi, mestringstro og prososial motivasjon, indre motivasjon og så videre . 10-faktorundersøkelsen er både oppløftende og gir oss noen konkrete punkter å jobbe med og samtale om. </a:t>
            </a:r>
          </a:p>
          <a:p>
            <a:pPr marL="0" indent="0">
              <a:buNone/>
            </a:pPr>
            <a:r>
              <a:rPr lang="nb-NO" sz="1400" dirty="0"/>
              <a:t>Men så er mitt siste viktige poeng: Det er oppfølgingen av resultatene som skaper veien fra tall til handling. Rapportene i seg selv gir ingen verdi hvis vi ikke snakker om dem og jobber med dem.</a:t>
            </a:r>
          </a:p>
          <a:p>
            <a:pPr marL="0" indent="0">
              <a:buNone/>
            </a:pPr>
            <a:r>
              <a:rPr lang="nb-NO" sz="1400" dirty="0"/>
              <a:t>Oppfølgingen skjer hovedsakelig i arbeidsfellesskap som mottar en rapport. Det betyr de aller fleste. Og de samtalene er ikke bare for </a:t>
            </a:r>
            <a:r>
              <a:rPr lang="nb-NO" sz="1400" dirty="0" err="1"/>
              <a:t>dee</a:t>
            </a:r>
            <a:r>
              <a:rPr lang="nb-NO" sz="1400" dirty="0"/>
              <a:t> som har svart, men for alle kollegaer i </a:t>
            </a:r>
            <a:r>
              <a:rPr lang="nb-NO" sz="1400" dirty="0" err="1"/>
              <a:t>arbeidsfelleskapet</a:t>
            </a:r>
            <a:r>
              <a:rPr lang="nb-NO" sz="1400" dirty="0"/>
              <a:t>.</a:t>
            </a:r>
          </a:p>
          <a:p>
            <a:pPr marL="0" indent="0">
              <a:buNone/>
            </a:pPr>
            <a:r>
              <a:rPr lang="nb-NO" sz="1400" dirty="0"/>
              <a:t>Kort sagt: </a:t>
            </a:r>
          </a:p>
          <a:p>
            <a:pPr lvl="1"/>
            <a:r>
              <a:rPr lang="nb-NO" sz="1400" dirty="0"/>
              <a:t>Utforsk og forstå rapporten i fellesskap</a:t>
            </a:r>
          </a:p>
          <a:p>
            <a:pPr lvl="1"/>
            <a:r>
              <a:rPr lang="nb-NO" sz="1400" dirty="0"/>
              <a:t>Lag handlingsplan med tiltak og prioriteringer</a:t>
            </a:r>
          </a:p>
          <a:p>
            <a:pPr lvl="1"/>
            <a:r>
              <a:rPr lang="nb-NO" sz="1400" dirty="0"/>
              <a:t>Iverksett tiltakene og følg opp over tid</a:t>
            </a:r>
          </a:p>
          <a:p>
            <a:pPr lvl="1"/>
            <a:r>
              <a:rPr lang="nb-NO" sz="1400" dirty="0"/>
              <a:t>Bruk ressurser og mal for oppfølging som ligger ferdig på ressursbanken</a:t>
            </a:r>
          </a:p>
          <a:p>
            <a:pPr marL="0" indent="0">
              <a:buNone/>
            </a:pPr>
            <a:endParaRPr lang="nb-NO" sz="1400" dirty="0"/>
          </a:p>
        </p:txBody>
      </p:sp>
      <p:sp>
        <p:nvSpPr>
          <p:cNvPr id="4" name="Plassholder for dato 3">
            <a:extLst>
              <a:ext uri="{FF2B5EF4-FFF2-40B4-BE49-F238E27FC236}">
                <a16:creationId xmlns:a16="http://schemas.microsoft.com/office/drawing/2014/main" id="{0E4BCA54-AD53-29F9-71F2-69281CB56688}"/>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A7382882-5211-B70E-3FCF-383FFCCC5C77}"/>
              </a:ext>
            </a:extLst>
          </p:cNvPr>
          <p:cNvSpPr>
            <a:spLocks noGrp="1"/>
          </p:cNvSpPr>
          <p:nvPr>
            <p:ph type="sldNum" sz="quarter" idx="12"/>
          </p:nvPr>
        </p:nvSpPr>
        <p:spPr/>
        <p:txBody>
          <a:bodyPr/>
          <a:lstStyle/>
          <a:p>
            <a:fld id="{46765B28-40BF-0A46-BB8F-30D004035CD9}" type="slidenum">
              <a:rPr lang="nb-NO" smtClean="0"/>
              <a:t>45</a:t>
            </a:fld>
            <a:endParaRPr lang="nb-NO"/>
          </a:p>
        </p:txBody>
      </p:sp>
    </p:spTree>
    <p:extLst>
      <p:ext uri="{BB962C8B-B14F-4D97-AF65-F5344CB8AC3E}">
        <p14:creationId xmlns:p14="http://schemas.microsoft.com/office/powerpoint/2010/main" val="18868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020B4B-ED90-2590-5791-4DF77DC01061}"/>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A6074BD2-7999-0E31-F7A7-5ACC6CE69A84}"/>
              </a:ext>
            </a:extLst>
          </p:cNvPr>
          <p:cNvSpPr>
            <a:spLocks noGrp="1"/>
          </p:cNvSpPr>
          <p:nvPr>
            <p:ph idx="1"/>
          </p:nvPr>
        </p:nvSpPr>
        <p:spPr/>
        <p:txBody>
          <a:bodyPr/>
          <a:lstStyle/>
          <a:p>
            <a:pPr marL="0" indent="0">
              <a:buNone/>
            </a:pPr>
            <a:r>
              <a:rPr lang="nb-NO" sz="2000" dirty="0"/>
              <a:t>Kort om rollene</a:t>
            </a:r>
          </a:p>
          <a:p>
            <a:r>
              <a:rPr lang="nb-NO" sz="2000" dirty="0"/>
              <a:t>Kirkerådets sekretariat gjennomfører, sammenstiller, presenterer nasjonale resultater og tilbyr støtte/verktøy til gjennomføring og oppfølging. </a:t>
            </a:r>
          </a:p>
          <a:p>
            <a:r>
              <a:rPr lang="nb-NO" sz="2000" dirty="0"/>
              <a:t> Arbeidsgivere eier, og har ansvar for, rapportene, tiltak og oppfølging for sine arbeidstakere</a:t>
            </a:r>
          </a:p>
          <a:p>
            <a:r>
              <a:rPr lang="nb-NO" sz="2000" dirty="0"/>
              <a:t>Det er utarbeidet en felles metode for oppfølging som følger undersøkelsen på en hensiktsmessig måte og tar hensyn til lokale forhold, for å benytte resultatene og innsatsen på en god måte. </a:t>
            </a:r>
          </a:p>
          <a:p>
            <a:pPr marL="0" indent="0">
              <a:buNone/>
            </a:pPr>
            <a:r>
              <a:rPr lang="nb-NO" sz="2000" dirty="0"/>
              <a:t>Da skal vi gå inn i materien, men først litt forklaring/</a:t>
            </a:r>
            <a:r>
              <a:rPr lang="nb-NO" sz="2000" dirty="0" err="1"/>
              <a:t>lesehjelp</a:t>
            </a:r>
            <a:r>
              <a:rPr lang="nb-NO" sz="2000" dirty="0"/>
              <a:t>.</a:t>
            </a:r>
          </a:p>
          <a:p>
            <a:pPr marL="0" indent="0">
              <a:buNone/>
            </a:pPr>
            <a:endParaRPr lang="nb-NO" dirty="0"/>
          </a:p>
        </p:txBody>
      </p:sp>
      <p:sp>
        <p:nvSpPr>
          <p:cNvPr id="4" name="Plassholder for dato 3">
            <a:extLst>
              <a:ext uri="{FF2B5EF4-FFF2-40B4-BE49-F238E27FC236}">
                <a16:creationId xmlns:a16="http://schemas.microsoft.com/office/drawing/2014/main" id="{C49654AD-9694-C613-0029-87D9C851D2FA}"/>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4BA14065-6460-F501-E59C-CA21EA9B6096}"/>
              </a:ext>
            </a:extLst>
          </p:cNvPr>
          <p:cNvSpPr>
            <a:spLocks noGrp="1"/>
          </p:cNvSpPr>
          <p:nvPr>
            <p:ph type="sldNum" sz="quarter" idx="12"/>
          </p:nvPr>
        </p:nvSpPr>
        <p:spPr/>
        <p:txBody>
          <a:bodyPr/>
          <a:lstStyle/>
          <a:p>
            <a:fld id="{46765B28-40BF-0A46-BB8F-30D004035CD9}" type="slidenum">
              <a:rPr lang="nb-NO" smtClean="0"/>
              <a:t>5</a:t>
            </a:fld>
            <a:endParaRPr lang="nb-NO"/>
          </a:p>
        </p:txBody>
      </p:sp>
    </p:spTree>
    <p:extLst>
      <p:ext uri="{BB962C8B-B14F-4D97-AF65-F5344CB8AC3E}">
        <p14:creationId xmlns:p14="http://schemas.microsoft.com/office/powerpoint/2010/main" val="16306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2CFD54-8E41-B4B3-E692-216A34C33AE0}"/>
              </a:ext>
            </a:extLst>
          </p:cNvPr>
          <p:cNvSpPr>
            <a:spLocks noGrp="1"/>
          </p:cNvSpPr>
          <p:nvPr>
            <p:ph type="ctrTitle"/>
          </p:nvPr>
        </p:nvSpPr>
        <p:spPr>
          <a:xfrm>
            <a:off x="623888" y="2697480"/>
            <a:ext cx="10944224" cy="731520"/>
          </a:xfrm>
        </p:spPr>
        <p:txBody>
          <a:bodyPr/>
          <a:lstStyle/>
          <a:p>
            <a:r>
              <a:rPr lang="nb-NO" dirty="0"/>
              <a:t>10-faktor i trossamfunnet Den norske kirke</a:t>
            </a:r>
          </a:p>
        </p:txBody>
      </p:sp>
      <p:sp>
        <p:nvSpPr>
          <p:cNvPr id="4" name="Plassholder for tekst 3">
            <a:extLst>
              <a:ext uri="{FF2B5EF4-FFF2-40B4-BE49-F238E27FC236}">
                <a16:creationId xmlns:a16="http://schemas.microsoft.com/office/drawing/2014/main" id="{4C83AB7E-6784-6A68-B93B-59D44921E7E7}"/>
              </a:ext>
            </a:extLst>
          </p:cNvPr>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90904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cxnSp>
        <p:nvCxnSpPr>
          <p:cNvPr id="191" name="Google Shape;191;g1466b2f1da0_1_3"/>
          <p:cNvCxnSpPr/>
          <p:nvPr/>
        </p:nvCxnSpPr>
        <p:spPr>
          <a:xfrm>
            <a:off x="610500" y="0"/>
            <a:ext cx="0" cy="6858000"/>
          </a:xfrm>
          <a:prstGeom prst="straightConnector1">
            <a:avLst/>
          </a:prstGeom>
          <a:noFill/>
          <a:ln w="9525" cap="flat" cmpd="sng">
            <a:solidFill>
              <a:srgbClr val="E5E7EB"/>
            </a:solidFill>
            <a:prstDash val="solid"/>
            <a:round/>
            <a:headEnd type="none" w="med" len="med"/>
            <a:tailEnd type="none" w="med" len="med"/>
          </a:ln>
        </p:spPr>
      </p:cxnSp>
      <p:sp>
        <p:nvSpPr>
          <p:cNvPr id="192" name="Google Shape;192;g1466b2f1da0_1_3"/>
          <p:cNvSpPr txBox="1"/>
          <p:nvPr/>
        </p:nvSpPr>
        <p:spPr>
          <a:xfrm>
            <a:off x="81267" y="203500"/>
            <a:ext cx="454800" cy="430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no-NO" sz="1200" dirty="0">
                <a:solidFill>
                  <a:srgbClr val="6B7280"/>
                </a:solidFill>
              </a:rPr>
              <a:t>0</a:t>
            </a:r>
            <a:r>
              <a:rPr lang="en-US" sz="1200" dirty="0">
                <a:solidFill>
                  <a:srgbClr val="6B7280"/>
                </a:solidFill>
              </a:rPr>
              <a:t>5</a:t>
            </a:r>
            <a:endParaRPr sz="1200" dirty="0">
              <a:solidFill>
                <a:srgbClr val="6B7280"/>
              </a:solidFill>
            </a:endParaRPr>
          </a:p>
        </p:txBody>
      </p:sp>
      <p:sp>
        <p:nvSpPr>
          <p:cNvPr id="196" name="Google Shape;196;g1466b2f1da0_1_3"/>
          <p:cNvSpPr txBox="1">
            <a:spLocks noGrp="1"/>
          </p:cNvSpPr>
          <p:nvPr>
            <p:ph type="ctrTitle"/>
          </p:nvPr>
        </p:nvSpPr>
        <p:spPr>
          <a:xfrm>
            <a:off x="983621" y="144297"/>
            <a:ext cx="10819500" cy="490003"/>
          </a:xfrm>
          <a:prstGeom prst="rect">
            <a:avLst/>
          </a:prstGeom>
        </p:spPr>
        <p:txBody>
          <a:bodyPr spcFirstLastPara="1" wrap="square" lIns="121900" tIns="121900" rIns="121900" bIns="121900" anchor="b" anchorCtr="0">
            <a:noAutofit/>
          </a:bodyPr>
          <a:lstStyle/>
          <a:p>
            <a:pPr algn="l"/>
            <a:r>
              <a:rPr lang="nb-NO" sz="2400" b="1" dirty="0">
                <a:solidFill>
                  <a:srgbClr val="050037"/>
                </a:solidFill>
                <a:latin typeface="Inter"/>
                <a:ea typeface="Inter"/>
                <a:cs typeface="Inter"/>
                <a:sym typeface="Inter"/>
              </a:rPr>
              <a:t>Resultater: 10-faktor i Trossamfunnet Den norske kirke </a:t>
            </a:r>
          </a:p>
        </p:txBody>
      </p:sp>
      <p:graphicFrame>
        <p:nvGraphicFramePr>
          <p:cNvPr id="197" name="Google Shape;197;g1466b2f1da0_1_3"/>
          <p:cNvGraphicFramePr/>
          <p:nvPr/>
        </p:nvGraphicFramePr>
        <p:xfrm>
          <a:off x="865159" y="1173288"/>
          <a:ext cx="10175878" cy="4635500"/>
        </p:xfrm>
        <a:graphic>
          <a:graphicData uri="http://schemas.openxmlformats.org/drawingml/2006/table">
            <a:tbl>
              <a:tblPr firstRow="1" bandRow="1">
                <a:noFill/>
              </a:tblPr>
              <a:tblGrid>
                <a:gridCol w="5388266">
                  <a:extLst>
                    <a:ext uri="{9D8B030D-6E8A-4147-A177-3AD203B41FA5}">
                      <a16:colId xmlns:a16="http://schemas.microsoft.com/office/drawing/2014/main" val="20000"/>
                    </a:ext>
                  </a:extLst>
                </a:gridCol>
                <a:gridCol w="1870266">
                  <a:extLst>
                    <a:ext uri="{9D8B030D-6E8A-4147-A177-3AD203B41FA5}">
                      <a16:colId xmlns:a16="http://schemas.microsoft.com/office/drawing/2014/main" val="20001"/>
                    </a:ext>
                  </a:extLst>
                </a:gridCol>
                <a:gridCol w="1458673">
                  <a:extLst>
                    <a:ext uri="{9D8B030D-6E8A-4147-A177-3AD203B41FA5}">
                      <a16:colId xmlns:a16="http://schemas.microsoft.com/office/drawing/2014/main" val="20003"/>
                    </a:ext>
                  </a:extLst>
                </a:gridCol>
                <a:gridCol w="1458673">
                  <a:extLst>
                    <a:ext uri="{9D8B030D-6E8A-4147-A177-3AD203B41FA5}">
                      <a16:colId xmlns:a16="http://schemas.microsoft.com/office/drawing/2014/main" val="1996978698"/>
                    </a:ext>
                  </a:extLst>
                </a:gridCol>
              </a:tblGrid>
              <a:tr h="647000">
                <a:tc>
                  <a:txBody>
                    <a:bodyPr/>
                    <a:lstStyle/>
                    <a:p>
                      <a:pPr marL="0" marR="0" lvl="0" indent="0" algn="l" rtl="0">
                        <a:spcBef>
                          <a:spcPts val="0"/>
                        </a:spcBef>
                        <a:spcAft>
                          <a:spcPts val="0"/>
                        </a:spcAft>
                        <a:buNone/>
                      </a:pPr>
                      <a:r>
                        <a:rPr lang="no-NO" dirty="0">
                          <a:solidFill>
                            <a:srgbClr val="040138"/>
                          </a:solidFill>
                          <a:latin typeface="Inter Medium"/>
                          <a:ea typeface="Inter Medium"/>
                          <a:cs typeface="Inter Medium"/>
                          <a:sym typeface="Inter Medium"/>
                        </a:rPr>
                        <a:t>Faktor</a:t>
                      </a:r>
                      <a:r>
                        <a:rPr lang="no-NO" u="none" strike="noStrike" cap="none" dirty="0">
                          <a:solidFill>
                            <a:srgbClr val="FFFFFF"/>
                          </a:solidFill>
                          <a:latin typeface="Inter Medium"/>
                          <a:ea typeface="Inter Medium"/>
                          <a:cs typeface="Inter Medium"/>
                          <a:sym typeface="Inter Medium"/>
                        </a:rPr>
                        <a:t> </a:t>
                      </a:r>
                      <a:endParaRPr dirty="0">
                        <a:solidFill>
                          <a:srgbClr val="FFFFFF"/>
                        </a:solidFill>
                        <a:latin typeface="Inter Medium"/>
                        <a:ea typeface="Inter Medium"/>
                        <a:cs typeface="Inter Medium"/>
                        <a:sym typeface="Inter Medium"/>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solidFill>
                      <a:srgbClr val="E5B285"/>
                    </a:solidFill>
                  </a:tcPr>
                </a:tc>
                <a:tc>
                  <a:txBody>
                    <a:bodyPr/>
                    <a:lstStyle/>
                    <a:p>
                      <a:pPr marL="0" lvl="0" indent="0" algn="ctr" rtl="0">
                        <a:spcBef>
                          <a:spcPts val="0"/>
                        </a:spcBef>
                        <a:spcAft>
                          <a:spcPts val="0"/>
                        </a:spcAft>
                        <a:buNone/>
                      </a:pPr>
                      <a:r>
                        <a:rPr lang="en-US" dirty="0">
                          <a:solidFill>
                            <a:srgbClr val="040138"/>
                          </a:solidFill>
                          <a:latin typeface="Inter Medium"/>
                          <a:ea typeface="Inter Medium"/>
                          <a:cs typeface="Inter Medium"/>
                          <a:sym typeface="Inter Medium"/>
                        </a:rPr>
                        <a:t>Trossamfunnet Den norske kirke</a:t>
                      </a:r>
                      <a:endParaRPr dirty="0">
                        <a:solidFill>
                          <a:srgbClr val="040138"/>
                        </a:solidFill>
                        <a:latin typeface="Inter Medium"/>
                        <a:ea typeface="Inter Medium"/>
                        <a:cs typeface="Inter Medium"/>
                        <a:sym typeface="Inter Medium"/>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solidFill>
                      <a:srgbClr val="E5B285"/>
                    </a:solidFill>
                  </a:tcPr>
                </a:tc>
                <a:tc>
                  <a:txBody>
                    <a:bodyPr/>
                    <a:lstStyle/>
                    <a:p>
                      <a:pPr marL="0" lvl="0" indent="0" algn="ctr" rtl="0">
                        <a:spcBef>
                          <a:spcPts val="0"/>
                        </a:spcBef>
                        <a:spcAft>
                          <a:spcPts val="0"/>
                        </a:spcAft>
                        <a:buClr>
                          <a:schemeClr val="dk1"/>
                        </a:buClr>
                        <a:buFont typeface="Arial"/>
                        <a:buNone/>
                      </a:pPr>
                      <a:r>
                        <a:rPr lang="en-US" dirty="0">
                          <a:solidFill>
                            <a:srgbClr val="040138"/>
                          </a:solidFill>
                          <a:latin typeface="Inter Medium"/>
                          <a:ea typeface="Inter Medium"/>
                          <a:cs typeface="Inter Medium"/>
                          <a:sym typeface="Inter Medium"/>
                        </a:rPr>
                        <a:t>Benchmark</a:t>
                      </a:r>
                    </a:p>
                    <a:p>
                      <a:pPr marL="0" lvl="0" indent="0" algn="ctr" rtl="0">
                        <a:spcBef>
                          <a:spcPts val="0"/>
                        </a:spcBef>
                        <a:spcAft>
                          <a:spcPts val="0"/>
                        </a:spcAft>
                        <a:buClr>
                          <a:schemeClr val="dk1"/>
                        </a:buClr>
                        <a:buFont typeface="Arial"/>
                        <a:buNone/>
                      </a:pPr>
                      <a:r>
                        <a:rPr lang="en-US" dirty="0">
                          <a:solidFill>
                            <a:srgbClr val="040138"/>
                          </a:solidFill>
                          <a:latin typeface="Inter Medium"/>
                          <a:ea typeface="Inter Medium"/>
                          <a:cs typeface="Inter Medium"/>
                          <a:sym typeface="Inter Medium"/>
                        </a:rPr>
                        <a:t>Norge</a:t>
                      </a:r>
                      <a:endParaRPr dirty="0">
                        <a:solidFill>
                          <a:srgbClr val="040138"/>
                        </a:solidFill>
                        <a:latin typeface="Inter Medium"/>
                        <a:ea typeface="Inter Medium"/>
                        <a:cs typeface="Inter Medium"/>
                        <a:sym typeface="Inter Medium"/>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solidFill>
                      <a:srgbClr val="E5B285"/>
                    </a:solidFill>
                  </a:tcPr>
                </a:tc>
                <a:tc>
                  <a:txBody>
                    <a:bodyPr/>
                    <a:lstStyle/>
                    <a:p>
                      <a:pPr marL="0" lvl="0" indent="0" algn="ctr" rtl="0">
                        <a:spcBef>
                          <a:spcPts val="0"/>
                        </a:spcBef>
                        <a:spcAft>
                          <a:spcPts val="0"/>
                        </a:spcAft>
                        <a:buClr>
                          <a:schemeClr val="dk1"/>
                        </a:buClr>
                        <a:buFont typeface="Arial"/>
                        <a:buNone/>
                      </a:pPr>
                      <a:r>
                        <a:rPr lang="nb-NO" dirty="0">
                          <a:solidFill>
                            <a:srgbClr val="040138"/>
                          </a:solidFill>
                          <a:latin typeface="Inter Medium"/>
                          <a:ea typeface="Inter Medium"/>
                          <a:cs typeface="Inter Medium"/>
                          <a:sym typeface="Inter Medium"/>
                        </a:rPr>
                        <a:t>Forskjell</a:t>
                      </a:r>
                      <a:endParaRPr dirty="0">
                        <a:solidFill>
                          <a:srgbClr val="040138"/>
                        </a:solidFill>
                        <a:latin typeface="Inter Medium"/>
                        <a:ea typeface="Inter Medium"/>
                        <a:cs typeface="Inter Medium"/>
                        <a:sym typeface="Inter Medium"/>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38100" cap="flat" cmpd="sng">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solidFill>
                      <a:srgbClr val="E5B285"/>
                    </a:solidFill>
                  </a:tcPr>
                </a:tc>
                <a:extLst>
                  <a:ext uri="{0D108BD9-81ED-4DB2-BD59-A6C34878D82A}">
                    <a16:rowId xmlns:a16="http://schemas.microsoft.com/office/drawing/2014/main" val="10000"/>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1. Indre motivasjon</a:t>
                      </a:r>
                      <a:endParaRPr sz="1600" dirty="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4.2</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1"/>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2. Mestringstro</a:t>
                      </a:r>
                      <a:endParaRPr sz="1600" dirty="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4.2</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2"/>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3. Autonomi</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4.3</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+0.2</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3"/>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4. Bruk av kompetanse</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4.1</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4.0</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4"/>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5. Mestringsorientert ledelse</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3.8</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3.8</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5"/>
                  </a:ext>
                </a:extLst>
              </a:tr>
              <a:tr h="398850">
                <a:tc>
                  <a:txBody>
                    <a:bodyPr/>
                    <a:lstStyle/>
                    <a:p>
                      <a:pPr marL="0" lvl="0" indent="0" algn="l" rtl="0">
                        <a:spcBef>
                          <a:spcPts val="0"/>
                        </a:spcBef>
                        <a:spcAft>
                          <a:spcPts val="0"/>
                        </a:spcAft>
                        <a:buClr>
                          <a:schemeClr val="dk1"/>
                        </a:buClr>
                        <a:buFont typeface="Arial"/>
                        <a:buNone/>
                      </a:pPr>
                      <a:r>
                        <a:rPr lang="no-NO" sz="1600">
                          <a:solidFill>
                            <a:srgbClr val="050038"/>
                          </a:solidFill>
                          <a:latin typeface="Inter" panose="020B0604020202020204" charset="0"/>
                          <a:ea typeface="Inter" panose="020B0604020202020204" charset="0"/>
                          <a:cs typeface="Roboto"/>
                          <a:sym typeface="Roboto"/>
                        </a:rPr>
                        <a:t>6. Rolleklarhet</a:t>
                      </a:r>
                      <a:endParaRPr sz="1600" i="0" u="none" strike="noStrike" cap="none">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4.0</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4.0</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6"/>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7. Relevant kompetanseutvikling</a:t>
                      </a:r>
                      <a:endParaRPr sz="1600" i="0" u="none" strike="noStrike" cap="none" dirty="0">
                        <a:solidFill>
                          <a:srgbClr val="000000"/>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Calibri"/>
                        <a:buNone/>
                      </a:pPr>
                      <a:r>
                        <a:rPr lang="en-US" sz="1600" dirty="0">
                          <a:latin typeface="Inter"/>
                          <a:ea typeface="Inter"/>
                          <a:cs typeface="Inter"/>
                          <a:sym typeface="Inter"/>
                        </a:rPr>
                        <a:t>3.5</a:t>
                      </a:r>
                      <a:endParaRPr sz="1600" i="0" u="none" strike="noStrike" cap="none" dirty="0">
                        <a:solidFill>
                          <a:srgbClr val="000000"/>
                        </a:solidFill>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3.6</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latin typeface="Inter"/>
                          <a:ea typeface="Inter"/>
                          <a:cs typeface="Inter"/>
                          <a:sym typeface="Inter"/>
                        </a:rPr>
                        <a:t>-0.1</a:t>
                      </a:r>
                      <a:endParaRPr sz="1600" dirty="0">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7"/>
                  </a:ext>
                </a:extLst>
              </a:tr>
              <a:tr h="398850">
                <a:tc>
                  <a:txBody>
                    <a:bodyPr/>
                    <a:lstStyle/>
                    <a:p>
                      <a:pPr marL="0" lvl="0" indent="0" algn="l" rtl="0">
                        <a:spcBef>
                          <a:spcPts val="0"/>
                        </a:spcBef>
                        <a:spcAft>
                          <a:spcPts val="0"/>
                        </a:spcAft>
                        <a:buNone/>
                      </a:pPr>
                      <a:r>
                        <a:rPr lang="no-NO" sz="1600">
                          <a:solidFill>
                            <a:srgbClr val="050038"/>
                          </a:solidFill>
                          <a:latin typeface="Inter" panose="020B0604020202020204" charset="0"/>
                          <a:ea typeface="Inter" panose="020B0604020202020204" charset="0"/>
                          <a:cs typeface="Roboto"/>
                          <a:sym typeface="Roboto"/>
                        </a:rPr>
                        <a:t>8. Fleksibilitetsvilje</a:t>
                      </a:r>
                      <a:endParaRPr sz="160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900"/>
                        <a:buFont typeface="Calibri"/>
                        <a:buNone/>
                      </a:pPr>
                      <a:r>
                        <a:rPr lang="en-US" sz="1600" dirty="0">
                          <a:solidFill>
                            <a:schemeClr val="dk1"/>
                          </a:solidFill>
                          <a:latin typeface="Inter"/>
                          <a:ea typeface="Inter"/>
                          <a:cs typeface="Inter"/>
                          <a:sym typeface="Inter"/>
                        </a:rPr>
                        <a:t>4.0</a:t>
                      </a:r>
                      <a:endParaRPr sz="1600" dirty="0">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4.2</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solidFill>
                            <a:schemeClr val="dk1"/>
                          </a:solidFill>
                          <a:latin typeface="Inter"/>
                          <a:ea typeface="Inter"/>
                          <a:cs typeface="Inter"/>
                          <a:sym typeface="Inter"/>
                        </a:rPr>
                        <a:t>-0.2</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8"/>
                  </a:ext>
                </a:extLst>
              </a:tr>
              <a:tr h="398850">
                <a:tc>
                  <a:txBody>
                    <a:bodyPr/>
                    <a:lstStyle/>
                    <a:p>
                      <a:pPr marL="0" lvl="0" indent="0" algn="l" rtl="0">
                        <a:spcBef>
                          <a:spcPts val="0"/>
                        </a:spcBef>
                        <a:spcAft>
                          <a:spcPts val="0"/>
                        </a:spcAft>
                        <a:buClr>
                          <a:schemeClr val="dk1"/>
                        </a:buClr>
                        <a:buFont typeface="Arial"/>
                        <a:buNone/>
                      </a:pPr>
                      <a:r>
                        <a:rPr lang="no-NO" sz="1600">
                          <a:solidFill>
                            <a:srgbClr val="050038"/>
                          </a:solidFill>
                          <a:latin typeface="Inter" panose="020B0604020202020204" charset="0"/>
                          <a:ea typeface="Inter" panose="020B0604020202020204" charset="0"/>
                          <a:cs typeface="Roboto"/>
                          <a:sym typeface="Roboto"/>
                        </a:rPr>
                        <a:t>9. Mestringsklima</a:t>
                      </a:r>
                      <a:endParaRPr sz="160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900"/>
                        <a:buFont typeface="Calibri"/>
                        <a:buNone/>
                      </a:pPr>
                      <a:r>
                        <a:rPr lang="en-US" sz="1600" dirty="0">
                          <a:solidFill>
                            <a:schemeClr val="dk1"/>
                          </a:solidFill>
                          <a:latin typeface="Inter"/>
                          <a:ea typeface="Inter"/>
                          <a:cs typeface="Inter"/>
                          <a:sym typeface="Inter"/>
                        </a:rPr>
                        <a:t>3.8</a:t>
                      </a:r>
                      <a:endParaRPr sz="1600" dirty="0">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9525"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4.0</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solidFill>
                            <a:schemeClr val="dk1"/>
                          </a:solidFill>
                          <a:latin typeface="Inter"/>
                          <a:ea typeface="Inter"/>
                          <a:cs typeface="Inter"/>
                          <a:sym typeface="Inter"/>
                        </a:rPr>
                        <a:t>-0.2</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9525" cap="flat" cmpd="sng" algn="ctr">
                      <a:solidFill>
                        <a:srgbClr val="F4F4F4"/>
                      </a:solidFill>
                      <a:prstDash val="solid"/>
                      <a:round/>
                      <a:headEnd type="none" w="sm" len="sm"/>
                      <a:tailEnd type="none" w="sm" len="sm"/>
                    </a:lnB>
                  </a:tcPr>
                </a:tc>
                <a:extLst>
                  <a:ext uri="{0D108BD9-81ED-4DB2-BD59-A6C34878D82A}">
                    <a16:rowId xmlns:a16="http://schemas.microsoft.com/office/drawing/2014/main" val="10009"/>
                  </a:ext>
                </a:extLst>
              </a:tr>
              <a:tr h="398850">
                <a:tc>
                  <a:txBody>
                    <a:bodyPr/>
                    <a:lstStyle/>
                    <a:p>
                      <a:pPr marL="0" lvl="0" indent="0" algn="l" rtl="0">
                        <a:spcBef>
                          <a:spcPts val="0"/>
                        </a:spcBef>
                        <a:spcAft>
                          <a:spcPts val="0"/>
                        </a:spcAft>
                        <a:buClr>
                          <a:schemeClr val="dk1"/>
                        </a:buClr>
                        <a:buFont typeface="Arial"/>
                        <a:buNone/>
                      </a:pPr>
                      <a:r>
                        <a:rPr lang="no-NO" sz="1600" dirty="0">
                          <a:solidFill>
                            <a:srgbClr val="050038"/>
                          </a:solidFill>
                          <a:latin typeface="Inter" panose="020B0604020202020204" charset="0"/>
                          <a:ea typeface="Inter" panose="020B0604020202020204" charset="0"/>
                          <a:cs typeface="Roboto"/>
                          <a:sym typeface="Roboto"/>
                        </a:rPr>
                        <a:t>10. Prososial motivasjon</a:t>
                      </a:r>
                      <a:endParaRPr sz="1600" dirty="0">
                        <a:solidFill>
                          <a:srgbClr val="050038"/>
                        </a:solidFill>
                        <a:latin typeface="Inter" panose="020B0604020202020204" charset="0"/>
                        <a:ea typeface="Inter" panose="020B0604020202020204" charset="0"/>
                        <a:cs typeface="Roboto"/>
                        <a:sym typeface="Roboto"/>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900"/>
                        <a:buFont typeface="Calibri"/>
                        <a:buNone/>
                      </a:pPr>
                      <a:r>
                        <a:rPr lang="en-US" sz="1600" dirty="0">
                          <a:solidFill>
                            <a:schemeClr val="dk1"/>
                          </a:solidFill>
                          <a:latin typeface="Inter"/>
                          <a:ea typeface="Inter"/>
                          <a:cs typeface="Inter"/>
                          <a:sym typeface="Inter"/>
                        </a:rPr>
                        <a:t>4.4</a:t>
                      </a:r>
                      <a:endParaRPr sz="1600" dirty="0">
                        <a:latin typeface="Inter"/>
                        <a:ea typeface="Inter"/>
                        <a:cs typeface="Inter"/>
                        <a:sym typeface="Inter"/>
                      </a:endParaRPr>
                    </a:p>
                  </a:txBody>
                  <a:tcPr marL="68600" marR="68600" marT="34300" marB="34300" anchor="ctr">
                    <a:lnL w="9525" cap="flat" cmpd="sng">
                      <a:solidFill>
                        <a:srgbClr val="F4F4F4"/>
                      </a:solidFill>
                      <a:prstDash val="solid"/>
                      <a:round/>
                      <a:headEnd type="none" w="sm" len="sm"/>
                      <a:tailEnd type="none" w="sm" len="sm"/>
                    </a:lnL>
                    <a:lnR w="9525" cap="flat" cmpd="sng">
                      <a:solidFill>
                        <a:srgbClr val="F4F4F4"/>
                      </a:solidFill>
                      <a:prstDash val="solid"/>
                      <a:round/>
                      <a:headEnd type="none" w="sm" len="sm"/>
                      <a:tailEnd type="none" w="sm" len="sm"/>
                    </a:lnR>
                    <a:lnT w="9525" cap="flat" cmpd="sng">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dirty="0">
                          <a:solidFill>
                            <a:schemeClr val="dk1"/>
                          </a:solidFill>
                          <a:latin typeface="Inter"/>
                          <a:ea typeface="Inter"/>
                          <a:cs typeface="Inter"/>
                          <a:sym typeface="Inter"/>
                        </a:rPr>
                        <a:t>4.4</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nb-NO" sz="1600" dirty="0">
                          <a:solidFill>
                            <a:schemeClr val="dk1"/>
                          </a:solidFill>
                          <a:latin typeface="Inter"/>
                          <a:ea typeface="Inter"/>
                          <a:cs typeface="Inter"/>
                          <a:sym typeface="Inter"/>
                        </a:rPr>
                        <a:t>-</a:t>
                      </a:r>
                      <a:endParaRPr sz="1600" dirty="0">
                        <a:solidFill>
                          <a:schemeClr val="dk1"/>
                        </a:solidFill>
                        <a:latin typeface="Inter"/>
                        <a:ea typeface="Inter"/>
                        <a:cs typeface="Inter"/>
                        <a:sym typeface="Inter"/>
                      </a:endParaRPr>
                    </a:p>
                  </a:txBody>
                  <a:tcPr marL="68600" marR="68600" marT="34300" marB="34300" anchor="ctr">
                    <a:lnL w="9525" cap="flat" cmpd="sng" algn="ctr">
                      <a:solidFill>
                        <a:srgbClr val="F4F4F4"/>
                      </a:solidFill>
                      <a:prstDash val="solid"/>
                      <a:round/>
                      <a:headEnd type="none" w="sm" len="sm"/>
                      <a:tailEnd type="none" w="sm" len="sm"/>
                    </a:lnL>
                    <a:lnR w="9525" cap="flat" cmpd="sng" algn="ctr">
                      <a:solidFill>
                        <a:srgbClr val="F4F4F4"/>
                      </a:solidFill>
                      <a:prstDash val="solid"/>
                      <a:round/>
                      <a:headEnd type="none" w="sm" len="sm"/>
                      <a:tailEnd type="none" w="sm" len="sm"/>
                    </a:lnR>
                    <a:lnT w="9525" cap="flat" cmpd="sng" algn="ctr">
                      <a:solidFill>
                        <a:srgbClr val="F4F4F4"/>
                      </a:solidFill>
                      <a:prstDash val="solid"/>
                      <a:round/>
                      <a:headEnd type="none" w="sm" len="sm"/>
                      <a:tailEnd type="none" w="sm" len="sm"/>
                    </a:lnT>
                    <a:lnB w="38100" cap="flat" cmpd="sng">
                      <a:solidFill>
                        <a:srgbClr val="F4F4F4"/>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 name="Google Shape;195;g1466b2f1da0_1_3">
            <a:extLst>
              <a:ext uri="{FF2B5EF4-FFF2-40B4-BE49-F238E27FC236}">
                <a16:creationId xmlns:a16="http://schemas.microsoft.com/office/drawing/2014/main" id="{AE84F550-4251-4E1C-6FB7-6A3D735D2179}"/>
              </a:ext>
            </a:extLst>
          </p:cNvPr>
          <p:cNvSpPr txBox="1"/>
          <p:nvPr/>
        </p:nvSpPr>
        <p:spPr>
          <a:xfrm>
            <a:off x="1028299" y="530332"/>
            <a:ext cx="10887476" cy="738623"/>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1"/>
              </a:buClr>
              <a:buFont typeface="Arial"/>
              <a:buNone/>
            </a:pPr>
            <a:r>
              <a:rPr lang="no-NO" sz="1600" dirty="0">
                <a:solidFill>
                  <a:srgbClr val="050038"/>
                </a:solidFill>
                <a:latin typeface="Inter"/>
                <a:ea typeface="Inter"/>
                <a:cs typeface="Inter"/>
                <a:sym typeface="Inter"/>
              </a:rPr>
              <a:t>Oversikt og sammenligning av alle faktorer</a:t>
            </a:r>
            <a:r>
              <a:rPr lang="nb-NO" sz="1600" dirty="0">
                <a:solidFill>
                  <a:srgbClr val="050038"/>
                </a:solidFill>
                <a:latin typeface="Inter"/>
                <a:ea typeface="Inter"/>
                <a:cs typeface="Inter"/>
                <a:sym typeface="Inter"/>
              </a:rPr>
              <a:t>.</a:t>
            </a:r>
            <a:endParaRPr sz="1600" dirty="0">
              <a:solidFill>
                <a:schemeClr val="dk1"/>
              </a:solidFill>
              <a:latin typeface="Inter"/>
              <a:ea typeface="Inter"/>
              <a:cs typeface="Inter"/>
              <a:sym typeface="Inter"/>
            </a:endParaRPr>
          </a:p>
          <a:p>
            <a:pPr marL="0" lvl="0" indent="0" algn="l" rtl="0">
              <a:spcBef>
                <a:spcPts val="0"/>
              </a:spcBef>
              <a:spcAft>
                <a:spcPts val="0"/>
              </a:spcAft>
              <a:buClr>
                <a:schemeClr val="dk1"/>
              </a:buClr>
              <a:buFont typeface="Arial"/>
              <a:buNone/>
            </a:pPr>
            <a:r>
              <a:rPr lang="nb-NO" sz="1600" dirty="0">
                <a:solidFill>
                  <a:srgbClr val="050038"/>
                </a:solidFill>
                <a:latin typeface="Inter"/>
                <a:ea typeface="Inter"/>
                <a:cs typeface="Inter"/>
                <a:sym typeface="Inter"/>
              </a:rPr>
              <a:t>Tabellen viser resultater for valgt enhet, organisasjonen, landssnittet for tjenestetype og landssnitt generelt.</a:t>
            </a:r>
            <a:endParaRPr lang="nb-NO" sz="1600" dirty="0">
              <a:solidFill>
                <a:srgbClr val="E5B285"/>
              </a:solidFill>
              <a:latin typeface="Inter"/>
              <a:ea typeface="Inter"/>
              <a:cs typeface="Inter"/>
              <a:sym typeface="Inter"/>
            </a:endParaRPr>
          </a:p>
        </p:txBody>
      </p:sp>
      <p:sp>
        <p:nvSpPr>
          <p:cNvPr id="5" name="Google Shape;159;g1466b2f1b5f_0_56">
            <a:extLst>
              <a:ext uri="{FF2B5EF4-FFF2-40B4-BE49-F238E27FC236}">
                <a16:creationId xmlns:a16="http://schemas.microsoft.com/office/drawing/2014/main" id="{5CA0FA9E-DB67-2845-C93E-02CA9FF0A31F}"/>
              </a:ext>
            </a:extLst>
          </p:cNvPr>
          <p:cNvSpPr txBox="1">
            <a:spLocks/>
          </p:cNvSpPr>
          <p:nvPr/>
        </p:nvSpPr>
        <p:spPr>
          <a:xfrm rot="-5400000">
            <a:off x="-900966" y="3620453"/>
            <a:ext cx="2378700" cy="57676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nn-NO" sz="800" dirty="0">
                <a:solidFill>
                  <a:srgbClr val="6B7280"/>
                </a:solidFill>
                <a:latin typeface="Inter"/>
                <a:ea typeface="Inter"/>
                <a:cs typeface="Inter"/>
                <a:sym typeface="Inter"/>
              </a:rPr>
              <a:t>2026</a:t>
            </a:r>
            <a:br>
              <a:rPr lang="nn-NO" sz="800" dirty="0">
                <a:solidFill>
                  <a:srgbClr val="6B7280"/>
                </a:solidFill>
                <a:latin typeface="Inter"/>
                <a:ea typeface="Inter"/>
                <a:cs typeface="Inter"/>
                <a:sym typeface="Inter"/>
              </a:rPr>
            </a:br>
            <a:r>
              <a:rPr lang="nn-NO" sz="800" dirty="0">
                <a:solidFill>
                  <a:srgbClr val="6B7280"/>
                </a:solidFill>
                <a:latin typeface="Inter"/>
                <a:ea typeface="Inter"/>
                <a:cs typeface="Inter"/>
                <a:sym typeface="Inter"/>
              </a:rPr>
              <a:t>10-FAKTOR: KS’ </a:t>
            </a:r>
            <a:r>
              <a:rPr lang="nn-NO" sz="800" dirty="0" err="1">
                <a:solidFill>
                  <a:srgbClr val="6B7280"/>
                </a:solidFill>
                <a:latin typeface="Inter"/>
                <a:ea typeface="Inter"/>
                <a:cs typeface="Inter"/>
                <a:sym typeface="Inter"/>
              </a:rPr>
              <a:t>medarbeiderundersøkelse</a:t>
            </a:r>
            <a:endParaRPr lang="nn-NO" sz="800" dirty="0">
              <a:solidFill>
                <a:srgbClr val="6B7280"/>
              </a:solidFill>
              <a:latin typeface="Inter"/>
              <a:ea typeface="Inter"/>
              <a:cs typeface="Inter"/>
              <a:sym typeface="Inter"/>
            </a:endParaRPr>
          </a:p>
        </p:txBody>
      </p:sp>
      <p:sp>
        <p:nvSpPr>
          <p:cNvPr id="7" name="Google Shape;138;g1466b2f1b5f_0_0">
            <a:extLst>
              <a:ext uri="{FF2B5EF4-FFF2-40B4-BE49-F238E27FC236}">
                <a16:creationId xmlns:a16="http://schemas.microsoft.com/office/drawing/2014/main" id="{40402095-06ED-072E-F354-3AE1C022A59F}"/>
              </a:ext>
              <a:ext uri="{C183D7F6-B498-43B3-948B-1728B52AA6E4}">
                <adec:decorative xmlns:adec="http://schemas.microsoft.com/office/drawing/2017/decorative" val="1"/>
              </a:ext>
            </a:extLst>
          </p:cNvPr>
          <p:cNvSpPr txBox="1">
            <a:spLocks/>
          </p:cNvSpPr>
          <p:nvPr/>
        </p:nvSpPr>
        <p:spPr>
          <a:xfrm rot="-5400000">
            <a:off x="-902084" y="1242873"/>
            <a:ext cx="2378700" cy="5745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nb-NO" sz="800" dirty="0">
                <a:solidFill>
                  <a:srgbClr val="6B7280"/>
                </a:solidFill>
                <a:latin typeface="Inter"/>
                <a:ea typeface="Inter"/>
                <a:cs typeface="Inter"/>
                <a:sym typeface="Inter"/>
              </a:rPr>
              <a:t>Dato: </a:t>
            </a:r>
          </a:p>
          <a:p>
            <a:pPr algn="l"/>
            <a:r>
              <a:rPr lang="nb-NO" sz="800" dirty="0">
                <a:solidFill>
                  <a:srgbClr val="6B7280"/>
                </a:solidFill>
                <a:latin typeface="Inter"/>
                <a:ea typeface="Inter"/>
                <a:cs typeface="Inter"/>
                <a:sym typeface="Inter"/>
              </a:rPr>
              <a:t>Trossamfunnet Den norske kirke</a:t>
            </a:r>
          </a:p>
        </p:txBody>
      </p:sp>
      <p:pic>
        <p:nvPicPr>
          <p:cNvPr id="3" name="Picture 2" descr="http://mbkqa.norwayeast.cloudapp.azure.com/users/logo_2.png">
            <a:extLst>
              <a:ext uri="{FF2B5EF4-FFF2-40B4-BE49-F238E27FC236}">
                <a16:creationId xmlns:a16="http://schemas.microsoft.com/office/drawing/2014/main" id="{B9F5E91B-2E6A-80E8-6F01-35A6ABB1A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8953" y="5892397"/>
            <a:ext cx="1220627" cy="252000"/>
          </a:xfrm>
          <a:prstGeom prst="rect">
            <a:avLst/>
          </a:prstGeom>
          <a:noFill/>
          <a:extLst>
            <a:ext uri="{909E8E84-426E-40DD-AFC4-6F175D3DCCD1}">
              <a14:hiddenFill xmlns:a14="http://schemas.microsoft.com/office/drawing/2010/main">
                <a:solidFill>
                  <a:srgbClr val="FFFFFF"/>
                </a:solidFill>
              </a14:hiddenFill>
            </a:ext>
          </a:extLst>
        </p:spPr>
      </p:pic>
      <p:sp>
        <p:nvSpPr>
          <p:cNvPr id="9" name="Plassholder for lysbildenummer 8">
            <a:extLst>
              <a:ext uri="{FF2B5EF4-FFF2-40B4-BE49-F238E27FC236}">
                <a16:creationId xmlns:a16="http://schemas.microsoft.com/office/drawing/2014/main" id="{6B44D158-DA95-31BF-FC10-AD199D6238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o-NO" smtClean="0"/>
              <a:t>7</a:t>
            </a:fld>
            <a:endParaRPr lang="no-NO"/>
          </a:p>
        </p:txBody>
      </p:sp>
      <p:sp>
        <p:nvSpPr>
          <p:cNvPr id="11" name="Rektangel: avrundede hjørner 10">
            <a:extLst>
              <a:ext uri="{FF2B5EF4-FFF2-40B4-BE49-F238E27FC236}">
                <a16:creationId xmlns:a16="http://schemas.microsoft.com/office/drawing/2014/main" id="{2E572AA2-88F6-1450-25E9-E25673B156BE}"/>
              </a:ext>
            </a:extLst>
          </p:cNvPr>
          <p:cNvSpPr/>
          <p:nvPr/>
        </p:nvSpPr>
        <p:spPr>
          <a:xfrm>
            <a:off x="8142514" y="1173287"/>
            <a:ext cx="2898523" cy="4748541"/>
          </a:xfrm>
          <a:prstGeom prst="roundRect">
            <a:avLst>
              <a:gd name="adj" fmla="val 2998"/>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836A68-3038-7414-EA52-3D65D485F5E6}"/>
              </a:ext>
            </a:extLst>
          </p:cNvPr>
          <p:cNvSpPr>
            <a:spLocks noGrp="1"/>
          </p:cNvSpPr>
          <p:nvPr>
            <p:ph type="title"/>
          </p:nvPr>
        </p:nvSpPr>
        <p:spPr/>
        <p:txBody>
          <a:bodyPr/>
          <a:lstStyle/>
          <a:p>
            <a:r>
              <a:rPr lang="nb-NO" dirty="0"/>
              <a:t>Presentasjonsnotater</a:t>
            </a:r>
          </a:p>
        </p:txBody>
      </p:sp>
      <p:sp>
        <p:nvSpPr>
          <p:cNvPr id="3" name="Plassholder for innhold 2">
            <a:extLst>
              <a:ext uri="{FF2B5EF4-FFF2-40B4-BE49-F238E27FC236}">
                <a16:creationId xmlns:a16="http://schemas.microsoft.com/office/drawing/2014/main" id="{66A67AE6-57F1-4731-A1AC-BEAA93BD730B}"/>
              </a:ext>
            </a:extLst>
          </p:cNvPr>
          <p:cNvSpPr>
            <a:spLocks noGrp="1"/>
          </p:cNvSpPr>
          <p:nvPr>
            <p:ph idx="1"/>
          </p:nvPr>
        </p:nvSpPr>
        <p:spPr/>
        <p:txBody>
          <a:bodyPr/>
          <a:lstStyle/>
          <a:p>
            <a:pPr marL="0" indent="0">
              <a:buNone/>
            </a:pPr>
            <a:r>
              <a:rPr lang="nb-NO" sz="2000" dirty="0"/>
              <a:t>Dette er rapporten, slik vi presenterer den i dag, men først ønsker vi å gjøre oppmerksom ved noe som skiller disse resultatene fra de dere ser på egen rapport. </a:t>
            </a:r>
          </a:p>
          <a:p>
            <a:pPr marL="0" indent="0">
              <a:buNone/>
            </a:pPr>
            <a:r>
              <a:rPr lang="nb-NO" sz="2000" dirty="0"/>
              <a:t>Disse tallene i rød ramme som vi presenterer i dag skiller seg fra tallene som finnes på rapporter som er generert i KF-systemet. Dette er altså </a:t>
            </a:r>
            <a:r>
              <a:rPr lang="nb-NO" sz="2000" dirty="0" err="1"/>
              <a:t>benchmark</a:t>
            </a:r>
            <a:r>
              <a:rPr lang="nb-NO" sz="2000" dirty="0"/>
              <a:t>-tallene som vi har fått av Kommuneforlaget nå i etterkant.</a:t>
            </a:r>
          </a:p>
          <a:p>
            <a:pPr marL="0" indent="0">
              <a:buNone/>
            </a:pPr>
            <a:endParaRPr lang="nb-NO" dirty="0"/>
          </a:p>
        </p:txBody>
      </p:sp>
      <p:sp>
        <p:nvSpPr>
          <p:cNvPr id="4" name="Plassholder for dato 3">
            <a:extLst>
              <a:ext uri="{FF2B5EF4-FFF2-40B4-BE49-F238E27FC236}">
                <a16:creationId xmlns:a16="http://schemas.microsoft.com/office/drawing/2014/main" id="{9E0D25DB-E4E5-B4D6-BA94-6DA499A7B17D}"/>
              </a:ext>
            </a:extLst>
          </p:cNvPr>
          <p:cNvSpPr>
            <a:spLocks noGrp="1"/>
          </p:cNvSpPr>
          <p:nvPr>
            <p:ph type="dt" sz="half" idx="10"/>
          </p:nvPr>
        </p:nvSpPr>
        <p:spPr/>
        <p:txBody>
          <a:bodyPr/>
          <a:lstStyle/>
          <a:p>
            <a:fld id="{164F8536-0BE2-2E4B-A8A8-DB84D1FEAC6C}" type="datetime1">
              <a:rPr lang="nb-NO" smtClean="0"/>
              <a:t>29.04.2026</a:t>
            </a:fld>
            <a:endParaRPr lang="nb-NO"/>
          </a:p>
        </p:txBody>
      </p:sp>
      <p:sp>
        <p:nvSpPr>
          <p:cNvPr id="5" name="Plassholder for lysbildenummer 4">
            <a:extLst>
              <a:ext uri="{FF2B5EF4-FFF2-40B4-BE49-F238E27FC236}">
                <a16:creationId xmlns:a16="http://schemas.microsoft.com/office/drawing/2014/main" id="{14EF0714-DE76-BA60-FCDC-3DA472EAC0F3}"/>
              </a:ext>
            </a:extLst>
          </p:cNvPr>
          <p:cNvSpPr>
            <a:spLocks noGrp="1"/>
          </p:cNvSpPr>
          <p:nvPr>
            <p:ph type="sldNum" sz="quarter" idx="12"/>
          </p:nvPr>
        </p:nvSpPr>
        <p:spPr/>
        <p:txBody>
          <a:bodyPr/>
          <a:lstStyle/>
          <a:p>
            <a:fld id="{46765B28-40BF-0A46-BB8F-30D004035CD9}" type="slidenum">
              <a:rPr lang="nb-NO" smtClean="0"/>
              <a:t>8</a:t>
            </a:fld>
            <a:endParaRPr lang="nb-NO"/>
          </a:p>
        </p:txBody>
      </p:sp>
    </p:spTree>
    <p:extLst>
      <p:ext uri="{BB962C8B-B14F-4D97-AF65-F5344CB8AC3E}">
        <p14:creationId xmlns:p14="http://schemas.microsoft.com/office/powerpoint/2010/main" val="366890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4D740364-989D-9CA2-B1A3-E464BB8A96D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88572E5-3D10-7D68-9169-4ED26A388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61" y="283673"/>
            <a:ext cx="10618277" cy="6014122"/>
          </a:xfrm>
          <a:prstGeom prst="rect">
            <a:avLst/>
          </a:prstGeom>
          <a:noFill/>
          <a:extLst>
            <a:ext uri="{909E8E84-426E-40DD-AFC4-6F175D3DCCD1}">
              <a14:hiddenFill xmlns:a14="http://schemas.microsoft.com/office/drawing/2010/main">
                <a:solidFill>
                  <a:srgbClr val="FFFFFF"/>
                </a:solidFill>
              </a14:hiddenFill>
            </a:ext>
          </a:extLst>
        </p:spPr>
      </p:pic>
      <p:cxnSp>
        <p:nvCxnSpPr>
          <p:cNvPr id="191" name="Google Shape;191;g1466b2f1da0_1_3">
            <a:extLst>
              <a:ext uri="{FF2B5EF4-FFF2-40B4-BE49-F238E27FC236}">
                <a16:creationId xmlns:a16="http://schemas.microsoft.com/office/drawing/2014/main" id="{46C4E1B8-67DB-0355-07A8-E1BF5072D1BB}"/>
              </a:ext>
            </a:extLst>
          </p:cNvPr>
          <p:cNvCxnSpPr/>
          <p:nvPr/>
        </p:nvCxnSpPr>
        <p:spPr>
          <a:xfrm>
            <a:off x="610500" y="0"/>
            <a:ext cx="0" cy="6858000"/>
          </a:xfrm>
          <a:prstGeom prst="straightConnector1">
            <a:avLst/>
          </a:prstGeom>
          <a:noFill/>
          <a:ln w="9525" cap="flat" cmpd="sng">
            <a:solidFill>
              <a:srgbClr val="E5E7EB"/>
            </a:solidFill>
            <a:prstDash val="solid"/>
            <a:round/>
            <a:headEnd type="none" w="med" len="med"/>
            <a:tailEnd type="none" w="med" len="med"/>
          </a:ln>
        </p:spPr>
      </p:cxnSp>
      <p:sp>
        <p:nvSpPr>
          <p:cNvPr id="192" name="Google Shape;192;g1466b2f1da0_1_3">
            <a:extLst>
              <a:ext uri="{FF2B5EF4-FFF2-40B4-BE49-F238E27FC236}">
                <a16:creationId xmlns:a16="http://schemas.microsoft.com/office/drawing/2014/main" id="{0AB52F17-3C00-1F0D-D164-1EACB6289996}"/>
              </a:ext>
            </a:extLst>
          </p:cNvPr>
          <p:cNvSpPr txBox="1"/>
          <p:nvPr/>
        </p:nvSpPr>
        <p:spPr>
          <a:xfrm>
            <a:off x="81267" y="203500"/>
            <a:ext cx="454800" cy="430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no-NO" sz="1200" dirty="0">
                <a:solidFill>
                  <a:srgbClr val="6B7280"/>
                </a:solidFill>
              </a:rPr>
              <a:t>0</a:t>
            </a:r>
            <a:r>
              <a:rPr lang="en-US" sz="1200" dirty="0">
                <a:solidFill>
                  <a:srgbClr val="6B7280"/>
                </a:solidFill>
              </a:rPr>
              <a:t>5</a:t>
            </a:r>
            <a:endParaRPr sz="1200" dirty="0">
              <a:solidFill>
                <a:srgbClr val="6B7280"/>
              </a:solidFill>
            </a:endParaRPr>
          </a:p>
        </p:txBody>
      </p:sp>
      <p:sp>
        <p:nvSpPr>
          <p:cNvPr id="5" name="Google Shape;159;g1466b2f1b5f_0_56">
            <a:extLst>
              <a:ext uri="{FF2B5EF4-FFF2-40B4-BE49-F238E27FC236}">
                <a16:creationId xmlns:a16="http://schemas.microsoft.com/office/drawing/2014/main" id="{6369E54C-ADB0-FDDF-D345-433383FC7BB8}"/>
              </a:ext>
            </a:extLst>
          </p:cNvPr>
          <p:cNvSpPr txBox="1">
            <a:spLocks/>
          </p:cNvSpPr>
          <p:nvPr/>
        </p:nvSpPr>
        <p:spPr>
          <a:xfrm rot="-5400000">
            <a:off x="-900966" y="3620453"/>
            <a:ext cx="2378700" cy="57676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nn-NO" sz="800" dirty="0">
                <a:solidFill>
                  <a:srgbClr val="6B7280"/>
                </a:solidFill>
                <a:latin typeface="Inter"/>
                <a:ea typeface="Inter"/>
                <a:cs typeface="Inter"/>
                <a:sym typeface="Inter"/>
              </a:rPr>
              <a:t>2026</a:t>
            </a:r>
            <a:br>
              <a:rPr lang="nn-NO" sz="800" dirty="0">
                <a:solidFill>
                  <a:srgbClr val="6B7280"/>
                </a:solidFill>
                <a:latin typeface="Inter"/>
                <a:ea typeface="Inter"/>
                <a:cs typeface="Inter"/>
                <a:sym typeface="Inter"/>
              </a:rPr>
            </a:br>
            <a:r>
              <a:rPr lang="nn-NO" sz="800" dirty="0">
                <a:solidFill>
                  <a:srgbClr val="6B7280"/>
                </a:solidFill>
                <a:latin typeface="Inter"/>
                <a:ea typeface="Inter"/>
                <a:cs typeface="Inter"/>
                <a:sym typeface="Inter"/>
              </a:rPr>
              <a:t>10-FAKTOR: KS’ </a:t>
            </a:r>
            <a:r>
              <a:rPr lang="nn-NO" sz="800" dirty="0" err="1">
                <a:solidFill>
                  <a:srgbClr val="6B7280"/>
                </a:solidFill>
                <a:latin typeface="Inter"/>
                <a:ea typeface="Inter"/>
                <a:cs typeface="Inter"/>
                <a:sym typeface="Inter"/>
              </a:rPr>
              <a:t>medarbeiderundersøkelse</a:t>
            </a:r>
            <a:endParaRPr lang="nn-NO" sz="800" dirty="0">
              <a:solidFill>
                <a:srgbClr val="6B7280"/>
              </a:solidFill>
              <a:latin typeface="Inter"/>
              <a:ea typeface="Inter"/>
              <a:cs typeface="Inter"/>
              <a:sym typeface="Inter"/>
            </a:endParaRPr>
          </a:p>
        </p:txBody>
      </p:sp>
      <p:sp>
        <p:nvSpPr>
          <p:cNvPr id="7" name="Google Shape;138;g1466b2f1b5f_0_0">
            <a:extLst>
              <a:ext uri="{FF2B5EF4-FFF2-40B4-BE49-F238E27FC236}">
                <a16:creationId xmlns:a16="http://schemas.microsoft.com/office/drawing/2014/main" id="{B454DC9E-C802-3EBF-8C8A-07DBE4AA02E4}"/>
              </a:ext>
              <a:ext uri="{C183D7F6-B498-43B3-948B-1728B52AA6E4}">
                <adec:decorative xmlns:adec="http://schemas.microsoft.com/office/drawing/2017/decorative" val="1"/>
              </a:ext>
            </a:extLst>
          </p:cNvPr>
          <p:cNvSpPr txBox="1">
            <a:spLocks/>
          </p:cNvSpPr>
          <p:nvPr/>
        </p:nvSpPr>
        <p:spPr>
          <a:xfrm rot="-5400000">
            <a:off x="-902084" y="1242873"/>
            <a:ext cx="2378700" cy="5745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nb-NO" sz="800" dirty="0">
                <a:solidFill>
                  <a:srgbClr val="6B7280"/>
                </a:solidFill>
                <a:latin typeface="Inter"/>
                <a:ea typeface="Inter"/>
                <a:cs typeface="Inter"/>
                <a:sym typeface="Inter"/>
              </a:rPr>
              <a:t>Dato: </a:t>
            </a:r>
          </a:p>
          <a:p>
            <a:pPr algn="l"/>
            <a:r>
              <a:rPr lang="nb-NO" sz="800" dirty="0">
                <a:solidFill>
                  <a:srgbClr val="6B7280"/>
                </a:solidFill>
                <a:latin typeface="Inter"/>
                <a:ea typeface="Inter"/>
                <a:cs typeface="Inter"/>
                <a:sym typeface="Inter"/>
              </a:rPr>
              <a:t>Trossamfunnet Den norske kirke</a:t>
            </a:r>
          </a:p>
        </p:txBody>
      </p:sp>
      <p:pic>
        <p:nvPicPr>
          <p:cNvPr id="3" name="Picture 2" descr="http://mbkqa.norwayeast.cloudapp.azure.com/users/logo_2.png">
            <a:extLst>
              <a:ext uri="{FF2B5EF4-FFF2-40B4-BE49-F238E27FC236}">
                <a16:creationId xmlns:a16="http://schemas.microsoft.com/office/drawing/2014/main" id="{5CBE290A-56DA-94C3-F52B-924053ADA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88953" y="5892397"/>
            <a:ext cx="1220627" cy="252000"/>
          </a:xfrm>
          <a:prstGeom prst="rect">
            <a:avLst/>
          </a:prstGeom>
          <a:noFill/>
          <a:extLst>
            <a:ext uri="{909E8E84-426E-40DD-AFC4-6F175D3DCCD1}">
              <a14:hiddenFill xmlns:a14="http://schemas.microsoft.com/office/drawing/2010/main">
                <a:solidFill>
                  <a:srgbClr val="FFFFFF"/>
                </a:solidFill>
              </a14:hiddenFill>
            </a:ext>
          </a:extLst>
        </p:spPr>
      </p:pic>
      <p:sp>
        <p:nvSpPr>
          <p:cNvPr id="9" name="Plassholder for lysbildenummer 8">
            <a:extLst>
              <a:ext uri="{FF2B5EF4-FFF2-40B4-BE49-F238E27FC236}">
                <a16:creationId xmlns:a16="http://schemas.microsoft.com/office/drawing/2014/main" id="{023CC08B-B220-64D5-045B-53C6666ED9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o-NO" smtClean="0"/>
              <a:t>9</a:t>
            </a:fld>
            <a:endParaRPr lang="no-NO"/>
          </a:p>
        </p:txBody>
      </p:sp>
      <p:sp>
        <p:nvSpPr>
          <p:cNvPr id="10" name="Rektangel: avrundede hjørner 9">
            <a:extLst>
              <a:ext uri="{FF2B5EF4-FFF2-40B4-BE49-F238E27FC236}">
                <a16:creationId xmlns:a16="http://schemas.microsoft.com/office/drawing/2014/main" id="{88B91EC8-5E74-A622-75F6-5254DF45B55F}"/>
              </a:ext>
            </a:extLst>
          </p:cNvPr>
          <p:cNvSpPr/>
          <p:nvPr/>
        </p:nvSpPr>
        <p:spPr>
          <a:xfrm>
            <a:off x="6096000" y="1741714"/>
            <a:ext cx="5485498" cy="4556081"/>
          </a:xfrm>
          <a:prstGeom prst="roundRect">
            <a:avLst>
              <a:gd name="adj" fmla="val 2998"/>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78955252"/>
      </p:ext>
    </p:extLst>
  </p:cSld>
  <p:clrMapOvr>
    <a:masterClrMapping/>
  </p:clrMapOvr>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sjon2" id="{57B219EC-7D61-43A1-9E15-483FFB1AA736}" vid="{8E0518F1-9507-4816-96CB-B2EB7DC23900}"/>
    </a:ext>
  </a:extLst>
</a:theme>
</file>

<file path=ppt/theme/theme2.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1be51b6c-49d2-44c4-b824-afc84ace3b8f">
      <Terms xmlns="http://schemas.microsoft.com/office/infopath/2007/PartnerControls"/>
    </lcf76f155ced4ddcb4097134ff3c332f>
    <_ip_UnifiedCompliancePolicyProperties xmlns="http://schemas.microsoft.com/sharepoint/v3" xsi:nil="true"/>
    <TaxCatchAll xmlns="ba553164-b9d1-4c17-96fb-ffeb6e47192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5F4D0F8E9F8E74FAA934111D5062CCB" ma:contentTypeVersion="19" ma:contentTypeDescription="Opprett et nytt dokument." ma:contentTypeScope="" ma:versionID="d63adac6b3e7f7487c48118aede71fb6">
  <xsd:schema xmlns:xsd="http://www.w3.org/2001/XMLSchema" xmlns:xs="http://www.w3.org/2001/XMLSchema" xmlns:p="http://schemas.microsoft.com/office/2006/metadata/properties" xmlns:ns1="http://schemas.microsoft.com/sharepoint/v3" xmlns:ns2="1be51b6c-49d2-44c4-b824-afc84ace3b8f" xmlns:ns3="ba553164-b9d1-4c17-96fb-ffeb6e47192c" targetNamespace="http://schemas.microsoft.com/office/2006/metadata/properties" ma:root="true" ma:fieldsID="e25092aab960cdf7e0272cb9221b8c70" ns1:_="" ns2:_="" ns3:_="">
    <xsd:import namespace="http://schemas.microsoft.com/sharepoint/v3"/>
    <xsd:import namespace="1be51b6c-49d2-44c4-b824-afc84ace3b8f"/>
    <xsd:import namespace="ba553164-b9d1-4c17-96fb-ffeb6e4719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Egenskaper for samordnet samsvarspolicy" ma:hidden="true" ma:internalName="_ip_UnifiedCompliancePolicyProperties">
      <xsd:simpleType>
        <xsd:restriction base="dms:Note"/>
      </xsd:simpleType>
    </xsd:element>
    <xsd:element name="_ip_UnifiedCompliancePolicyUIAction" ma:index="26"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51b6c-49d2-44c4-b824-afc84ace3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553164-b9d1-4c17-96fb-ffeb6e47192c"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981b0ce6-60aa-4176-9e6a-537bc663191f}" ma:internalName="TaxCatchAll" ma:showField="CatchAllData" ma:web="ba553164-b9d1-4c17-96fb-ffeb6e4719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084750-CA24-4F5C-AD69-FE47DFB4F34C}">
  <ds:schemaRefs>
    <ds:schemaRef ds:uri="http://purl.org/dc/terms/"/>
    <ds:schemaRef ds:uri="1be51b6c-49d2-44c4-b824-afc84ace3b8f"/>
    <ds:schemaRef ds:uri="http://purl.org/dc/dcmitype/"/>
    <ds:schemaRef ds:uri="http://schemas.microsoft.com/sharepoint/v3"/>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ba553164-b9d1-4c17-96fb-ffeb6e47192c"/>
    <ds:schemaRef ds:uri="http://schemas.microsoft.com/office/2006/metadata/properties"/>
  </ds:schemaRefs>
</ds:datastoreItem>
</file>

<file path=customXml/itemProps2.xml><?xml version="1.0" encoding="utf-8"?>
<ds:datastoreItem xmlns:ds="http://schemas.openxmlformats.org/officeDocument/2006/customXml" ds:itemID="{C6837ECE-3F97-4B28-A0F8-28928430BA4C}">
  <ds:schemaRefs>
    <ds:schemaRef ds:uri="http://schemas.microsoft.com/sharepoint/v3/contenttype/forms"/>
  </ds:schemaRefs>
</ds:datastoreItem>
</file>

<file path=customXml/itemProps3.xml><?xml version="1.0" encoding="utf-8"?>
<ds:datastoreItem xmlns:ds="http://schemas.openxmlformats.org/officeDocument/2006/customXml" ds:itemID="{F44B1BFF-B203-4172-9FFB-CE9594EC3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e51b6c-49d2-44c4-b824-afc84ace3b8f"/>
    <ds:schemaRef ds:uri="ba553164-b9d1-4c17-96fb-ffeb6e4719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bc7810f-1601-4c5d-8eaa-56870a5bf913}" enabled="1" method="Privileged" siteId="{512024a4-8685-4f03-8086-14a61730e817}" contentBits="0" removed="0"/>
</clbl:labelList>
</file>

<file path=docProps/app.xml><?xml version="1.0" encoding="utf-8"?>
<Properties xmlns="http://schemas.openxmlformats.org/officeDocument/2006/extended-properties" xmlns:vt="http://schemas.openxmlformats.org/officeDocument/2006/docPropsVTypes">
  <Template>DNK_16x9_bokmål</Template>
  <TotalTime>35</TotalTime>
  <Words>5855</Words>
  <Application>Microsoft Office PowerPoint</Application>
  <PresentationFormat>Widescreen</PresentationFormat>
  <Paragraphs>586</Paragraphs>
  <Slides>45</Slides>
  <Notes>22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45</vt:i4>
      </vt:variant>
    </vt:vector>
  </HeadingPairs>
  <TitlesOfParts>
    <vt:vector size="50" baseType="lpstr">
      <vt:lpstr>Arial</vt:lpstr>
      <vt:lpstr>Calibri</vt:lpstr>
      <vt:lpstr>Inter</vt:lpstr>
      <vt:lpstr>Inter Medium</vt:lpstr>
      <vt:lpstr>Den norske kirke_ppt mal</vt:lpstr>
      <vt:lpstr>Felles medarbeiderundersøkelse i trossamfunnet Den norske kirke</vt:lpstr>
      <vt:lpstr>Om medarbeiderundersøkelsen</vt:lpstr>
      <vt:lpstr>Presentasjonsnotater</vt:lpstr>
      <vt:lpstr>Nasjonal innsikt – lokalt arbeidsgiveransvar – felles støtte</vt:lpstr>
      <vt:lpstr>Presentasjonsnotater</vt:lpstr>
      <vt:lpstr>10-faktor i trossamfunnet Den norske kirke</vt:lpstr>
      <vt:lpstr>Resultater: 10-faktor i Trossamfunnet Den norske kirke </vt:lpstr>
      <vt:lpstr>Presentasjonsnotater</vt:lpstr>
      <vt:lpstr>PowerPoint-presentasjon</vt:lpstr>
      <vt:lpstr>Presentasjonsnotater</vt:lpstr>
      <vt:lpstr>Resultater: 10-faktor i Trossamfunnet Den norske kirke </vt:lpstr>
      <vt:lpstr>Presentasjonsnotater</vt:lpstr>
      <vt:lpstr>Faktorene med høyest skår</vt:lpstr>
      <vt:lpstr>Presentasjonsnotater</vt:lpstr>
      <vt:lpstr>Trossamfunnet Den norske kirke</vt:lpstr>
      <vt:lpstr>Presentasjonsnotater</vt:lpstr>
      <vt:lpstr>Faktorene med lavest skår</vt:lpstr>
      <vt:lpstr>Presentasjonsnotater</vt:lpstr>
      <vt:lpstr>Støtte for god kompetanseutvikling</vt:lpstr>
      <vt:lpstr>Presentasjonsnotater</vt:lpstr>
      <vt:lpstr>Om arbeidsmiljøundersøkelsen</vt:lpstr>
      <vt:lpstr>Om arbeidsmiljøundersøkelsen</vt:lpstr>
      <vt:lpstr>Presentasjonsnotater</vt:lpstr>
      <vt:lpstr>Flertallet rapporterer om gode psykososiale forhold</vt:lpstr>
      <vt:lpstr>Presentasjonsnotater</vt:lpstr>
      <vt:lpstr>Flertallet rapporterer om gode psykososiale forhold</vt:lpstr>
      <vt:lpstr>Presentasjonsnotater</vt:lpstr>
      <vt:lpstr>Også i Den norske kirke finnes det konflikt</vt:lpstr>
      <vt:lpstr>Presentasjonsnotater</vt:lpstr>
      <vt:lpstr>Medarbeidere rapporterer om lav grad av vold og trusler</vt:lpstr>
      <vt:lpstr>Medarbeidere rapporterer om lav grad av vold og trusler</vt:lpstr>
      <vt:lpstr>Presentasjonsnotater</vt:lpstr>
      <vt:lpstr>Nesten 1 av 5 rapporter om handlinger og ytringer som kan oppleves krenkende</vt:lpstr>
      <vt:lpstr>Presentasjonsnotater</vt:lpstr>
      <vt:lpstr>Noen rapporterer om uønsket seksuell oppmerksomhet</vt:lpstr>
      <vt:lpstr>Presentasjonsnotater</vt:lpstr>
      <vt:lpstr>Noen medarbeidere rapporterer om forskjellsbehandling</vt:lpstr>
      <vt:lpstr>Presentasjonsnotater</vt:lpstr>
      <vt:lpstr>De fleste ansatte melder i fra om kritikkverdige forhold</vt:lpstr>
      <vt:lpstr>De fleste ansatte melder i fra om kritikkverdige forhold</vt:lpstr>
      <vt:lpstr>Presentasjonsnotater</vt:lpstr>
      <vt:lpstr>De fleste ansatte opplever at det er trygt å si i fra</vt:lpstr>
      <vt:lpstr>Presentasjonsnotater</vt:lpstr>
      <vt:lpstr>Rapporten alene skaper ingen forbedringer</vt:lpstr>
      <vt:lpstr>Presentasjonsnotater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Helene Røyland Solberg</dc:creator>
  <cp:lastModifiedBy>Sara Helene Røyland Solberg</cp:lastModifiedBy>
  <cp:revision>2</cp:revision>
  <dcterms:created xsi:type="dcterms:W3CDTF">2026-04-29T06:43:37Z</dcterms:created>
  <dcterms:modified xsi:type="dcterms:W3CDTF">2026-04-29T07:18:44Z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0x010100B5F4D0F8E9F8E74FAA934111D5062CCB</vt:lpwstr>
  </property>
  <property fmtid="{D5CDD505-2E9C-101B-9397-08002B2CF9AE}" pid="3" name="MediaServiceImageTags">
    <vt:lpwstr/>
  </property>
</Properties>
</file>