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handoutMasterIdLst>
    <p:handoutMasterId r:id="rId49"/>
  </p:handoutMasterIdLst>
  <p:sldIdLst>
    <p:sldId id="2147471768" r:id="rId2"/>
    <p:sldId id="2147471758" r:id="rId3"/>
    <p:sldId id="2147471783" r:id="rId4"/>
    <p:sldId id="11252" r:id="rId5"/>
    <p:sldId id="11253" r:id="rId6"/>
    <p:sldId id="2147471750" r:id="rId7"/>
    <p:sldId id="2147471728" r:id="rId8"/>
    <p:sldId id="2147471777" r:id="rId9"/>
    <p:sldId id="4319" r:id="rId10"/>
    <p:sldId id="11292" r:id="rId11"/>
    <p:sldId id="2147471762" r:id="rId12"/>
    <p:sldId id="2147471787" r:id="rId13"/>
    <p:sldId id="2147471718" r:id="rId14"/>
    <p:sldId id="2147471786" r:id="rId15"/>
    <p:sldId id="2147483022" r:id="rId16"/>
    <p:sldId id="9398" r:id="rId17"/>
    <p:sldId id="1683" r:id="rId18"/>
    <p:sldId id="1074" r:id="rId19"/>
    <p:sldId id="10745" r:id="rId20"/>
    <p:sldId id="866" r:id="rId21"/>
    <p:sldId id="4542" r:id="rId22"/>
    <p:sldId id="9409" r:id="rId23"/>
    <p:sldId id="1706" r:id="rId24"/>
    <p:sldId id="2147197975" r:id="rId25"/>
    <p:sldId id="2147198217" r:id="rId26"/>
    <p:sldId id="2147471784" r:id="rId27"/>
    <p:sldId id="282" r:id="rId28"/>
    <p:sldId id="2147471785" r:id="rId29"/>
    <p:sldId id="5199" r:id="rId30"/>
    <p:sldId id="2147198019" r:id="rId31"/>
    <p:sldId id="2147483021" r:id="rId32"/>
    <p:sldId id="2147483014" r:id="rId33"/>
    <p:sldId id="2147483015" r:id="rId34"/>
    <p:sldId id="11287" r:id="rId35"/>
    <p:sldId id="9169" r:id="rId36"/>
    <p:sldId id="4309" r:id="rId37"/>
    <p:sldId id="2147471736" r:id="rId38"/>
    <p:sldId id="2147198796" r:id="rId39"/>
    <p:sldId id="2147482986" r:id="rId40"/>
    <p:sldId id="2147482985" r:id="rId41"/>
    <p:sldId id="1740" r:id="rId42"/>
    <p:sldId id="5464" r:id="rId43"/>
    <p:sldId id="2147471789" r:id="rId44"/>
    <p:sldId id="2147198823" r:id="rId45"/>
    <p:sldId id="1433" r:id="rId46"/>
    <p:sldId id="11289" r:id="rId47"/>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elin Burkeland" initials="IB [2]" lastIdx="1" clrIdx="0">
    <p:extLst>
      <p:ext uri="{19B8F6BF-5375-455C-9EA6-DF929625EA0E}">
        <p15:presenceInfo xmlns:p15="http://schemas.microsoft.com/office/powerpoint/2012/main" userId="S::Ingelin.Burkeland@ks.no::458ff3a5-e1f6-493b-9db1-1750b1307512" providerId="AD"/>
      </p:ext>
    </p:extLst>
  </p:cmAuthor>
  <p:cmAuthor id="2" name="Lars Georg Fordal" initials="LGF" lastIdx="1" clrIdx="1">
    <p:extLst>
      <p:ext uri="{19B8F6BF-5375-455C-9EA6-DF929625EA0E}">
        <p15:presenceInfo xmlns:p15="http://schemas.microsoft.com/office/powerpoint/2012/main" userId="Lars Georg Ford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7941D"/>
    <a:srgbClr val="FF7C80"/>
    <a:srgbClr val="5FC5F1"/>
    <a:srgbClr val="0095C4"/>
    <a:srgbClr val="5294C4"/>
    <a:srgbClr val="0B2B52"/>
    <a:srgbClr val="082B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592" autoAdjust="0"/>
    <p:restoredTop sz="86375" autoAdjust="0"/>
  </p:normalViewPr>
  <p:slideViewPr>
    <p:cSldViewPr snapToGrid="0" snapToObjects="1">
      <p:cViewPr varScale="1">
        <p:scale>
          <a:sx n="64" d="100"/>
          <a:sy n="64" d="100"/>
        </p:scale>
        <p:origin x="572" y="40"/>
      </p:cViewPr>
      <p:guideLst/>
    </p:cSldViewPr>
  </p:slideViewPr>
  <p:outlineViewPr>
    <p:cViewPr>
      <p:scale>
        <a:sx n="33" d="100"/>
        <a:sy n="33" d="100"/>
      </p:scale>
      <p:origin x="0" y="-11312"/>
    </p:cViewPr>
  </p:outlineViewPr>
  <p:notesTextViewPr>
    <p:cViewPr>
      <p:scale>
        <a:sx n="3" d="2"/>
        <a:sy n="3" d="2"/>
      </p:scale>
      <p:origin x="0" y="0"/>
    </p:cViewPr>
  </p:notesTextViewPr>
  <p:sorterViewPr>
    <p:cViewPr varScale="1">
      <p:scale>
        <a:sx n="1" d="1"/>
        <a:sy n="1" d="1"/>
      </p:scale>
      <p:origin x="0" y="-19196"/>
    </p:cViewPr>
  </p:sorterViewPr>
  <p:notesViewPr>
    <p:cSldViewPr snapToGrid="0" snapToObjects="1">
      <p:cViewPr varScale="1">
        <p:scale>
          <a:sx n="132" d="100"/>
          <a:sy n="132" d="100"/>
        </p:scale>
        <p:origin x="534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elin Burkeland" userId="9b6f7926-2f98-4c48-acd8-09786af87988" providerId="ADAL" clId="{4076C7A5-274C-4280-B772-65CB4B4A890A}"/>
    <pc:docChg chg="delSld">
      <pc:chgData name="Ingelin Burkeland" userId="9b6f7926-2f98-4c48-acd8-09786af87988" providerId="ADAL" clId="{4076C7A5-274C-4280-B772-65CB4B4A890A}" dt="2026-09-10T19:23:16.640" v="14" actId="47"/>
      <pc:docMkLst>
        <pc:docMk/>
      </pc:docMkLst>
      <pc:sldChg chg="del">
        <pc:chgData name="Ingelin Burkeland" userId="9b6f7926-2f98-4c48-acd8-09786af87988" providerId="ADAL" clId="{4076C7A5-274C-4280-B772-65CB4B4A890A}" dt="2026-09-10T19:23:15.522" v="12" actId="47"/>
        <pc:sldMkLst>
          <pc:docMk/>
          <pc:sldMk cId="1013446311" sldId="1135"/>
        </pc:sldMkLst>
      </pc:sldChg>
      <pc:sldChg chg="del">
        <pc:chgData name="Ingelin Burkeland" userId="9b6f7926-2f98-4c48-acd8-09786af87988" providerId="ADAL" clId="{4076C7A5-274C-4280-B772-65CB4B4A890A}" dt="2026-09-10T19:23:16.640" v="14" actId="47"/>
        <pc:sldMkLst>
          <pc:docMk/>
          <pc:sldMk cId="4237569781" sldId="1136"/>
        </pc:sldMkLst>
      </pc:sldChg>
      <pc:sldChg chg="del">
        <pc:chgData name="Ingelin Burkeland" userId="9b6f7926-2f98-4c48-acd8-09786af87988" providerId="ADAL" clId="{4076C7A5-274C-4280-B772-65CB4B4A890A}" dt="2026-09-10T19:23:15.887" v="13" actId="47"/>
        <pc:sldMkLst>
          <pc:docMk/>
          <pc:sldMk cId="917511373" sldId="1765"/>
        </pc:sldMkLst>
      </pc:sldChg>
      <pc:sldChg chg="del">
        <pc:chgData name="Ingelin Burkeland" userId="9b6f7926-2f98-4c48-acd8-09786af87988" providerId="ADAL" clId="{4076C7A5-274C-4280-B772-65CB4B4A890A}" dt="2026-09-10T19:22:58.138" v="4" actId="47"/>
        <pc:sldMkLst>
          <pc:docMk/>
          <pc:sldMk cId="1553071419" sldId="4733"/>
        </pc:sldMkLst>
      </pc:sldChg>
      <pc:sldChg chg="del">
        <pc:chgData name="Ingelin Burkeland" userId="9b6f7926-2f98-4c48-acd8-09786af87988" providerId="ADAL" clId="{4076C7A5-274C-4280-B772-65CB4B4A890A}" dt="2026-09-10T19:22:57.962" v="3" actId="47"/>
        <pc:sldMkLst>
          <pc:docMk/>
          <pc:sldMk cId="2812434803" sldId="4856"/>
        </pc:sldMkLst>
      </pc:sldChg>
      <pc:sldChg chg="del">
        <pc:chgData name="Ingelin Burkeland" userId="9b6f7926-2f98-4c48-acd8-09786af87988" providerId="ADAL" clId="{4076C7A5-274C-4280-B772-65CB4B4A890A}" dt="2026-09-10T19:23:04.765" v="9" actId="47"/>
        <pc:sldMkLst>
          <pc:docMk/>
          <pc:sldMk cId="3988644888" sldId="5034"/>
        </pc:sldMkLst>
      </pc:sldChg>
      <pc:sldChg chg="del">
        <pc:chgData name="Ingelin Burkeland" userId="9b6f7926-2f98-4c48-acd8-09786af87988" providerId="ADAL" clId="{4076C7A5-274C-4280-B772-65CB4B4A890A}" dt="2026-09-10T19:22:58.544" v="5" actId="47"/>
        <pc:sldMkLst>
          <pc:docMk/>
          <pc:sldMk cId="3643638878" sldId="5244"/>
        </pc:sldMkLst>
      </pc:sldChg>
      <pc:sldChg chg="del">
        <pc:chgData name="Ingelin Burkeland" userId="9b6f7926-2f98-4c48-acd8-09786af87988" providerId="ADAL" clId="{4076C7A5-274C-4280-B772-65CB4B4A890A}" dt="2026-09-10T19:22:46.817" v="2" actId="47"/>
        <pc:sldMkLst>
          <pc:docMk/>
          <pc:sldMk cId="1097035707" sldId="10693"/>
        </pc:sldMkLst>
      </pc:sldChg>
      <pc:sldChg chg="del">
        <pc:chgData name="Ingelin Burkeland" userId="9b6f7926-2f98-4c48-acd8-09786af87988" providerId="ADAL" clId="{4076C7A5-274C-4280-B772-65CB4B4A890A}" dt="2026-09-10T19:22:59.432" v="7" actId="47"/>
        <pc:sldMkLst>
          <pc:docMk/>
          <pc:sldMk cId="3066670884" sldId="2147471730"/>
        </pc:sldMkLst>
      </pc:sldChg>
      <pc:sldChg chg="del">
        <pc:chgData name="Ingelin Burkeland" userId="9b6f7926-2f98-4c48-acd8-09786af87988" providerId="ADAL" clId="{4076C7A5-274C-4280-B772-65CB4B4A890A}" dt="2026-09-10T19:22:59.073" v="6" actId="47"/>
        <pc:sldMkLst>
          <pc:docMk/>
          <pc:sldMk cId="2588022710" sldId="2147471747"/>
        </pc:sldMkLst>
      </pc:sldChg>
      <pc:sldChg chg="del">
        <pc:chgData name="Ingelin Burkeland" userId="9b6f7926-2f98-4c48-acd8-09786af87988" providerId="ADAL" clId="{4076C7A5-274C-4280-B772-65CB4B4A890A}" dt="2026-09-10T19:23:03.920" v="8" actId="47"/>
        <pc:sldMkLst>
          <pc:docMk/>
          <pc:sldMk cId="2669312796" sldId="2147471754"/>
        </pc:sldMkLst>
      </pc:sldChg>
      <pc:sldChg chg="del">
        <pc:chgData name="Ingelin Burkeland" userId="9b6f7926-2f98-4c48-acd8-09786af87988" providerId="ADAL" clId="{4076C7A5-274C-4280-B772-65CB4B4A890A}" dt="2026-09-10T19:22:42.672" v="1" actId="47"/>
        <pc:sldMkLst>
          <pc:docMk/>
          <pc:sldMk cId="1265148486" sldId="2147471767"/>
        </pc:sldMkLst>
      </pc:sldChg>
      <pc:sldChg chg="del">
        <pc:chgData name="Ingelin Burkeland" userId="9b6f7926-2f98-4c48-acd8-09786af87988" providerId="ADAL" clId="{4076C7A5-274C-4280-B772-65CB4B4A890A}" dt="2026-09-10T19:22:42.209" v="0" actId="47"/>
        <pc:sldMkLst>
          <pc:docMk/>
          <pc:sldMk cId="1246776750" sldId="2147471788"/>
        </pc:sldMkLst>
      </pc:sldChg>
      <pc:sldChg chg="del">
        <pc:chgData name="Ingelin Burkeland" userId="9b6f7926-2f98-4c48-acd8-09786af87988" providerId="ADAL" clId="{4076C7A5-274C-4280-B772-65CB4B4A890A}" dt="2026-09-10T19:23:09.275" v="10" actId="47"/>
        <pc:sldMkLst>
          <pc:docMk/>
          <pc:sldMk cId="847412424" sldId="2147482983"/>
        </pc:sldMkLst>
      </pc:sldChg>
      <pc:sldChg chg="del">
        <pc:chgData name="Ingelin Burkeland" userId="9b6f7926-2f98-4c48-acd8-09786af87988" providerId="ADAL" clId="{4076C7A5-274C-4280-B772-65CB4B4A890A}" dt="2026-09-10T19:23:09.523" v="11" actId="47"/>
        <pc:sldMkLst>
          <pc:docMk/>
          <pc:sldMk cId="2407007994" sldId="2147482984"/>
        </pc:sldMkLst>
      </pc:sldChg>
      <pc:sldMasterChg chg="delSldLayout">
        <pc:chgData name="Ingelin Burkeland" userId="9b6f7926-2f98-4c48-acd8-09786af87988" providerId="ADAL" clId="{4076C7A5-274C-4280-B772-65CB4B4A890A}" dt="2026-09-10T19:22:46.817" v="2" actId="47"/>
        <pc:sldMasterMkLst>
          <pc:docMk/>
          <pc:sldMasterMk cId="648434534" sldId="2147483648"/>
        </pc:sldMasterMkLst>
        <pc:sldLayoutChg chg="del">
          <pc:chgData name="Ingelin Burkeland" userId="9b6f7926-2f98-4c48-acd8-09786af87988" providerId="ADAL" clId="{4076C7A5-274C-4280-B772-65CB4B4A890A}" dt="2026-09-10T19:22:46.817" v="2" actId="47"/>
          <pc:sldLayoutMkLst>
            <pc:docMk/>
            <pc:sldMasterMk cId="648434534" sldId="2147483648"/>
            <pc:sldLayoutMk cId="2706153938" sldId="214748369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1CA188-4AFD-4996-9512-C8C2DB272ADE}" type="doc">
      <dgm:prSet loTypeId="urn:microsoft.com/office/officeart/2005/8/layout/pyramid1" loCatId="pyramid" qsTypeId="urn:microsoft.com/office/officeart/2005/8/quickstyle/simple1" qsCatId="simple" csTypeId="urn:microsoft.com/office/officeart/2005/8/colors/accent1_2" csCatId="accent1" phldr="1"/>
      <dgm:spPr/>
    </dgm:pt>
    <dgm:pt modelId="{11787515-9538-4133-AC9E-2C35743A9B43}">
      <dgm:prSet phldrT="[Tekst]" custT="1"/>
      <dgm:spPr>
        <a:solidFill>
          <a:srgbClr val="FFC000"/>
        </a:solidFill>
      </dgm:spPr>
      <dgm:t>
        <a:bodyPr/>
        <a:lstStyle/>
        <a:p>
          <a:endParaRPr lang="nb-NO" sz="1200" dirty="0">
            <a:solidFill>
              <a:schemeClr val="accent6">
                <a:lumMod val="50000"/>
              </a:schemeClr>
            </a:solidFill>
          </a:endParaRPr>
        </a:p>
        <a:p>
          <a:r>
            <a:rPr lang="nb-NO" sz="1400" b="1" dirty="0">
              <a:solidFill>
                <a:schemeClr val="accent6">
                  <a:lumMod val="50000"/>
                </a:schemeClr>
              </a:solidFill>
            </a:rPr>
            <a:t>Fase 3: </a:t>
          </a:r>
        </a:p>
        <a:p>
          <a:r>
            <a:rPr lang="nb-NO" sz="1000" b="1" dirty="0">
              <a:solidFill>
                <a:schemeClr val="accent6">
                  <a:lumMod val="50000"/>
                </a:schemeClr>
              </a:solidFill>
            </a:rPr>
            <a:t>Tiltak og prioritering</a:t>
          </a:r>
        </a:p>
        <a:p>
          <a:r>
            <a:rPr lang="nb-NO" sz="1050" dirty="0">
              <a:solidFill>
                <a:schemeClr val="accent6">
                  <a:lumMod val="50000"/>
                </a:schemeClr>
              </a:solidFill>
            </a:rPr>
            <a:t>-prioriteringsmatrise og tiltaksplan-</a:t>
          </a:r>
        </a:p>
      </dgm:t>
    </dgm:pt>
    <dgm:pt modelId="{1B879064-3005-4CBB-88FC-9A7DD2C0E82C}" type="parTrans" cxnId="{DBE8F570-6F3A-4F23-A983-5E157630E682}">
      <dgm:prSet/>
      <dgm:spPr/>
      <dgm:t>
        <a:bodyPr/>
        <a:lstStyle/>
        <a:p>
          <a:endParaRPr lang="nb-NO"/>
        </a:p>
      </dgm:t>
    </dgm:pt>
    <dgm:pt modelId="{37DCD688-AF45-431F-903D-0D2E047CD91C}" type="sibTrans" cxnId="{DBE8F570-6F3A-4F23-A983-5E157630E682}">
      <dgm:prSet/>
      <dgm:spPr/>
      <dgm:t>
        <a:bodyPr/>
        <a:lstStyle/>
        <a:p>
          <a:endParaRPr lang="nb-NO"/>
        </a:p>
      </dgm:t>
    </dgm:pt>
    <dgm:pt modelId="{9AB775B2-30D5-4BB3-AAE9-8E7D7B879FBD}">
      <dgm:prSet phldrT="[Tekst]" custT="1"/>
      <dgm:spPr>
        <a:solidFill>
          <a:schemeClr val="accent3">
            <a:lumMod val="60000"/>
            <a:lumOff val="40000"/>
          </a:schemeClr>
        </a:solidFill>
      </dgm:spPr>
      <dgm:t>
        <a:bodyPr/>
        <a:lstStyle/>
        <a:p>
          <a:r>
            <a:rPr lang="nb-NO" sz="1800" b="1" dirty="0">
              <a:solidFill>
                <a:schemeClr val="accent6">
                  <a:lumMod val="50000"/>
                </a:schemeClr>
              </a:solidFill>
            </a:rPr>
            <a:t>Fase 2: </a:t>
          </a:r>
        </a:p>
        <a:p>
          <a:r>
            <a:rPr lang="nb-NO" sz="1600" b="1" dirty="0">
              <a:solidFill>
                <a:schemeClr val="accent6">
                  <a:lumMod val="50000"/>
                </a:schemeClr>
              </a:solidFill>
            </a:rPr>
            <a:t>Målsetting for utviklingsarbeidet</a:t>
          </a:r>
        </a:p>
        <a:p>
          <a:r>
            <a:rPr lang="nb-NO" sz="1600" dirty="0">
              <a:solidFill>
                <a:schemeClr val="accent6">
                  <a:lumMod val="50000"/>
                </a:schemeClr>
              </a:solidFill>
            </a:rPr>
            <a:t>-glansbildemetoden-</a:t>
          </a:r>
          <a:endParaRPr lang="nb-NO" sz="1800" dirty="0">
            <a:solidFill>
              <a:schemeClr val="accent6">
                <a:lumMod val="50000"/>
              </a:schemeClr>
            </a:solidFill>
          </a:endParaRPr>
        </a:p>
      </dgm:t>
    </dgm:pt>
    <dgm:pt modelId="{E1137D8B-CB1D-42BE-A28A-91958753D153}" type="parTrans" cxnId="{F75FC037-42A1-429A-A43B-00F1075EF63C}">
      <dgm:prSet/>
      <dgm:spPr/>
      <dgm:t>
        <a:bodyPr/>
        <a:lstStyle/>
        <a:p>
          <a:endParaRPr lang="nb-NO"/>
        </a:p>
      </dgm:t>
    </dgm:pt>
    <dgm:pt modelId="{6E72D717-98DF-4D12-9101-A712C2E0D921}" type="sibTrans" cxnId="{F75FC037-42A1-429A-A43B-00F1075EF63C}">
      <dgm:prSet/>
      <dgm:spPr/>
      <dgm:t>
        <a:bodyPr/>
        <a:lstStyle/>
        <a:p>
          <a:endParaRPr lang="nb-NO"/>
        </a:p>
      </dgm:t>
    </dgm:pt>
    <dgm:pt modelId="{19EE47CA-AED6-4928-97EB-548DB2323124}">
      <dgm:prSet phldrT="[Tekst]" custT="1"/>
      <dgm:spPr>
        <a:solidFill>
          <a:srgbClr val="5FC5F1"/>
        </a:solidFill>
      </dgm:spPr>
      <dgm:t>
        <a:bodyPr/>
        <a:lstStyle/>
        <a:p>
          <a:r>
            <a:rPr lang="nb-NO" sz="2000" b="1" dirty="0">
              <a:solidFill>
                <a:schemeClr val="accent6">
                  <a:lumMod val="50000"/>
                </a:schemeClr>
              </a:solidFill>
            </a:rPr>
            <a:t>Fase 1: </a:t>
          </a:r>
        </a:p>
        <a:p>
          <a:r>
            <a:rPr lang="nb-NO" sz="1600" b="1" dirty="0">
              <a:solidFill>
                <a:schemeClr val="accent6">
                  <a:lumMod val="50000"/>
                </a:schemeClr>
              </a:solidFill>
            </a:rPr>
            <a:t>Analyse av resultatene</a:t>
          </a:r>
          <a:r>
            <a:rPr lang="nb-NO" sz="1600" dirty="0">
              <a:solidFill>
                <a:schemeClr val="accent6">
                  <a:lumMod val="50000"/>
                </a:schemeClr>
              </a:solidFill>
            </a:rPr>
            <a:t>: </a:t>
          </a:r>
        </a:p>
        <a:p>
          <a:r>
            <a:rPr lang="nb-NO" sz="1600" dirty="0">
              <a:solidFill>
                <a:schemeClr val="accent6">
                  <a:lumMod val="50000"/>
                </a:schemeClr>
              </a:solidFill>
            </a:rPr>
            <a:t>-analysekrysset- </a:t>
          </a:r>
        </a:p>
      </dgm:t>
    </dgm:pt>
    <dgm:pt modelId="{1CB0B698-997F-4A4D-AD47-E376E53FB295}" type="sibTrans" cxnId="{4D3857C7-DEAC-4A10-ACAD-1288134724D7}">
      <dgm:prSet/>
      <dgm:spPr/>
      <dgm:t>
        <a:bodyPr/>
        <a:lstStyle/>
        <a:p>
          <a:endParaRPr lang="nb-NO"/>
        </a:p>
      </dgm:t>
    </dgm:pt>
    <dgm:pt modelId="{1DDD2E1D-F56C-4A7B-B766-178977A47DCF}" type="parTrans" cxnId="{4D3857C7-DEAC-4A10-ACAD-1288134724D7}">
      <dgm:prSet/>
      <dgm:spPr/>
      <dgm:t>
        <a:bodyPr/>
        <a:lstStyle/>
        <a:p>
          <a:endParaRPr lang="nb-NO"/>
        </a:p>
      </dgm:t>
    </dgm:pt>
    <dgm:pt modelId="{F12690AA-D173-4869-A604-BA54AC96B70F}" type="pres">
      <dgm:prSet presAssocID="{371CA188-4AFD-4996-9512-C8C2DB272ADE}" presName="Name0" presStyleCnt="0">
        <dgm:presLayoutVars>
          <dgm:dir/>
          <dgm:animLvl val="lvl"/>
          <dgm:resizeHandles val="exact"/>
        </dgm:presLayoutVars>
      </dgm:prSet>
      <dgm:spPr/>
    </dgm:pt>
    <dgm:pt modelId="{21560FCC-8E32-4AE4-BB22-5B80D7351AF3}" type="pres">
      <dgm:prSet presAssocID="{11787515-9538-4133-AC9E-2C35743A9B43}" presName="Name8" presStyleCnt="0"/>
      <dgm:spPr/>
    </dgm:pt>
    <dgm:pt modelId="{1403E584-7832-419D-926D-C88BF75295E1}" type="pres">
      <dgm:prSet presAssocID="{11787515-9538-4133-AC9E-2C35743A9B43}" presName="level" presStyleLbl="node1" presStyleIdx="0" presStyleCnt="3" custScaleX="96988">
        <dgm:presLayoutVars>
          <dgm:chMax val="1"/>
          <dgm:bulletEnabled val="1"/>
        </dgm:presLayoutVars>
      </dgm:prSet>
      <dgm:spPr/>
    </dgm:pt>
    <dgm:pt modelId="{66B24F8A-ED3D-4873-9717-25718ECC4B98}" type="pres">
      <dgm:prSet presAssocID="{11787515-9538-4133-AC9E-2C35743A9B43}" presName="levelTx" presStyleLbl="revTx" presStyleIdx="0" presStyleCnt="0">
        <dgm:presLayoutVars>
          <dgm:chMax val="1"/>
          <dgm:bulletEnabled val="1"/>
        </dgm:presLayoutVars>
      </dgm:prSet>
      <dgm:spPr/>
    </dgm:pt>
    <dgm:pt modelId="{069A5E63-2BF9-4444-BCF5-D45741591ED7}" type="pres">
      <dgm:prSet presAssocID="{9AB775B2-30D5-4BB3-AAE9-8E7D7B879FBD}" presName="Name8" presStyleCnt="0"/>
      <dgm:spPr/>
    </dgm:pt>
    <dgm:pt modelId="{96060B43-991D-48B1-8108-21B8B061AC94}" type="pres">
      <dgm:prSet presAssocID="{9AB775B2-30D5-4BB3-AAE9-8E7D7B879FBD}" presName="level" presStyleLbl="node1" presStyleIdx="1" presStyleCnt="3" custScaleX="99681">
        <dgm:presLayoutVars>
          <dgm:chMax val="1"/>
          <dgm:bulletEnabled val="1"/>
        </dgm:presLayoutVars>
      </dgm:prSet>
      <dgm:spPr/>
    </dgm:pt>
    <dgm:pt modelId="{DCEE86AB-579F-4334-9CA0-B311C5B713A7}" type="pres">
      <dgm:prSet presAssocID="{9AB775B2-30D5-4BB3-AAE9-8E7D7B879FBD}" presName="levelTx" presStyleLbl="revTx" presStyleIdx="0" presStyleCnt="0">
        <dgm:presLayoutVars>
          <dgm:chMax val="1"/>
          <dgm:bulletEnabled val="1"/>
        </dgm:presLayoutVars>
      </dgm:prSet>
      <dgm:spPr/>
    </dgm:pt>
    <dgm:pt modelId="{A76849BB-720F-4B31-B6B5-57DC3830CB5C}" type="pres">
      <dgm:prSet presAssocID="{19EE47CA-AED6-4928-97EB-548DB2323124}" presName="Name8" presStyleCnt="0"/>
      <dgm:spPr/>
    </dgm:pt>
    <dgm:pt modelId="{AD8552FE-CB73-49C8-A9CB-40A255A1D14F}" type="pres">
      <dgm:prSet presAssocID="{19EE47CA-AED6-4928-97EB-548DB2323124}" presName="level" presStyleLbl="node1" presStyleIdx="2" presStyleCnt="3" custScaleY="132669" custLinFactNeighborY="1386">
        <dgm:presLayoutVars>
          <dgm:chMax val="1"/>
          <dgm:bulletEnabled val="1"/>
        </dgm:presLayoutVars>
      </dgm:prSet>
      <dgm:spPr/>
    </dgm:pt>
    <dgm:pt modelId="{560A58B9-BBBB-4820-8EAF-5D46BEDCDC2B}" type="pres">
      <dgm:prSet presAssocID="{19EE47CA-AED6-4928-97EB-548DB2323124}" presName="levelTx" presStyleLbl="revTx" presStyleIdx="0" presStyleCnt="0">
        <dgm:presLayoutVars>
          <dgm:chMax val="1"/>
          <dgm:bulletEnabled val="1"/>
        </dgm:presLayoutVars>
      </dgm:prSet>
      <dgm:spPr/>
    </dgm:pt>
  </dgm:ptLst>
  <dgm:cxnLst>
    <dgm:cxn modelId="{F75FC037-42A1-429A-A43B-00F1075EF63C}" srcId="{371CA188-4AFD-4996-9512-C8C2DB272ADE}" destId="{9AB775B2-30D5-4BB3-AAE9-8E7D7B879FBD}" srcOrd="1" destOrd="0" parTransId="{E1137D8B-CB1D-42BE-A28A-91958753D153}" sibTransId="{6E72D717-98DF-4D12-9101-A712C2E0D921}"/>
    <dgm:cxn modelId="{0AA22861-1D77-4BAF-BA67-243B55DB7C10}" type="presOf" srcId="{11787515-9538-4133-AC9E-2C35743A9B43}" destId="{66B24F8A-ED3D-4873-9717-25718ECC4B98}" srcOrd="1" destOrd="0" presId="urn:microsoft.com/office/officeart/2005/8/layout/pyramid1"/>
    <dgm:cxn modelId="{43699066-2871-4F44-9E17-4DE65A9A9512}" type="presOf" srcId="{9AB775B2-30D5-4BB3-AAE9-8E7D7B879FBD}" destId="{DCEE86AB-579F-4334-9CA0-B311C5B713A7}" srcOrd="1" destOrd="0" presId="urn:microsoft.com/office/officeart/2005/8/layout/pyramid1"/>
    <dgm:cxn modelId="{DBE8F570-6F3A-4F23-A983-5E157630E682}" srcId="{371CA188-4AFD-4996-9512-C8C2DB272ADE}" destId="{11787515-9538-4133-AC9E-2C35743A9B43}" srcOrd="0" destOrd="0" parTransId="{1B879064-3005-4CBB-88FC-9A7DD2C0E82C}" sibTransId="{37DCD688-AF45-431F-903D-0D2E047CD91C}"/>
    <dgm:cxn modelId="{FE38B77F-9036-427C-B503-142F3645EE15}" type="presOf" srcId="{371CA188-4AFD-4996-9512-C8C2DB272ADE}" destId="{F12690AA-D173-4869-A604-BA54AC96B70F}" srcOrd="0" destOrd="0" presId="urn:microsoft.com/office/officeart/2005/8/layout/pyramid1"/>
    <dgm:cxn modelId="{1B524E89-0BC0-4418-A400-BE9123585B44}" type="presOf" srcId="{19EE47CA-AED6-4928-97EB-548DB2323124}" destId="{AD8552FE-CB73-49C8-A9CB-40A255A1D14F}" srcOrd="0" destOrd="0" presId="urn:microsoft.com/office/officeart/2005/8/layout/pyramid1"/>
    <dgm:cxn modelId="{F6378AA6-0461-4E11-9F4E-EF7BC80E2BFB}" type="presOf" srcId="{9AB775B2-30D5-4BB3-AAE9-8E7D7B879FBD}" destId="{96060B43-991D-48B1-8108-21B8B061AC94}" srcOrd="0" destOrd="0" presId="urn:microsoft.com/office/officeart/2005/8/layout/pyramid1"/>
    <dgm:cxn modelId="{4D3857C7-DEAC-4A10-ACAD-1288134724D7}" srcId="{371CA188-4AFD-4996-9512-C8C2DB272ADE}" destId="{19EE47CA-AED6-4928-97EB-548DB2323124}" srcOrd="2" destOrd="0" parTransId="{1DDD2E1D-F56C-4A7B-B766-178977A47DCF}" sibTransId="{1CB0B698-997F-4A4D-AD47-E376E53FB295}"/>
    <dgm:cxn modelId="{83E3E3E2-CED1-4346-9F4D-123AC6B68E1A}" type="presOf" srcId="{19EE47CA-AED6-4928-97EB-548DB2323124}" destId="{560A58B9-BBBB-4820-8EAF-5D46BEDCDC2B}" srcOrd="1" destOrd="0" presId="urn:microsoft.com/office/officeart/2005/8/layout/pyramid1"/>
    <dgm:cxn modelId="{E1A2B0F5-914F-42E0-801C-A4A9E2ADB4AC}" type="presOf" srcId="{11787515-9538-4133-AC9E-2C35743A9B43}" destId="{1403E584-7832-419D-926D-C88BF75295E1}" srcOrd="0" destOrd="0" presId="urn:microsoft.com/office/officeart/2005/8/layout/pyramid1"/>
    <dgm:cxn modelId="{08DB60BE-FDF4-4FE8-AB39-1FDD7EEC5058}" type="presParOf" srcId="{F12690AA-D173-4869-A604-BA54AC96B70F}" destId="{21560FCC-8E32-4AE4-BB22-5B80D7351AF3}" srcOrd="0" destOrd="0" presId="urn:microsoft.com/office/officeart/2005/8/layout/pyramid1"/>
    <dgm:cxn modelId="{F774FCF1-D93C-4535-976C-FA096D186C31}" type="presParOf" srcId="{21560FCC-8E32-4AE4-BB22-5B80D7351AF3}" destId="{1403E584-7832-419D-926D-C88BF75295E1}" srcOrd="0" destOrd="0" presId="urn:microsoft.com/office/officeart/2005/8/layout/pyramid1"/>
    <dgm:cxn modelId="{9953058C-C3D6-4FA7-8C69-09DD217B86E2}" type="presParOf" srcId="{21560FCC-8E32-4AE4-BB22-5B80D7351AF3}" destId="{66B24F8A-ED3D-4873-9717-25718ECC4B98}" srcOrd="1" destOrd="0" presId="urn:microsoft.com/office/officeart/2005/8/layout/pyramid1"/>
    <dgm:cxn modelId="{D06C805E-968E-4632-9C07-F82EA2010FB8}" type="presParOf" srcId="{F12690AA-D173-4869-A604-BA54AC96B70F}" destId="{069A5E63-2BF9-4444-BCF5-D45741591ED7}" srcOrd="1" destOrd="0" presId="urn:microsoft.com/office/officeart/2005/8/layout/pyramid1"/>
    <dgm:cxn modelId="{92088E94-7C48-4E8F-B1FF-7EEEC5A8535B}" type="presParOf" srcId="{069A5E63-2BF9-4444-BCF5-D45741591ED7}" destId="{96060B43-991D-48B1-8108-21B8B061AC94}" srcOrd="0" destOrd="0" presId="urn:microsoft.com/office/officeart/2005/8/layout/pyramid1"/>
    <dgm:cxn modelId="{B1F9B626-57C0-4452-8484-A2B3E8B03237}" type="presParOf" srcId="{069A5E63-2BF9-4444-BCF5-D45741591ED7}" destId="{DCEE86AB-579F-4334-9CA0-B311C5B713A7}" srcOrd="1" destOrd="0" presId="urn:microsoft.com/office/officeart/2005/8/layout/pyramid1"/>
    <dgm:cxn modelId="{EB9245DD-041A-4EEA-8DFB-2BDA80D3777B}" type="presParOf" srcId="{F12690AA-D173-4869-A604-BA54AC96B70F}" destId="{A76849BB-720F-4B31-B6B5-57DC3830CB5C}" srcOrd="2" destOrd="0" presId="urn:microsoft.com/office/officeart/2005/8/layout/pyramid1"/>
    <dgm:cxn modelId="{EA0FF88B-E47B-4892-9BBE-A4927BA0FAD0}" type="presParOf" srcId="{A76849BB-720F-4B31-B6B5-57DC3830CB5C}" destId="{AD8552FE-CB73-49C8-A9CB-40A255A1D14F}" srcOrd="0" destOrd="0" presId="urn:microsoft.com/office/officeart/2005/8/layout/pyramid1"/>
    <dgm:cxn modelId="{B1FD12FF-B2A6-461D-B088-48DFF2716C7C}" type="presParOf" srcId="{A76849BB-720F-4B31-B6B5-57DC3830CB5C}" destId="{560A58B9-BBBB-4820-8EAF-5D46BEDCDC2B}"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3E584-7832-419D-926D-C88BF75295E1}">
      <dsp:nvSpPr>
        <dsp:cNvPr id="0" name=""/>
        <dsp:cNvSpPr/>
      </dsp:nvSpPr>
      <dsp:spPr>
        <a:xfrm>
          <a:off x="3670815" y="0"/>
          <a:ext cx="3021245" cy="1434123"/>
        </a:xfrm>
        <a:prstGeom prst="trapezoid">
          <a:avLst>
            <a:gd name="adj" fmla="val 108605"/>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nb-NO" sz="1200" kern="1200" dirty="0">
            <a:solidFill>
              <a:schemeClr val="accent6">
                <a:lumMod val="50000"/>
              </a:schemeClr>
            </a:solidFill>
          </a:endParaRPr>
        </a:p>
        <a:p>
          <a:pPr marL="0" lvl="0" indent="0" algn="ctr" defTabSz="533400">
            <a:lnSpc>
              <a:spcPct val="90000"/>
            </a:lnSpc>
            <a:spcBef>
              <a:spcPct val="0"/>
            </a:spcBef>
            <a:spcAft>
              <a:spcPct val="35000"/>
            </a:spcAft>
            <a:buNone/>
          </a:pPr>
          <a:r>
            <a:rPr lang="nb-NO" sz="1400" b="1" kern="1200" dirty="0">
              <a:solidFill>
                <a:schemeClr val="accent6">
                  <a:lumMod val="50000"/>
                </a:schemeClr>
              </a:solidFill>
            </a:rPr>
            <a:t>Fase 3: </a:t>
          </a:r>
        </a:p>
        <a:p>
          <a:pPr marL="0" lvl="0" indent="0" algn="ctr" defTabSz="533400">
            <a:lnSpc>
              <a:spcPct val="90000"/>
            </a:lnSpc>
            <a:spcBef>
              <a:spcPct val="0"/>
            </a:spcBef>
            <a:spcAft>
              <a:spcPct val="35000"/>
            </a:spcAft>
            <a:buNone/>
          </a:pPr>
          <a:r>
            <a:rPr lang="nb-NO" sz="1000" b="1" kern="1200" dirty="0">
              <a:solidFill>
                <a:schemeClr val="accent6">
                  <a:lumMod val="50000"/>
                </a:schemeClr>
              </a:solidFill>
            </a:rPr>
            <a:t>Tiltak og prioritering</a:t>
          </a:r>
        </a:p>
        <a:p>
          <a:pPr marL="0" lvl="0" indent="0" algn="ctr" defTabSz="533400">
            <a:lnSpc>
              <a:spcPct val="90000"/>
            </a:lnSpc>
            <a:spcBef>
              <a:spcPct val="0"/>
            </a:spcBef>
            <a:spcAft>
              <a:spcPct val="35000"/>
            </a:spcAft>
            <a:buNone/>
          </a:pPr>
          <a:r>
            <a:rPr lang="nb-NO" sz="1050" kern="1200" dirty="0">
              <a:solidFill>
                <a:schemeClr val="accent6">
                  <a:lumMod val="50000"/>
                </a:schemeClr>
              </a:solidFill>
            </a:rPr>
            <a:t>-prioriteringsmatrise og tiltaksplan-</a:t>
          </a:r>
        </a:p>
      </dsp:txBody>
      <dsp:txXfrm>
        <a:off x="3670815" y="0"/>
        <a:ext cx="3021245" cy="1434123"/>
      </dsp:txXfrm>
    </dsp:sp>
    <dsp:sp modelId="{96060B43-991D-48B1-8108-21B8B061AC94}">
      <dsp:nvSpPr>
        <dsp:cNvPr id="0" name=""/>
        <dsp:cNvSpPr/>
      </dsp:nvSpPr>
      <dsp:spPr>
        <a:xfrm>
          <a:off x="2076303" y="1434123"/>
          <a:ext cx="6210268" cy="1434123"/>
        </a:xfrm>
        <a:prstGeom prst="trapezoid">
          <a:avLst>
            <a:gd name="adj" fmla="val 108605"/>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b-NO" sz="1800" b="1" kern="1200" dirty="0">
              <a:solidFill>
                <a:schemeClr val="accent6">
                  <a:lumMod val="50000"/>
                </a:schemeClr>
              </a:solidFill>
            </a:rPr>
            <a:t>Fase 2: </a:t>
          </a:r>
        </a:p>
        <a:p>
          <a:pPr marL="0" lvl="0" indent="0" algn="ctr" defTabSz="800100">
            <a:lnSpc>
              <a:spcPct val="90000"/>
            </a:lnSpc>
            <a:spcBef>
              <a:spcPct val="0"/>
            </a:spcBef>
            <a:spcAft>
              <a:spcPct val="35000"/>
            </a:spcAft>
            <a:buNone/>
          </a:pPr>
          <a:r>
            <a:rPr lang="nb-NO" sz="1600" b="1" kern="1200" dirty="0">
              <a:solidFill>
                <a:schemeClr val="accent6">
                  <a:lumMod val="50000"/>
                </a:schemeClr>
              </a:solidFill>
            </a:rPr>
            <a:t>Målsetting for utviklingsarbeidet</a:t>
          </a:r>
        </a:p>
        <a:p>
          <a:pPr marL="0" lvl="0" indent="0" algn="ctr" defTabSz="800100">
            <a:lnSpc>
              <a:spcPct val="90000"/>
            </a:lnSpc>
            <a:spcBef>
              <a:spcPct val="0"/>
            </a:spcBef>
            <a:spcAft>
              <a:spcPct val="35000"/>
            </a:spcAft>
            <a:buNone/>
          </a:pPr>
          <a:r>
            <a:rPr lang="nb-NO" sz="1600" kern="1200" dirty="0">
              <a:solidFill>
                <a:schemeClr val="accent6">
                  <a:lumMod val="50000"/>
                </a:schemeClr>
              </a:solidFill>
            </a:rPr>
            <a:t>-glansbildemetoden-</a:t>
          </a:r>
          <a:endParaRPr lang="nb-NO" sz="1800" kern="1200" dirty="0">
            <a:solidFill>
              <a:schemeClr val="accent6">
                <a:lumMod val="50000"/>
              </a:schemeClr>
            </a:solidFill>
          </a:endParaRPr>
        </a:p>
      </dsp:txBody>
      <dsp:txXfrm>
        <a:off x="3163100" y="1434123"/>
        <a:ext cx="4036674" cy="1434123"/>
      </dsp:txXfrm>
    </dsp:sp>
    <dsp:sp modelId="{AD8552FE-CB73-49C8-A9CB-40A255A1D14F}">
      <dsp:nvSpPr>
        <dsp:cNvPr id="0" name=""/>
        <dsp:cNvSpPr/>
      </dsp:nvSpPr>
      <dsp:spPr>
        <a:xfrm>
          <a:off x="0" y="2868246"/>
          <a:ext cx="10362876" cy="1902637"/>
        </a:xfrm>
        <a:prstGeom prst="trapezoid">
          <a:avLst>
            <a:gd name="adj" fmla="val 108605"/>
          </a:avLst>
        </a:prstGeom>
        <a:solidFill>
          <a:srgbClr val="5FC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b="1" kern="1200" dirty="0">
              <a:solidFill>
                <a:schemeClr val="accent6">
                  <a:lumMod val="50000"/>
                </a:schemeClr>
              </a:solidFill>
            </a:rPr>
            <a:t>Fase 1: </a:t>
          </a:r>
        </a:p>
        <a:p>
          <a:pPr marL="0" lvl="0" indent="0" algn="ctr" defTabSz="889000">
            <a:lnSpc>
              <a:spcPct val="90000"/>
            </a:lnSpc>
            <a:spcBef>
              <a:spcPct val="0"/>
            </a:spcBef>
            <a:spcAft>
              <a:spcPct val="35000"/>
            </a:spcAft>
            <a:buNone/>
          </a:pPr>
          <a:r>
            <a:rPr lang="nb-NO" sz="1600" b="1" kern="1200" dirty="0">
              <a:solidFill>
                <a:schemeClr val="accent6">
                  <a:lumMod val="50000"/>
                </a:schemeClr>
              </a:solidFill>
            </a:rPr>
            <a:t>Analyse av resultatene</a:t>
          </a:r>
          <a:r>
            <a:rPr lang="nb-NO" sz="1600" kern="1200" dirty="0">
              <a:solidFill>
                <a:schemeClr val="accent6">
                  <a:lumMod val="50000"/>
                </a:schemeClr>
              </a:solidFill>
            </a:rPr>
            <a:t>: </a:t>
          </a:r>
        </a:p>
        <a:p>
          <a:pPr marL="0" lvl="0" indent="0" algn="ctr" defTabSz="889000">
            <a:lnSpc>
              <a:spcPct val="90000"/>
            </a:lnSpc>
            <a:spcBef>
              <a:spcPct val="0"/>
            </a:spcBef>
            <a:spcAft>
              <a:spcPct val="35000"/>
            </a:spcAft>
            <a:buNone/>
          </a:pPr>
          <a:r>
            <a:rPr lang="nb-NO" sz="1600" kern="1200" dirty="0">
              <a:solidFill>
                <a:schemeClr val="accent6">
                  <a:lumMod val="50000"/>
                </a:schemeClr>
              </a:solidFill>
            </a:rPr>
            <a:t>-analysekrysset- </a:t>
          </a:r>
        </a:p>
      </dsp:txBody>
      <dsp:txXfrm>
        <a:off x="1813503" y="2868246"/>
        <a:ext cx="6735869" cy="190263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286801-0F35-9642-A613-4DA1815C8E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a:extLst>
              <a:ext uri="{FF2B5EF4-FFF2-40B4-BE49-F238E27FC236}">
                <a16:creationId xmlns:a16="http://schemas.microsoft.com/office/drawing/2014/main" id="{6F83538D-5F44-B94D-9C8F-609EAEBC59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F46FAB-F5CD-6148-A122-5852A5100F60}" type="datetimeFigureOut">
              <a:rPr lang="en-NO" smtClean="0"/>
              <a:t>09/08/2026</a:t>
            </a:fld>
            <a:endParaRPr lang="en-NO"/>
          </a:p>
        </p:txBody>
      </p:sp>
      <p:sp>
        <p:nvSpPr>
          <p:cNvPr id="4" name="Footer Placeholder 3">
            <a:extLst>
              <a:ext uri="{FF2B5EF4-FFF2-40B4-BE49-F238E27FC236}">
                <a16:creationId xmlns:a16="http://schemas.microsoft.com/office/drawing/2014/main" id="{9E9CF9D1-ED82-7B46-9928-1DD8A93E7B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5" name="Slide Number Placeholder 4">
            <a:extLst>
              <a:ext uri="{FF2B5EF4-FFF2-40B4-BE49-F238E27FC236}">
                <a16:creationId xmlns:a16="http://schemas.microsoft.com/office/drawing/2014/main" id="{2F4DE7EA-4861-8242-A66E-311584BDBA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8E16A1-F305-4644-B869-02BF80D2F820}" type="slidenum">
              <a:rPr lang="en-NO" smtClean="0"/>
              <a:t>‹#›</a:t>
            </a:fld>
            <a:endParaRPr lang="en-NO"/>
          </a:p>
        </p:txBody>
      </p:sp>
    </p:spTree>
    <p:extLst>
      <p:ext uri="{BB962C8B-B14F-4D97-AF65-F5344CB8AC3E}">
        <p14:creationId xmlns:p14="http://schemas.microsoft.com/office/powerpoint/2010/main" val="1642204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84309-8562-B54D-9A92-FCDA823DF9FB}" type="datetimeFigureOut">
              <a:rPr lang="en-NO" smtClean="0"/>
              <a:t>09/08/2026</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81D17-81BB-2D4E-8A90-6B5EEB8116BE}" type="slidenum">
              <a:rPr lang="en-NO" smtClean="0"/>
              <a:t>‹#›</a:t>
            </a:fld>
            <a:endParaRPr lang="en-NO"/>
          </a:p>
        </p:txBody>
      </p:sp>
    </p:spTree>
    <p:extLst>
      <p:ext uri="{BB962C8B-B14F-4D97-AF65-F5344CB8AC3E}">
        <p14:creationId xmlns:p14="http://schemas.microsoft.com/office/powerpoint/2010/main" val="1080241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C5500F47-915F-4399-AFEB-5898DE16DD82}" type="slidenum">
              <a:rPr lang="nb-NO" smtClean="0"/>
              <a:pPr/>
              <a:t>1</a:t>
            </a:fld>
            <a:endParaRPr lang="nb-NO" dirty="0"/>
          </a:p>
        </p:txBody>
      </p:sp>
    </p:spTree>
    <p:extLst>
      <p:ext uri="{BB962C8B-B14F-4D97-AF65-F5344CB8AC3E}">
        <p14:creationId xmlns:p14="http://schemas.microsoft.com/office/powerpoint/2010/main" val="212316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E81D17-81BB-2D4E-8A90-6B5EEB8116BE}" type="slidenum">
              <a:rPr lang="en-NO" smtClean="0"/>
              <a:t>2</a:t>
            </a:fld>
            <a:endParaRPr lang="en-NO"/>
          </a:p>
        </p:txBody>
      </p:sp>
      <p:sp>
        <p:nvSpPr>
          <p:cNvPr id="5" name="Footer Placeholder 4">
            <a:extLst>
              <a:ext uri="{FF2B5EF4-FFF2-40B4-BE49-F238E27FC236}">
                <a16:creationId xmlns:a16="http://schemas.microsoft.com/office/drawing/2014/main" id="{7ADA396F-96E4-06EC-7F7D-5507C14A2846}"/>
              </a:ext>
            </a:extLst>
          </p:cNvPr>
          <p:cNvSpPr>
            <a:spLocks noGrp="1"/>
          </p:cNvSpPr>
          <p:nvPr>
            <p:ph type="ftr" sz="quarter" idx="4"/>
          </p:nvPr>
        </p:nvSpPr>
        <p:spPr/>
        <p:txBody>
          <a:bodyPr/>
          <a:lstStyle/>
          <a:p>
            <a:endParaRPr lang="en-NO"/>
          </a:p>
        </p:txBody>
      </p:sp>
    </p:spTree>
    <p:extLst>
      <p:ext uri="{BB962C8B-B14F-4D97-AF65-F5344CB8AC3E}">
        <p14:creationId xmlns:p14="http://schemas.microsoft.com/office/powerpoint/2010/main" val="3795830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4</a:t>
            </a:fld>
            <a:endParaRPr lang="en-NO"/>
          </a:p>
        </p:txBody>
      </p:sp>
    </p:spTree>
    <p:extLst>
      <p:ext uri="{BB962C8B-B14F-4D97-AF65-F5344CB8AC3E}">
        <p14:creationId xmlns:p14="http://schemas.microsoft.com/office/powerpoint/2010/main" val="3538906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5</a:t>
            </a:fld>
            <a:endParaRPr lang="en-NO"/>
          </a:p>
        </p:txBody>
      </p:sp>
    </p:spTree>
    <p:extLst>
      <p:ext uri="{BB962C8B-B14F-4D97-AF65-F5344CB8AC3E}">
        <p14:creationId xmlns:p14="http://schemas.microsoft.com/office/powerpoint/2010/main" val="4082281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184CC-D683-123D-377B-3F0FAF3F2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CBE39-A4CD-A3E9-49A1-1F04968932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319D6-9420-A87C-7474-FE8C2D3A7AA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12FA20-3F8C-28BD-FCF0-B1DD315FDE3D}"/>
              </a:ext>
            </a:extLst>
          </p:cNvPr>
          <p:cNvSpPr>
            <a:spLocks noGrp="1"/>
          </p:cNvSpPr>
          <p:nvPr>
            <p:ph type="sldNum" sz="quarter" idx="5"/>
          </p:nvPr>
        </p:nvSpPr>
        <p:spPr/>
        <p:txBody>
          <a:bodyPr/>
          <a:lstStyle/>
          <a:p>
            <a:fld id="{52E81D17-81BB-2D4E-8A90-6B5EEB8116BE}" type="slidenum">
              <a:rPr lang="en-NO" smtClean="0"/>
              <a:t>7</a:t>
            </a:fld>
            <a:endParaRPr lang="en-NO"/>
          </a:p>
        </p:txBody>
      </p:sp>
    </p:spTree>
    <p:extLst>
      <p:ext uri="{BB962C8B-B14F-4D97-AF65-F5344CB8AC3E}">
        <p14:creationId xmlns:p14="http://schemas.microsoft.com/office/powerpoint/2010/main" val="4069941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0D814-0B92-262E-51A3-2E242994439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65140D4-0749-C0D2-9333-DCE53B371C4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9C6B708-E370-6422-BB80-7C923CD0EEF4}"/>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D3080C3C-72FC-3B68-B47A-D7AC33D682BC}"/>
              </a:ext>
            </a:extLst>
          </p:cNvPr>
          <p:cNvSpPr>
            <a:spLocks noGrp="1"/>
          </p:cNvSpPr>
          <p:nvPr>
            <p:ph type="sldNum" sz="quarter" idx="10"/>
          </p:nvPr>
        </p:nvSpPr>
        <p:spPr/>
        <p:txBody>
          <a:bodyPr/>
          <a:lstStyle/>
          <a:p>
            <a:fld id="{6F8DD162-2A90-4DA5-BCE4-C499B5D44B24}" type="slidenum">
              <a:rPr lang="nb-NO" smtClean="0"/>
              <a:t>8</a:t>
            </a:fld>
            <a:endParaRPr lang="nb-NO"/>
          </a:p>
        </p:txBody>
      </p:sp>
    </p:spTree>
    <p:extLst>
      <p:ext uri="{BB962C8B-B14F-4D97-AF65-F5344CB8AC3E}">
        <p14:creationId xmlns:p14="http://schemas.microsoft.com/office/powerpoint/2010/main" val="1723130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E81D17-81BB-2D4E-8A90-6B5EEB8116BE}" type="slidenum">
              <a:rPr lang="en-NO" smtClean="0"/>
              <a:t>13</a:t>
            </a:fld>
            <a:endParaRPr lang="en-NO"/>
          </a:p>
        </p:txBody>
      </p:sp>
    </p:spTree>
    <p:extLst>
      <p:ext uri="{BB962C8B-B14F-4D97-AF65-F5344CB8AC3E}">
        <p14:creationId xmlns:p14="http://schemas.microsoft.com/office/powerpoint/2010/main" val="3155779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20FCE-AA7A-5523-62F9-69499546C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80431-1B22-F13B-9713-13613BE9C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A1296-0C68-D064-CAFB-1BA752D276C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D2788FD-D3F9-6835-1539-44DDCD884AA3}"/>
              </a:ext>
            </a:extLst>
          </p:cNvPr>
          <p:cNvSpPr>
            <a:spLocks noGrp="1"/>
          </p:cNvSpPr>
          <p:nvPr>
            <p:ph type="sldNum" sz="quarter" idx="5"/>
          </p:nvPr>
        </p:nvSpPr>
        <p:spPr/>
        <p:txBody>
          <a:bodyPr/>
          <a:lstStyle/>
          <a:p>
            <a:fld id="{52E81D17-81BB-2D4E-8A90-6B5EEB8116BE}" type="slidenum">
              <a:rPr lang="en-NO" smtClean="0"/>
              <a:t>14</a:t>
            </a:fld>
            <a:endParaRPr lang="en-NO"/>
          </a:p>
        </p:txBody>
      </p:sp>
    </p:spTree>
    <p:extLst>
      <p:ext uri="{BB962C8B-B14F-4D97-AF65-F5344CB8AC3E}">
        <p14:creationId xmlns:p14="http://schemas.microsoft.com/office/powerpoint/2010/main" val="1139799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B1BD8-5B9F-E62B-4F62-61D6AFF6D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54EA2-146D-F4AF-A256-41F9926A3A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2A292-1F44-F5A5-8B4A-3C5736F4DD5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D78706-3451-3CF9-241A-31C06FEB3F0C}"/>
              </a:ext>
            </a:extLst>
          </p:cNvPr>
          <p:cNvSpPr>
            <a:spLocks noGrp="1"/>
          </p:cNvSpPr>
          <p:nvPr>
            <p:ph type="sldNum" sz="quarter" idx="5"/>
          </p:nvPr>
        </p:nvSpPr>
        <p:spPr/>
        <p:txBody>
          <a:bodyPr/>
          <a:lstStyle/>
          <a:p>
            <a:fld id="{52E81D17-81BB-2D4E-8A90-6B5EEB8116BE}" type="slidenum">
              <a:rPr lang="en-NO" smtClean="0"/>
              <a:t>15</a:t>
            </a:fld>
            <a:endParaRPr lang="en-NO"/>
          </a:p>
        </p:txBody>
      </p:sp>
    </p:spTree>
    <p:extLst>
      <p:ext uri="{BB962C8B-B14F-4D97-AF65-F5344CB8AC3E}">
        <p14:creationId xmlns:p14="http://schemas.microsoft.com/office/powerpoint/2010/main" val="2995558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17</a:t>
            </a:fld>
            <a:endParaRPr lang="en-NO"/>
          </a:p>
        </p:txBody>
      </p:sp>
    </p:spTree>
    <p:extLst>
      <p:ext uri="{BB962C8B-B14F-4D97-AF65-F5344CB8AC3E}">
        <p14:creationId xmlns:p14="http://schemas.microsoft.com/office/powerpoint/2010/main" val="2225452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8DD162-2A90-4DA5-BCE4-C499B5D44B24}" type="slidenum">
              <a:rPr lang="nb-NO" smtClean="0"/>
              <a:t>18</a:t>
            </a:fld>
            <a:endParaRPr lang="nb-NO"/>
          </a:p>
        </p:txBody>
      </p:sp>
    </p:spTree>
    <p:extLst>
      <p:ext uri="{BB962C8B-B14F-4D97-AF65-F5344CB8AC3E}">
        <p14:creationId xmlns:p14="http://schemas.microsoft.com/office/powerpoint/2010/main" val="2351310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2E81D17-81BB-2D4E-8A90-6B5EEB8116BE}" type="slidenum">
              <a:rPr lang="en-NO" smtClean="0"/>
              <a:t>19</a:t>
            </a:fld>
            <a:endParaRPr lang="en-NO"/>
          </a:p>
        </p:txBody>
      </p:sp>
    </p:spTree>
    <p:extLst>
      <p:ext uri="{BB962C8B-B14F-4D97-AF65-F5344CB8AC3E}">
        <p14:creationId xmlns:p14="http://schemas.microsoft.com/office/powerpoint/2010/main" val="1598682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21</a:t>
            </a:fld>
            <a:endParaRPr lang="en-NO"/>
          </a:p>
        </p:txBody>
      </p:sp>
    </p:spTree>
    <p:extLst>
      <p:ext uri="{BB962C8B-B14F-4D97-AF65-F5344CB8AC3E}">
        <p14:creationId xmlns:p14="http://schemas.microsoft.com/office/powerpoint/2010/main" val="3951762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22</a:t>
            </a:fld>
            <a:endParaRPr lang="en-NO"/>
          </a:p>
        </p:txBody>
      </p:sp>
    </p:spTree>
    <p:extLst>
      <p:ext uri="{BB962C8B-B14F-4D97-AF65-F5344CB8AC3E}">
        <p14:creationId xmlns:p14="http://schemas.microsoft.com/office/powerpoint/2010/main" val="3490711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23</a:t>
            </a:fld>
            <a:endParaRPr lang="en-NO"/>
          </a:p>
        </p:txBody>
      </p:sp>
    </p:spTree>
    <p:extLst>
      <p:ext uri="{BB962C8B-B14F-4D97-AF65-F5344CB8AC3E}">
        <p14:creationId xmlns:p14="http://schemas.microsoft.com/office/powerpoint/2010/main" val="518622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E81D17-81BB-2D4E-8A90-6B5EEB8116BE}" type="slidenum">
              <a:rPr lang="en-NO" smtClean="0"/>
              <a:t>24</a:t>
            </a:fld>
            <a:endParaRPr lang="en-NO"/>
          </a:p>
        </p:txBody>
      </p:sp>
    </p:spTree>
    <p:extLst>
      <p:ext uri="{BB962C8B-B14F-4D97-AF65-F5344CB8AC3E}">
        <p14:creationId xmlns:p14="http://schemas.microsoft.com/office/powerpoint/2010/main" val="2497357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E81D17-81BB-2D4E-8A90-6B5EEB8116BE}" type="slidenum">
              <a:rPr lang="en-NO" smtClean="0"/>
              <a:t>25</a:t>
            </a:fld>
            <a:endParaRPr lang="en-NO"/>
          </a:p>
        </p:txBody>
      </p:sp>
    </p:spTree>
    <p:extLst>
      <p:ext uri="{BB962C8B-B14F-4D97-AF65-F5344CB8AC3E}">
        <p14:creationId xmlns:p14="http://schemas.microsoft.com/office/powerpoint/2010/main" val="3319940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90C1C33-A3FD-4BA7-8095-3B97CD3D1D68}" type="slidenum">
              <a:rPr lang="nb-NO" smtClean="0"/>
              <a:t>27</a:t>
            </a:fld>
            <a:endParaRPr lang="nb-NO"/>
          </a:p>
        </p:txBody>
      </p:sp>
    </p:spTree>
    <p:extLst>
      <p:ext uri="{BB962C8B-B14F-4D97-AF65-F5344CB8AC3E}">
        <p14:creationId xmlns:p14="http://schemas.microsoft.com/office/powerpoint/2010/main" val="3447437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1009B4F-CF73-4FD0-B83F-13AF855EE42A}" type="slidenum">
              <a:rPr lang="nb-NO" smtClean="0"/>
              <a:t>29</a:t>
            </a:fld>
            <a:endParaRPr lang="nb-NO"/>
          </a:p>
        </p:txBody>
      </p:sp>
    </p:spTree>
    <p:extLst>
      <p:ext uri="{BB962C8B-B14F-4D97-AF65-F5344CB8AC3E}">
        <p14:creationId xmlns:p14="http://schemas.microsoft.com/office/powerpoint/2010/main" val="2798423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1009B4F-CF73-4FD0-B83F-13AF855EE42A}" type="slidenum">
              <a:rPr lang="nb-NO" smtClean="0"/>
              <a:t>30</a:t>
            </a:fld>
            <a:endParaRPr lang="nb-NO"/>
          </a:p>
        </p:txBody>
      </p:sp>
    </p:spTree>
    <p:extLst>
      <p:ext uri="{BB962C8B-B14F-4D97-AF65-F5344CB8AC3E}">
        <p14:creationId xmlns:p14="http://schemas.microsoft.com/office/powerpoint/2010/main" val="4140886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8DD162-2A90-4DA5-BCE4-C499B5D44B24}" type="slidenum">
              <a:rPr lang="nb-NO" smtClean="0"/>
              <a:t>36</a:t>
            </a:fld>
            <a:endParaRPr lang="nb-NO"/>
          </a:p>
        </p:txBody>
      </p:sp>
    </p:spTree>
    <p:extLst>
      <p:ext uri="{BB962C8B-B14F-4D97-AF65-F5344CB8AC3E}">
        <p14:creationId xmlns:p14="http://schemas.microsoft.com/office/powerpoint/2010/main" val="1206448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F8DD162-2A90-4DA5-BCE4-C499B5D44B24}" type="slidenum">
              <a:rPr lang="nb-NO" smtClean="0"/>
              <a:t>40</a:t>
            </a:fld>
            <a:endParaRPr lang="nb-NO"/>
          </a:p>
        </p:txBody>
      </p:sp>
    </p:spTree>
    <p:extLst>
      <p:ext uri="{BB962C8B-B14F-4D97-AF65-F5344CB8AC3E}">
        <p14:creationId xmlns:p14="http://schemas.microsoft.com/office/powerpoint/2010/main" val="1623296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F8DD162-2A90-4DA5-BCE4-C499B5D44B24}" type="slidenum">
              <a:rPr lang="nb-NO" smtClean="0"/>
              <a:t>41</a:t>
            </a:fld>
            <a:endParaRPr lang="nb-NO"/>
          </a:p>
        </p:txBody>
      </p:sp>
    </p:spTree>
    <p:extLst>
      <p:ext uri="{BB962C8B-B14F-4D97-AF65-F5344CB8AC3E}">
        <p14:creationId xmlns:p14="http://schemas.microsoft.com/office/powerpoint/2010/main" val="3590115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4A3F3-EBDE-454E-251A-C18B0ACE942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E5E5BA7-ACF0-AB20-042C-2D43E9B1DBE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E1053DE-7194-178C-15D9-D664BC29FAD4}"/>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55CE8CC5-8802-493B-E64A-90D4363FEEB9}"/>
              </a:ext>
            </a:extLst>
          </p:cNvPr>
          <p:cNvSpPr>
            <a:spLocks noGrp="1"/>
          </p:cNvSpPr>
          <p:nvPr>
            <p:ph type="sldNum" sz="quarter" idx="10"/>
          </p:nvPr>
        </p:nvSpPr>
        <p:spPr/>
        <p:txBody>
          <a:bodyPr/>
          <a:lstStyle/>
          <a:p>
            <a:fld id="{C5500F47-915F-4399-AFEB-5898DE16DD82}" type="slidenum">
              <a:rPr lang="nb-NO" smtClean="0"/>
              <a:pPr/>
              <a:t>44</a:t>
            </a:fld>
            <a:endParaRPr lang="nb-NO"/>
          </a:p>
        </p:txBody>
      </p:sp>
      <p:sp>
        <p:nvSpPr>
          <p:cNvPr id="5" name="Footer Placeholder 4">
            <a:extLst>
              <a:ext uri="{FF2B5EF4-FFF2-40B4-BE49-F238E27FC236}">
                <a16:creationId xmlns:a16="http://schemas.microsoft.com/office/drawing/2014/main" id="{718FDA93-DC8F-8F53-5224-77D49F067A72}"/>
              </a:ext>
            </a:extLst>
          </p:cNvPr>
          <p:cNvSpPr>
            <a:spLocks noGrp="1"/>
          </p:cNvSpPr>
          <p:nvPr>
            <p:ph type="ftr" sz="quarter" idx="4"/>
          </p:nvPr>
        </p:nvSpPr>
        <p:spPr/>
        <p:txBody>
          <a:bodyPr/>
          <a:lstStyle/>
          <a:p>
            <a:endParaRPr lang="en-NO"/>
          </a:p>
        </p:txBody>
      </p:sp>
    </p:spTree>
    <p:extLst>
      <p:ext uri="{BB962C8B-B14F-4D97-AF65-F5344CB8AC3E}">
        <p14:creationId xmlns:p14="http://schemas.microsoft.com/office/powerpoint/2010/main" val="3331965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8DD162-2A90-4DA5-BCE4-C499B5D44B24}" type="slidenum">
              <a:rPr lang="nb-NO" smtClean="0"/>
              <a:t>45</a:t>
            </a:fld>
            <a:endParaRPr lang="nb-NO"/>
          </a:p>
        </p:txBody>
      </p:sp>
      <p:sp>
        <p:nvSpPr>
          <p:cNvPr id="5" name="Footer Placeholder 4">
            <a:extLst>
              <a:ext uri="{FF2B5EF4-FFF2-40B4-BE49-F238E27FC236}">
                <a16:creationId xmlns:a16="http://schemas.microsoft.com/office/drawing/2014/main" id="{45AE3C2B-D7B0-3F26-F069-38965A74498F}"/>
              </a:ext>
            </a:extLst>
          </p:cNvPr>
          <p:cNvSpPr>
            <a:spLocks noGrp="1"/>
          </p:cNvSpPr>
          <p:nvPr>
            <p:ph type="ftr" sz="quarter" idx="4"/>
          </p:nvPr>
        </p:nvSpPr>
        <p:spPr/>
        <p:txBody>
          <a:bodyPr/>
          <a:lstStyle/>
          <a:p>
            <a:endParaRPr lang="en-NO"/>
          </a:p>
        </p:txBody>
      </p:sp>
    </p:spTree>
    <p:extLst>
      <p:ext uri="{BB962C8B-B14F-4D97-AF65-F5344CB8AC3E}">
        <p14:creationId xmlns:p14="http://schemas.microsoft.com/office/powerpoint/2010/main" val="1492949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jp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blå">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62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gendefinert oppsett">
    <p:bg>
      <p:bgPr>
        <a:solidFill>
          <a:schemeClr val="accent2"/>
        </a:solidFill>
        <a:effectLst/>
      </p:bgPr>
    </p:bg>
    <p:spTree>
      <p:nvGrpSpPr>
        <p:cNvPr id="1" name=""/>
        <p:cNvGrpSpPr/>
        <p:nvPr/>
      </p:nvGrpSpPr>
      <p:grpSpPr>
        <a:xfrm>
          <a:off x="0" y="0"/>
          <a:ext cx="0" cy="0"/>
          <a:chOff x="0" y="0"/>
          <a:chExt cx="0" cy="0"/>
        </a:xfrm>
      </p:grpSpPr>
      <p:pic>
        <p:nvPicPr>
          <p:cNvPr id="6" name="Grafikk 5">
            <a:extLst>
              <a:ext uri="{FF2B5EF4-FFF2-40B4-BE49-F238E27FC236}">
                <a16:creationId xmlns:a16="http://schemas.microsoft.com/office/drawing/2014/main" id="{DB579FD0-C9B5-914D-AB02-44E7A58BE24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1525" y="4606225"/>
            <a:ext cx="1931991" cy="1690492"/>
          </a:xfrm>
          <a:prstGeom prst="rect">
            <a:avLst/>
          </a:prstGeom>
        </p:spPr>
      </p:pic>
      <p:pic>
        <p:nvPicPr>
          <p:cNvPr id="7" name="Bilde 6">
            <a:extLst>
              <a:ext uri="{FF2B5EF4-FFF2-40B4-BE49-F238E27FC236}">
                <a16:creationId xmlns:a16="http://schemas.microsoft.com/office/drawing/2014/main" id="{AC626DC5-E8E9-C242-9FA8-6CDEB361D535}"/>
              </a:ext>
            </a:extLst>
          </p:cNvPr>
          <p:cNvPicPr>
            <a:picLocks noChangeAspect="1"/>
          </p:cNvPicPr>
          <p:nvPr userDrawn="1"/>
        </p:nvPicPr>
        <p:blipFill rotWithShape="1">
          <a:blip r:embed="rId3"/>
          <a:srcRect l="44348" t="26255"/>
          <a:stretch/>
        </p:blipFill>
        <p:spPr>
          <a:xfrm>
            <a:off x="6382246" y="4101774"/>
            <a:ext cx="6785113" cy="5057466"/>
          </a:xfrm>
          <a:prstGeom prst="rect">
            <a:avLst/>
          </a:prstGeom>
        </p:spPr>
      </p:pic>
      <p:sp>
        <p:nvSpPr>
          <p:cNvPr id="8" name="Title 1">
            <a:extLst>
              <a:ext uri="{FF2B5EF4-FFF2-40B4-BE49-F238E27FC236}">
                <a16:creationId xmlns:a16="http://schemas.microsoft.com/office/drawing/2014/main" id="{FAE635BD-A228-AD4D-BF63-E6DF04C4B463}"/>
              </a:ext>
            </a:extLst>
          </p:cNvPr>
          <p:cNvSpPr>
            <a:spLocks noGrp="1"/>
          </p:cNvSpPr>
          <p:nvPr>
            <p:ph type="title" hasCustomPrompt="1"/>
          </p:nvPr>
        </p:nvSpPr>
        <p:spPr>
          <a:xfrm>
            <a:off x="3581400" y="862589"/>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4" name="Plassholder for tekst 3">
            <a:extLst>
              <a:ext uri="{FF2B5EF4-FFF2-40B4-BE49-F238E27FC236}">
                <a16:creationId xmlns:a16="http://schemas.microsoft.com/office/drawing/2014/main" id="{DA6528EE-A3D4-794A-A96D-B4ED9A96946B}"/>
              </a:ext>
            </a:extLst>
          </p:cNvPr>
          <p:cNvSpPr>
            <a:spLocks noGrp="1"/>
          </p:cNvSpPr>
          <p:nvPr>
            <p:ph type="body" sz="quarter" idx="10"/>
          </p:nvPr>
        </p:nvSpPr>
        <p:spPr>
          <a:xfrm>
            <a:off x="3581400" y="2378075"/>
            <a:ext cx="7986713" cy="1724025"/>
          </a:xfrm>
        </p:spPr>
        <p:txBody>
          <a:bodyPr/>
          <a:lstStyle>
            <a:lvl1pPr marL="0" indent="0">
              <a:buNone/>
              <a:defRPr/>
            </a:lvl1pPr>
            <a:lvl2pPr marL="457200" indent="0">
              <a:buNone/>
              <a:defRPr/>
            </a:lvl2pPr>
            <a:lvl3pPr marL="914400" indent="0">
              <a:buNone/>
              <a:defRPr/>
            </a:lvl3pPr>
          </a:lstStyle>
          <a:p>
            <a:pPr lvl="0"/>
            <a:r>
              <a:rPr lang="nb-NO"/>
              <a:t>Klikk for å redigere tekststiler i malen</a:t>
            </a:r>
          </a:p>
          <a:p>
            <a:pPr lvl="1"/>
            <a:r>
              <a:rPr lang="nb-NO"/>
              <a:t>Andre nivå</a:t>
            </a:r>
          </a:p>
          <a:p>
            <a:pPr lvl="2"/>
            <a:r>
              <a:rPr lang="nb-NO"/>
              <a:t>Tredje nivå</a:t>
            </a:r>
          </a:p>
        </p:txBody>
      </p:sp>
      <p:sp>
        <p:nvSpPr>
          <p:cNvPr id="11" name="Plassholder for innhold 10">
            <a:extLst>
              <a:ext uri="{FF2B5EF4-FFF2-40B4-BE49-F238E27FC236}">
                <a16:creationId xmlns:a16="http://schemas.microsoft.com/office/drawing/2014/main" id="{9BAD1FBC-ACE0-F44B-952E-C3B4906276F9}"/>
              </a:ext>
            </a:extLst>
          </p:cNvPr>
          <p:cNvSpPr>
            <a:spLocks noGrp="1"/>
          </p:cNvSpPr>
          <p:nvPr>
            <p:ph sz="quarter" idx="11"/>
          </p:nvPr>
        </p:nvSpPr>
        <p:spPr>
          <a:xfrm>
            <a:off x="3581400" y="4378325"/>
            <a:ext cx="7986713" cy="1797050"/>
          </a:xfrm>
        </p:spPr>
        <p:txBody>
          <a:bodyPr/>
          <a:lstStyle>
            <a:lvl1pPr marL="0" indent="0">
              <a:buNone/>
              <a:defRPr/>
            </a:lvl1pPr>
            <a:lvl2pPr marL="457200" indent="0">
              <a:buNone/>
              <a:defRPr/>
            </a:lvl2pPr>
            <a:lvl3pPr marL="914400" indent="0">
              <a:buNone/>
              <a:defRPr/>
            </a:lvl3pPr>
          </a:lstStyle>
          <a:p>
            <a:pPr lvl="0"/>
            <a:r>
              <a:rPr lang="nb-NO"/>
              <a:t>Klikk for å redigere tekststiler i malen</a:t>
            </a:r>
          </a:p>
          <a:p>
            <a:pPr lvl="1"/>
            <a:r>
              <a:rPr lang="nb-NO"/>
              <a:t>Andre nivå</a:t>
            </a:r>
          </a:p>
          <a:p>
            <a:pPr lvl="2"/>
            <a:r>
              <a:rPr lang="nb-NO"/>
              <a:t>Tredje nivå</a:t>
            </a:r>
          </a:p>
        </p:txBody>
      </p:sp>
    </p:spTree>
    <p:extLst>
      <p:ext uri="{BB962C8B-B14F-4D97-AF65-F5344CB8AC3E}">
        <p14:creationId xmlns:p14="http://schemas.microsoft.com/office/powerpoint/2010/main" val="1143500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lå bakgrunn">
    <p:bg>
      <p:bgPr>
        <a:solidFill>
          <a:srgbClr val="5FC5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2"/>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Tree>
    <p:extLst>
      <p:ext uri="{BB962C8B-B14F-4D97-AF65-F5344CB8AC3E}">
        <p14:creationId xmlns:p14="http://schemas.microsoft.com/office/powerpoint/2010/main" val="4054020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 luft">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2"/>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F49C3188-C296-0F49-9DDA-40726BC3A614}"/>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7" name="Plassholder for tekst 6">
            <a:extLst>
              <a:ext uri="{FF2B5EF4-FFF2-40B4-BE49-F238E27FC236}">
                <a16:creationId xmlns:a16="http://schemas.microsoft.com/office/drawing/2014/main" id="{A7230990-BD91-494B-8F92-2155C3A9C77F}"/>
              </a:ext>
            </a:extLst>
          </p:cNvPr>
          <p:cNvSpPr>
            <a:spLocks noGrp="1"/>
          </p:cNvSpPr>
          <p:nvPr>
            <p:ph type="body" sz="quarter" idx="10"/>
          </p:nvPr>
        </p:nvSpPr>
        <p:spPr>
          <a:xfrm>
            <a:off x="1112838" y="2127250"/>
            <a:ext cx="9966325" cy="3816350"/>
          </a:xfrm>
        </p:spPr>
        <p:txBody>
          <a:bodyPr/>
          <a:lstStyle>
            <a:lvl1pPr marL="0" indent="0">
              <a:buNone/>
              <a:defRPr/>
            </a:lvl1pPr>
          </a:lstStyle>
          <a:p>
            <a:pPr lvl="0"/>
            <a:r>
              <a:rPr lang="nb-NO"/>
              <a:t>Klikk for å redigere tekststiler i malen</a:t>
            </a:r>
          </a:p>
        </p:txBody>
      </p:sp>
    </p:spTree>
    <p:extLst>
      <p:ext uri="{BB962C8B-B14F-4D97-AF65-F5344CB8AC3E}">
        <p14:creationId xmlns:p14="http://schemas.microsoft.com/office/powerpoint/2010/main" val="295556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 luft m logo">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2"/>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F49C3188-C296-0F49-9DDA-40726BC3A614}"/>
              </a:ext>
            </a:extLst>
          </p:cNvPr>
          <p:cNvSpPr>
            <a:spLocks noGrp="1"/>
          </p:cNvSpPr>
          <p:nvPr>
            <p:ph type="title" hasCustomPrompt="1"/>
          </p:nvPr>
        </p:nvSpPr>
        <p:spPr>
          <a:xfrm>
            <a:off x="1112674" y="549768"/>
            <a:ext cx="9966651" cy="1285069"/>
          </a:xfrm>
        </p:spPr>
        <p:txBody>
          <a:bodyPr/>
          <a:lstStyle>
            <a:lvl1pPr>
              <a:lnSpc>
                <a:spcPct val="100000"/>
              </a:lnSpc>
              <a:defRPr/>
            </a:lvl1p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7" name="Plassholder for tekst 6">
            <a:extLst>
              <a:ext uri="{FF2B5EF4-FFF2-40B4-BE49-F238E27FC236}">
                <a16:creationId xmlns:a16="http://schemas.microsoft.com/office/drawing/2014/main" id="{A7230990-BD91-494B-8F92-2155C3A9C77F}"/>
              </a:ext>
            </a:extLst>
          </p:cNvPr>
          <p:cNvSpPr>
            <a:spLocks noGrp="1"/>
          </p:cNvSpPr>
          <p:nvPr>
            <p:ph type="body" sz="quarter" idx="10"/>
          </p:nvPr>
        </p:nvSpPr>
        <p:spPr>
          <a:xfrm>
            <a:off x="1112838" y="2127250"/>
            <a:ext cx="9966325" cy="3816350"/>
          </a:xfrm>
        </p:spPr>
        <p:txBody>
          <a:bodyPr/>
          <a:lstStyle>
            <a:lvl1pPr marL="0" indent="0">
              <a:lnSpc>
                <a:spcPct val="100000"/>
              </a:lnSpc>
              <a:buNone/>
              <a:defRPr/>
            </a:lvl1pPr>
          </a:lstStyle>
          <a:p>
            <a:pPr lvl="0"/>
            <a:r>
              <a:rPr lang="nb-NO"/>
              <a:t>Klikk for å redigere tekststiler i malen</a:t>
            </a:r>
          </a:p>
        </p:txBody>
      </p:sp>
      <p:pic>
        <p:nvPicPr>
          <p:cNvPr id="5" name="Bilde 8">
            <a:extLst>
              <a:ext uri="{FF2B5EF4-FFF2-40B4-BE49-F238E27FC236}">
                <a16:creationId xmlns:a16="http://schemas.microsoft.com/office/drawing/2014/main" id="{9A6A55BB-812C-F44D-9BE3-E6AA0949C70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1458782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Hvit bakgrun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a:lnSpc>
                <a:spcPct val="120000"/>
              </a:lnSpc>
              <a:buNone/>
              <a:defRPr/>
            </a:lvl1pPr>
            <a:lvl2pPr>
              <a:buNone/>
              <a:defRPr/>
            </a:lvl2pPr>
            <a:lvl3pPr>
              <a:buNone/>
              <a:defRPr/>
            </a:lvl3pPr>
            <a:lvl4pPr>
              <a:buNone/>
              <a:defRPr/>
            </a:lvl4pPr>
            <a:lvl5pPr>
              <a:buNone/>
              <a:defRPr/>
            </a:lvl5pPr>
          </a:lstStyle>
          <a:p>
            <a:pPr lvl="0"/>
            <a:r>
              <a:rPr lang="en-GB" dirty="0" err="1"/>
              <a:t>Klikk</a:t>
            </a:r>
            <a:r>
              <a:rPr lang="en-GB" dirty="0"/>
              <a:t> for </a:t>
            </a:r>
            <a:r>
              <a:rPr lang="en-GB" dirty="0" err="1"/>
              <a:t>redigere</a:t>
            </a:r>
            <a:r>
              <a:rPr lang="en-GB" dirty="0"/>
              <a:t> </a:t>
            </a:r>
            <a:r>
              <a:rPr lang="en-GB" dirty="0" err="1"/>
              <a:t>tekst</a:t>
            </a:r>
            <a:endParaRPr lang="en-GB" dirty="0"/>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2"/>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Tree>
    <p:extLst>
      <p:ext uri="{BB962C8B-B14F-4D97-AF65-F5344CB8AC3E}">
        <p14:creationId xmlns:p14="http://schemas.microsoft.com/office/powerpoint/2010/main" val="234030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animasjon">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C0922D7-5682-004A-9EAD-54B0AD357C04}"/>
              </a:ext>
            </a:extLst>
          </p:cNvPr>
          <p:cNvPicPr>
            <a:picLocks noChangeAspect="1"/>
          </p:cNvPicPr>
          <p:nvPr userDrawn="1"/>
        </p:nvPicPr>
        <p:blipFill rotWithShape="1">
          <a:blip r:embed="rId2"/>
          <a:srcRect l="13352" t="17633" r="13352" b="9191"/>
          <a:stretch/>
        </p:blipFill>
        <p:spPr>
          <a:xfrm>
            <a:off x="0" y="10887"/>
            <a:ext cx="12192000" cy="6847113"/>
          </a:xfrm>
          <a:prstGeom prst="rect">
            <a:avLst/>
          </a:prstGeom>
        </p:spPr>
      </p:pic>
    </p:spTree>
    <p:extLst>
      <p:ext uri="{BB962C8B-B14F-4D97-AF65-F5344CB8AC3E}">
        <p14:creationId xmlns:p14="http://schemas.microsoft.com/office/powerpoint/2010/main" val="62230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lå bakgrunn m duse sirkler o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Tree>
    <p:extLst>
      <p:ext uri="{BB962C8B-B14F-4D97-AF65-F5344CB8AC3E}">
        <p14:creationId xmlns:p14="http://schemas.microsoft.com/office/powerpoint/2010/main" val="3692314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Hvit bakgrunn m blå sirkler o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marL="0" indent="0">
              <a:lnSpc>
                <a:spcPct val="120000"/>
              </a:lnSpc>
              <a:buFont typeface="Arial" panose="020B0604020202020204" pitchFamily="34" charset="0"/>
              <a:buNone/>
              <a:defRPr>
                <a:solidFill>
                  <a:srgbClr val="0B2B52"/>
                </a:solidFill>
              </a:defRPr>
            </a:lvl1pPr>
            <a:lvl2pPr marL="457200" indent="0">
              <a:lnSpc>
                <a:spcPct val="120000"/>
              </a:lnSpc>
              <a:buNone/>
              <a:defRPr>
                <a:solidFill>
                  <a:srgbClr val="0B2B52"/>
                </a:solidFill>
              </a:defRPr>
            </a:lvl2pPr>
            <a:lvl3pPr marL="914400" indent="0">
              <a:lnSpc>
                <a:spcPct val="120000"/>
              </a:lnSpc>
              <a:buNone/>
              <a:defRPr>
                <a:solidFill>
                  <a:srgbClr val="0B2B52"/>
                </a:solidFill>
              </a:defRPr>
            </a:lvl3pPr>
            <a:lvl4pPr marL="1371600" indent="0">
              <a:lnSpc>
                <a:spcPct val="120000"/>
              </a:lnSpc>
              <a:buNone/>
              <a:defRPr>
                <a:solidFill>
                  <a:srgbClr val="0B2B52"/>
                </a:solidFill>
              </a:defRPr>
            </a:lvl4pPr>
            <a:lvl5pPr marL="1828800" indent="0">
              <a:lnSpc>
                <a:spcPct val="120000"/>
              </a:lnSpc>
              <a:buNone/>
              <a:defRPr>
                <a:solidFill>
                  <a:srgbClr val="0B2B52"/>
                </a:solidFill>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pic>
        <p:nvPicPr>
          <p:cNvPr id="7" name="Bilde 8">
            <a:extLst>
              <a:ext uri="{FF2B5EF4-FFF2-40B4-BE49-F238E27FC236}">
                <a16:creationId xmlns:a16="http://schemas.microsoft.com/office/drawing/2014/main" id="{846BA735-2785-2D4B-858D-D62FB8FE0B2C}"/>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2121295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vit bakgrunn m blå sirk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7" name="Title 1">
            <a:extLst>
              <a:ext uri="{FF2B5EF4-FFF2-40B4-BE49-F238E27FC236}">
                <a16:creationId xmlns:a16="http://schemas.microsoft.com/office/drawing/2014/main" id="{7EC6E871-6D40-DC4E-931D-F2877FE2A221}"/>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8" name="Content Placeholder 2">
            <a:extLst>
              <a:ext uri="{FF2B5EF4-FFF2-40B4-BE49-F238E27FC236}">
                <a16:creationId xmlns:a16="http://schemas.microsoft.com/office/drawing/2014/main" id="{11052DC4-C675-F64C-986D-EF64E89375AC}"/>
              </a:ext>
            </a:extLst>
          </p:cNvPr>
          <p:cNvSpPr>
            <a:spLocks noGrp="1"/>
          </p:cNvSpPr>
          <p:nvPr>
            <p:ph idx="1" hasCustomPrompt="1"/>
          </p:nvPr>
        </p:nvSpPr>
        <p:spPr>
          <a:xfrm>
            <a:off x="1112674" y="2010268"/>
            <a:ext cx="9966651"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spTree>
    <p:extLst>
      <p:ext uri="{BB962C8B-B14F-4D97-AF65-F5344CB8AC3E}">
        <p14:creationId xmlns:p14="http://schemas.microsoft.com/office/powerpoint/2010/main" val="366894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vit bakgrunn m logo og konf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10" name="Title 1">
            <a:extLst>
              <a:ext uri="{FF2B5EF4-FFF2-40B4-BE49-F238E27FC236}">
                <a16:creationId xmlns:a16="http://schemas.microsoft.com/office/drawing/2014/main" id="{CB5E219D-F805-9043-807C-510802F2FAFC}"/>
              </a:ext>
            </a:extLst>
          </p:cNvPr>
          <p:cNvSpPr>
            <a:spLocks noGrp="1"/>
          </p:cNvSpPr>
          <p:nvPr>
            <p:ph type="title" hasCustomPrompt="1"/>
          </p:nvPr>
        </p:nvSpPr>
        <p:spPr>
          <a:xfrm>
            <a:off x="1112675" y="549768"/>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11" name="Content Placeholder 2">
            <a:extLst>
              <a:ext uri="{FF2B5EF4-FFF2-40B4-BE49-F238E27FC236}">
                <a16:creationId xmlns:a16="http://schemas.microsoft.com/office/drawing/2014/main" id="{6C0EE46B-41BB-0742-88FF-2EA8BEE09886}"/>
              </a:ext>
            </a:extLst>
          </p:cNvPr>
          <p:cNvSpPr>
            <a:spLocks noGrp="1"/>
          </p:cNvSpPr>
          <p:nvPr>
            <p:ph idx="1" hasCustomPrompt="1"/>
          </p:nvPr>
        </p:nvSpPr>
        <p:spPr>
          <a:xfrm>
            <a:off x="1112675" y="2010268"/>
            <a:ext cx="7986656"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pic>
        <p:nvPicPr>
          <p:cNvPr id="7" name="Bilde 8">
            <a:extLst>
              <a:ext uri="{FF2B5EF4-FFF2-40B4-BE49-F238E27FC236}">
                <a16:creationId xmlns:a16="http://schemas.microsoft.com/office/drawing/2014/main" id="{3A391218-4CDE-E843-B009-91FE2477D78C}"/>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3439837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Hvit bakgrunn med konf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10" name="Title 1">
            <a:extLst>
              <a:ext uri="{FF2B5EF4-FFF2-40B4-BE49-F238E27FC236}">
                <a16:creationId xmlns:a16="http://schemas.microsoft.com/office/drawing/2014/main" id="{CB5E219D-F805-9043-807C-510802F2FAFC}"/>
              </a:ext>
            </a:extLst>
          </p:cNvPr>
          <p:cNvSpPr>
            <a:spLocks noGrp="1"/>
          </p:cNvSpPr>
          <p:nvPr>
            <p:ph type="title" hasCustomPrompt="1"/>
          </p:nvPr>
        </p:nvSpPr>
        <p:spPr>
          <a:xfrm>
            <a:off x="1112675" y="549768"/>
            <a:ext cx="7986656"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11" name="Content Placeholder 2">
            <a:extLst>
              <a:ext uri="{FF2B5EF4-FFF2-40B4-BE49-F238E27FC236}">
                <a16:creationId xmlns:a16="http://schemas.microsoft.com/office/drawing/2014/main" id="{6C0EE46B-41BB-0742-88FF-2EA8BEE09886}"/>
              </a:ext>
            </a:extLst>
          </p:cNvPr>
          <p:cNvSpPr>
            <a:spLocks noGrp="1"/>
          </p:cNvSpPr>
          <p:nvPr>
            <p:ph idx="1" hasCustomPrompt="1"/>
          </p:nvPr>
        </p:nvSpPr>
        <p:spPr>
          <a:xfrm>
            <a:off x="1112675" y="2010268"/>
            <a:ext cx="7986656"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spTree>
    <p:extLst>
      <p:ext uri="{BB962C8B-B14F-4D97-AF65-F5344CB8AC3E}">
        <p14:creationId xmlns:p14="http://schemas.microsoft.com/office/powerpoint/2010/main" val="1113532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ys blå bakgrunn m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C6DD7FA3-9584-214B-9926-25A9A5895CAC}"/>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10" name="Content Placeholder 2">
            <a:extLst>
              <a:ext uri="{FF2B5EF4-FFF2-40B4-BE49-F238E27FC236}">
                <a16:creationId xmlns:a16="http://schemas.microsoft.com/office/drawing/2014/main" id="{96168F6C-9734-FE48-BDF6-C0DC3611D711}"/>
              </a:ext>
            </a:extLst>
          </p:cNvPr>
          <p:cNvSpPr>
            <a:spLocks noGrp="1"/>
          </p:cNvSpPr>
          <p:nvPr>
            <p:ph idx="1" hasCustomPrompt="1"/>
          </p:nvPr>
        </p:nvSpPr>
        <p:spPr>
          <a:xfrm>
            <a:off x="1112674" y="2010268"/>
            <a:ext cx="9966651"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pic>
        <p:nvPicPr>
          <p:cNvPr id="6" name="Bilde 8">
            <a:extLst>
              <a:ext uri="{FF2B5EF4-FFF2-40B4-BE49-F238E27FC236}">
                <a16:creationId xmlns:a16="http://schemas.microsoft.com/office/drawing/2014/main" id="{B0FA7D4F-3693-514E-B77F-92679D9BE2A7}"/>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4058198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Hvit bakgrunn m logo">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2"/>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C6DD7FA3-9584-214B-9926-25A9A5895CAC}"/>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10" name="Content Placeholder 2">
            <a:extLst>
              <a:ext uri="{FF2B5EF4-FFF2-40B4-BE49-F238E27FC236}">
                <a16:creationId xmlns:a16="http://schemas.microsoft.com/office/drawing/2014/main" id="{96168F6C-9734-FE48-BDF6-C0DC3611D711}"/>
              </a:ext>
            </a:extLst>
          </p:cNvPr>
          <p:cNvSpPr>
            <a:spLocks noGrp="1"/>
          </p:cNvSpPr>
          <p:nvPr>
            <p:ph idx="1" hasCustomPrompt="1"/>
          </p:nvPr>
        </p:nvSpPr>
        <p:spPr>
          <a:xfrm>
            <a:off x="1112674" y="2010268"/>
            <a:ext cx="9966651" cy="4218410"/>
          </a:xfrm>
        </p:spPr>
        <p:txBody>
          <a:bodyPr/>
          <a:lstStyle>
            <a:lvl1pPr marL="0" indent="0">
              <a:lnSpc>
                <a:spcPct val="120000"/>
              </a:lnSpc>
              <a:buFont typeface="Arial" panose="020B0604020202020204" pitchFamily="34" charset="0"/>
              <a:buNone/>
              <a:defRPr/>
            </a:lvl1pPr>
            <a:lvl2pPr marL="457200" indent="0">
              <a:lnSpc>
                <a:spcPct val="120000"/>
              </a:lnSpc>
              <a:buNone/>
              <a:defRPr/>
            </a:lvl2pPr>
            <a:lvl3pPr marL="914400" indent="0">
              <a:lnSpc>
                <a:spcPct val="120000"/>
              </a:lnSpc>
              <a:buNone/>
              <a:defRPr/>
            </a:lvl3pPr>
            <a:lvl4pPr marL="1371600" indent="0">
              <a:lnSpc>
                <a:spcPct val="120000"/>
              </a:lnSpc>
              <a:buNone/>
              <a:defRPr/>
            </a:lvl4pPr>
            <a:lvl5pPr marL="1828800" indent="0">
              <a:lnSpc>
                <a:spcPct val="120000"/>
              </a:lnSpc>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pic>
        <p:nvPicPr>
          <p:cNvPr id="6" name="Bilde 8">
            <a:extLst>
              <a:ext uri="{FF2B5EF4-FFF2-40B4-BE49-F238E27FC236}">
                <a16:creationId xmlns:a16="http://schemas.microsoft.com/office/drawing/2014/main" id="{B0FA7D4F-3693-514E-B77F-92679D9BE2A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1255845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redelt m bilder og logo">
    <p:bg>
      <p:bgPr>
        <a:solidFill>
          <a:schemeClr val="bg1"/>
        </a:solidFill>
        <a:effectLst/>
      </p:bgPr>
    </p:bg>
    <p:spTree>
      <p:nvGrpSpPr>
        <p:cNvPr id="1" name=""/>
        <p:cNvGrpSpPr/>
        <p:nvPr/>
      </p:nvGrpSpPr>
      <p:grpSpPr>
        <a:xfrm>
          <a:off x="0" y="0"/>
          <a:ext cx="0" cy="0"/>
          <a:chOff x="0" y="0"/>
          <a:chExt cx="0" cy="0"/>
        </a:xfrm>
      </p:grpSpPr>
      <p:sp>
        <p:nvSpPr>
          <p:cNvPr id="23" name="Plassholder for bilde 22">
            <a:extLst>
              <a:ext uri="{FF2B5EF4-FFF2-40B4-BE49-F238E27FC236}">
                <a16:creationId xmlns:a16="http://schemas.microsoft.com/office/drawing/2014/main" id="{EA3FC43D-3630-7B41-AA9C-29AB51384331}"/>
              </a:ext>
            </a:extLst>
          </p:cNvPr>
          <p:cNvSpPr>
            <a:spLocks noGrp="1"/>
          </p:cNvSpPr>
          <p:nvPr>
            <p:ph type="pic" sz="quarter" idx="10"/>
          </p:nvPr>
        </p:nvSpPr>
        <p:spPr>
          <a:xfrm>
            <a:off x="0" y="0"/>
            <a:ext cx="6043808" cy="3429000"/>
          </a:xfrm>
          <a:custGeom>
            <a:avLst/>
            <a:gdLst>
              <a:gd name="connsiteX0" fmla="*/ 0 w 6043808"/>
              <a:gd name="connsiteY0" fmla="*/ 0 h 3429000"/>
              <a:gd name="connsiteX1" fmla="*/ 6043808 w 6043808"/>
              <a:gd name="connsiteY1" fmla="*/ 0 h 3429000"/>
              <a:gd name="connsiteX2" fmla="*/ 6043808 w 6043808"/>
              <a:gd name="connsiteY2" fmla="*/ 1878291 h 3429000"/>
              <a:gd name="connsiteX3" fmla="*/ 5960553 w 6043808"/>
              <a:gd name="connsiteY3" fmla="*/ 1882495 h 3429000"/>
              <a:gd name="connsiteX4" fmla="*/ 4771255 w 6043808"/>
              <a:gd name="connsiteY4" fmla="*/ 3200400 h 3429000"/>
              <a:gd name="connsiteX5" fmla="*/ 4778095 w 6043808"/>
              <a:gd name="connsiteY5" fmla="*/ 3335848 h 3429000"/>
              <a:gd name="connsiteX6" fmla="*/ 4792312 w 6043808"/>
              <a:gd name="connsiteY6" fmla="*/ 3429000 h 3429000"/>
              <a:gd name="connsiteX7" fmla="*/ 0 w 6043808"/>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808" h="3429000">
                <a:moveTo>
                  <a:pt x="0" y="0"/>
                </a:moveTo>
                <a:lnTo>
                  <a:pt x="6043808" y="0"/>
                </a:lnTo>
                <a:lnTo>
                  <a:pt x="6043808" y="1878291"/>
                </a:lnTo>
                <a:lnTo>
                  <a:pt x="5960553" y="1882495"/>
                </a:lnTo>
                <a:cubicBezTo>
                  <a:pt x="5292542" y="1950335"/>
                  <a:pt x="4771255" y="2514491"/>
                  <a:pt x="4771255" y="3200400"/>
                </a:cubicBezTo>
                <a:cubicBezTo>
                  <a:pt x="4771255" y="3246127"/>
                  <a:pt x="4773572" y="3291314"/>
                  <a:pt x="4778095" y="3335848"/>
                </a:cubicBezTo>
                <a:lnTo>
                  <a:pt x="4792312" y="3429000"/>
                </a:lnTo>
                <a:lnTo>
                  <a:pt x="0" y="3429000"/>
                </a:lnTo>
                <a:close/>
              </a:path>
            </a:pathLst>
          </a:custGeom>
        </p:spPr>
        <p:txBody>
          <a:bodyPr wrap="square">
            <a:noAutofit/>
          </a:bodyPr>
          <a:lstStyle/>
          <a:p>
            <a:r>
              <a:rPr lang="nb-NO"/>
              <a:t>Klikk på ikonet for å legge til et bilde</a:t>
            </a:r>
          </a:p>
        </p:txBody>
      </p:sp>
      <p:sp>
        <p:nvSpPr>
          <p:cNvPr id="25" name="Plassholder for bilde 24">
            <a:extLst>
              <a:ext uri="{FF2B5EF4-FFF2-40B4-BE49-F238E27FC236}">
                <a16:creationId xmlns:a16="http://schemas.microsoft.com/office/drawing/2014/main" id="{A0A74803-EB37-814D-8773-A5B07E2121F5}"/>
              </a:ext>
            </a:extLst>
          </p:cNvPr>
          <p:cNvSpPr>
            <a:spLocks noGrp="1"/>
          </p:cNvSpPr>
          <p:nvPr>
            <p:ph type="pic" sz="quarter" idx="11"/>
          </p:nvPr>
        </p:nvSpPr>
        <p:spPr>
          <a:xfrm>
            <a:off x="6157732" y="-2"/>
            <a:ext cx="6043808" cy="3429001"/>
          </a:xfrm>
          <a:custGeom>
            <a:avLst/>
            <a:gdLst>
              <a:gd name="connsiteX0" fmla="*/ 0 w 6043808"/>
              <a:gd name="connsiteY0" fmla="*/ 0 h 3429001"/>
              <a:gd name="connsiteX1" fmla="*/ 6043808 w 6043808"/>
              <a:gd name="connsiteY1" fmla="*/ 0 h 3429001"/>
              <a:gd name="connsiteX2" fmla="*/ 6043808 w 6043808"/>
              <a:gd name="connsiteY2" fmla="*/ 3429001 h 3429001"/>
              <a:gd name="connsiteX3" fmla="*/ 1241957 w 6043808"/>
              <a:gd name="connsiteY3" fmla="*/ 3429001 h 3429001"/>
              <a:gd name="connsiteX4" fmla="*/ 1256174 w 6043808"/>
              <a:gd name="connsiteY4" fmla="*/ 3335850 h 3429001"/>
              <a:gd name="connsiteX5" fmla="*/ 1263013 w 6043808"/>
              <a:gd name="connsiteY5" fmla="*/ 3200402 h 3429001"/>
              <a:gd name="connsiteX6" fmla="*/ 73716 w 6043808"/>
              <a:gd name="connsiteY6" fmla="*/ 1882497 h 3429001"/>
              <a:gd name="connsiteX7" fmla="*/ 0 w 6043808"/>
              <a:gd name="connsiteY7" fmla="*/ 1878774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808" h="3429001">
                <a:moveTo>
                  <a:pt x="0" y="0"/>
                </a:moveTo>
                <a:lnTo>
                  <a:pt x="6043808" y="0"/>
                </a:lnTo>
                <a:lnTo>
                  <a:pt x="6043808" y="3429001"/>
                </a:lnTo>
                <a:lnTo>
                  <a:pt x="1241957" y="3429001"/>
                </a:lnTo>
                <a:lnTo>
                  <a:pt x="1256174" y="3335850"/>
                </a:lnTo>
                <a:cubicBezTo>
                  <a:pt x="1260697" y="3291316"/>
                  <a:pt x="1263013" y="3246129"/>
                  <a:pt x="1263013" y="3200402"/>
                </a:cubicBezTo>
                <a:cubicBezTo>
                  <a:pt x="1263013" y="2514493"/>
                  <a:pt x="741726" y="1950337"/>
                  <a:pt x="73716" y="1882497"/>
                </a:cubicBezTo>
                <a:lnTo>
                  <a:pt x="0" y="1878774"/>
                </a:lnTo>
                <a:close/>
              </a:path>
            </a:pathLst>
          </a:custGeom>
        </p:spPr>
        <p:txBody>
          <a:bodyPr wrap="square">
            <a:noAutofit/>
          </a:bodyPr>
          <a:lstStyle/>
          <a:p>
            <a:r>
              <a:rPr lang="nb-NO"/>
              <a:t>Klikk på ikonet for å legge til et bilde</a:t>
            </a:r>
          </a:p>
        </p:txBody>
      </p:sp>
      <p:sp>
        <p:nvSpPr>
          <p:cNvPr id="27" name="Plassholder for bilde 26">
            <a:extLst>
              <a:ext uri="{FF2B5EF4-FFF2-40B4-BE49-F238E27FC236}">
                <a16:creationId xmlns:a16="http://schemas.microsoft.com/office/drawing/2014/main" id="{E3D24861-CC11-824C-B77F-949395BBB6DB}"/>
              </a:ext>
            </a:extLst>
          </p:cNvPr>
          <p:cNvSpPr>
            <a:spLocks noGrp="1"/>
          </p:cNvSpPr>
          <p:nvPr>
            <p:ph type="pic" sz="quarter" idx="13"/>
          </p:nvPr>
        </p:nvSpPr>
        <p:spPr>
          <a:xfrm>
            <a:off x="6157732" y="3533172"/>
            <a:ext cx="6043808" cy="3324828"/>
          </a:xfrm>
          <a:custGeom>
            <a:avLst/>
            <a:gdLst>
              <a:gd name="connsiteX0" fmla="*/ 1219183 w 6043808"/>
              <a:gd name="connsiteY0" fmla="*/ 0 h 3324828"/>
              <a:gd name="connsiteX1" fmla="*/ 6043808 w 6043808"/>
              <a:gd name="connsiteY1" fmla="*/ 0 h 3324828"/>
              <a:gd name="connsiteX2" fmla="*/ 6043808 w 6043808"/>
              <a:gd name="connsiteY2" fmla="*/ 3324828 h 3324828"/>
              <a:gd name="connsiteX3" fmla="*/ 0 w 6043808"/>
              <a:gd name="connsiteY3" fmla="*/ 3324828 h 3324828"/>
              <a:gd name="connsiteX4" fmla="*/ 0 w 6043808"/>
              <a:gd name="connsiteY4" fmla="*/ 988856 h 3324828"/>
              <a:gd name="connsiteX5" fmla="*/ 73716 w 6043808"/>
              <a:gd name="connsiteY5" fmla="*/ 985134 h 3324828"/>
              <a:gd name="connsiteX6" fmla="*/ 1203455 w 6043808"/>
              <a:gd name="connsiteY6" fmla="*/ 61167 h 332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3808" h="3324828">
                <a:moveTo>
                  <a:pt x="1219183" y="0"/>
                </a:moveTo>
                <a:lnTo>
                  <a:pt x="6043808" y="0"/>
                </a:lnTo>
                <a:lnTo>
                  <a:pt x="6043808" y="3324828"/>
                </a:lnTo>
                <a:lnTo>
                  <a:pt x="0" y="3324828"/>
                </a:lnTo>
                <a:lnTo>
                  <a:pt x="0" y="988856"/>
                </a:lnTo>
                <a:lnTo>
                  <a:pt x="73716" y="985134"/>
                </a:lnTo>
                <a:cubicBezTo>
                  <a:pt x="608124" y="930862"/>
                  <a:pt x="1048630" y="558947"/>
                  <a:pt x="1203455" y="61167"/>
                </a:cubicBezTo>
                <a:close/>
              </a:path>
            </a:pathLst>
          </a:custGeom>
        </p:spPr>
        <p:txBody>
          <a:bodyPr wrap="square">
            <a:noAutofit/>
          </a:bodyPr>
          <a:lstStyle/>
          <a:p>
            <a:r>
              <a:rPr lang="nb-NO"/>
              <a:t>Klikk på ikonet for å legge til et bilde</a:t>
            </a:r>
          </a:p>
        </p:txBody>
      </p:sp>
      <p:sp>
        <p:nvSpPr>
          <p:cNvPr id="29" name="Plassholder for bilde 28">
            <a:extLst>
              <a:ext uri="{FF2B5EF4-FFF2-40B4-BE49-F238E27FC236}">
                <a16:creationId xmlns:a16="http://schemas.microsoft.com/office/drawing/2014/main" id="{171602C9-9E36-5A49-A737-ABD2553572D9}"/>
              </a:ext>
            </a:extLst>
          </p:cNvPr>
          <p:cNvSpPr>
            <a:spLocks noGrp="1"/>
          </p:cNvSpPr>
          <p:nvPr>
            <p:ph type="pic" sz="quarter" idx="12"/>
          </p:nvPr>
        </p:nvSpPr>
        <p:spPr>
          <a:xfrm>
            <a:off x="0" y="3533173"/>
            <a:ext cx="6043808" cy="3324828"/>
          </a:xfrm>
          <a:custGeom>
            <a:avLst/>
            <a:gdLst>
              <a:gd name="connsiteX0" fmla="*/ 0 w 6043808"/>
              <a:gd name="connsiteY0" fmla="*/ 0 h 3324828"/>
              <a:gd name="connsiteX1" fmla="*/ 4815086 w 6043808"/>
              <a:gd name="connsiteY1" fmla="*/ 0 h 3324828"/>
              <a:gd name="connsiteX2" fmla="*/ 4830813 w 6043808"/>
              <a:gd name="connsiteY2" fmla="*/ 61166 h 3324828"/>
              <a:gd name="connsiteX3" fmla="*/ 5960553 w 6043808"/>
              <a:gd name="connsiteY3" fmla="*/ 985133 h 3324828"/>
              <a:gd name="connsiteX4" fmla="*/ 6043808 w 6043808"/>
              <a:gd name="connsiteY4" fmla="*/ 989337 h 3324828"/>
              <a:gd name="connsiteX5" fmla="*/ 6043808 w 6043808"/>
              <a:gd name="connsiteY5" fmla="*/ 3324828 h 3324828"/>
              <a:gd name="connsiteX6" fmla="*/ 0 w 6043808"/>
              <a:gd name="connsiteY6" fmla="*/ 3324828 h 332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3808" h="3324828">
                <a:moveTo>
                  <a:pt x="0" y="0"/>
                </a:moveTo>
                <a:lnTo>
                  <a:pt x="4815086" y="0"/>
                </a:lnTo>
                <a:lnTo>
                  <a:pt x="4830813" y="61166"/>
                </a:lnTo>
                <a:cubicBezTo>
                  <a:pt x="4985639" y="558946"/>
                  <a:pt x="5426145" y="930861"/>
                  <a:pt x="5960553" y="985133"/>
                </a:cubicBezTo>
                <a:lnTo>
                  <a:pt x="6043808" y="989337"/>
                </a:lnTo>
                <a:lnTo>
                  <a:pt x="6043808" y="3324828"/>
                </a:lnTo>
                <a:lnTo>
                  <a:pt x="0" y="3324828"/>
                </a:lnTo>
                <a:close/>
              </a:path>
            </a:pathLst>
          </a:custGeom>
        </p:spPr>
        <p:txBody>
          <a:bodyPr wrap="square">
            <a:noAutofit/>
          </a:bodyPr>
          <a:lstStyle/>
          <a:p>
            <a:r>
              <a:rPr lang="nb-NO"/>
              <a:t>Klikk på ikonet for å legge til et bilde</a:t>
            </a:r>
          </a:p>
        </p:txBody>
      </p:sp>
      <p:pic>
        <p:nvPicPr>
          <p:cNvPr id="7" name="Grafikk 6">
            <a:extLst>
              <a:ext uri="{FF2B5EF4-FFF2-40B4-BE49-F238E27FC236}">
                <a16:creationId xmlns:a16="http://schemas.microsoft.com/office/drawing/2014/main" id="{3A0BB2D8-0B89-6C42-B869-E8C802AFB0B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71463" y="1975863"/>
            <a:ext cx="2449072" cy="2449072"/>
          </a:xfrm>
          <a:prstGeom prst="rect">
            <a:avLst/>
          </a:prstGeom>
        </p:spPr>
      </p:pic>
    </p:spTree>
    <p:extLst>
      <p:ext uri="{BB962C8B-B14F-4D97-AF65-F5344CB8AC3E}">
        <p14:creationId xmlns:p14="http://schemas.microsoft.com/office/powerpoint/2010/main" val="1334428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1950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side">
    <p:bg>
      <p:bgPr>
        <a:solidFill>
          <a:schemeClr val="bg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1CB2F12-B0B2-F34D-957B-2C459F0261A5}"/>
              </a:ext>
            </a:extLst>
          </p:cNvPr>
          <p:cNvSpPr>
            <a:spLocks noGrp="1"/>
          </p:cNvSpPr>
          <p:nvPr>
            <p:ph type="pic" sz="quarter" idx="10" hasCustomPrompt="1"/>
          </p:nvPr>
        </p:nvSpPr>
        <p:spPr>
          <a:xfrm>
            <a:off x="0" y="0"/>
            <a:ext cx="12192000" cy="6857999"/>
          </a:xfrm>
        </p:spPr>
        <p:txBody>
          <a:bodyPr/>
          <a:lstStyle/>
          <a:p>
            <a:r>
              <a:rPr lang="nb-NO" dirty="0"/>
              <a:t>Bilde</a:t>
            </a:r>
          </a:p>
        </p:txBody>
      </p:sp>
      <p:sp>
        <p:nvSpPr>
          <p:cNvPr id="5" name="Plassholder for tekst 4">
            <a:extLst>
              <a:ext uri="{FF2B5EF4-FFF2-40B4-BE49-F238E27FC236}">
                <a16:creationId xmlns:a16="http://schemas.microsoft.com/office/drawing/2014/main" id="{C9AC1A65-DCCB-4F40-986C-0A97E4AAF3B4}"/>
              </a:ext>
            </a:extLst>
          </p:cNvPr>
          <p:cNvSpPr>
            <a:spLocks noGrp="1"/>
          </p:cNvSpPr>
          <p:nvPr>
            <p:ph type="body" sz="quarter" idx="11"/>
          </p:nvPr>
        </p:nvSpPr>
        <p:spPr>
          <a:xfrm>
            <a:off x="1569308" y="4449119"/>
            <a:ext cx="9267568" cy="1878013"/>
          </a:xfrm>
        </p:spPr>
        <p:txBody>
          <a:bodyPr/>
          <a:lstStyle>
            <a:lvl1pPr marL="0" indent="0" algn="ctr">
              <a:buNone/>
              <a:defRPr>
                <a:solidFill>
                  <a:schemeClr val="bg1"/>
                </a:solidFill>
              </a:defRPr>
            </a:lvl1pPr>
          </a:lstStyle>
          <a:p>
            <a:pPr lvl="0"/>
            <a:r>
              <a:rPr lang="nb-NO"/>
              <a:t>Klikk for å redigere tekststiler i malen</a:t>
            </a:r>
          </a:p>
        </p:txBody>
      </p:sp>
    </p:spTree>
    <p:extLst>
      <p:ext uri="{BB962C8B-B14F-4D97-AF65-F5344CB8AC3E}">
        <p14:creationId xmlns:p14="http://schemas.microsoft.com/office/powerpoint/2010/main" val="23557897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vit bakgrunn og logostrip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AB5B82-4C24-EC40-8327-48F4F86F356E}"/>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6" name="Content Placeholder 2">
            <a:extLst>
              <a:ext uri="{FF2B5EF4-FFF2-40B4-BE49-F238E27FC236}">
                <a16:creationId xmlns:a16="http://schemas.microsoft.com/office/drawing/2014/main" id="{9D03C18F-94EE-BD45-AB43-10FBB5ACB48F}"/>
              </a:ext>
            </a:extLst>
          </p:cNvPr>
          <p:cNvSpPr>
            <a:spLocks noGrp="1"/>
          </p:cNvSpPr>
          <p:nvPr>
            <p:ph idx="1" hasCustomPrompt="1"/>
          </p:nvPr>
        </p:nvSpPr>
        <p:spPr>
          <a:xfrm>
            <a:off x="1112674" y="2010268"/>
            <a:ext cx="9966651" cy="4218410"/>
          </a:xfrm>
        </p:spPr>
        <p:txBody>
          <a:bodyPr/>
          <a:lstStyle>
            <a:lvl1pPr marL="0" indent="0">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spTree>
    <p:extLst>
      <p:ext uri="{BB962C8B-B14F-4D97-AF65-F5344CB8AC3E}">
        <p14:creationId xmlns:p14="http://schemas.microsoft.com/office/powerpoint/2010/main" val="3193810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ys blå bakgrunn og logostrip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5" name="Title 1">
            <a:extLst>
              <a:ext uri="{FF2B5EF4-FFF2-40B4-BE49-F238E27FC236}">
                <a16:creationId xmlns:a16="http://schemas.microsoft.com/office/drawing/2014/main" id="{F96B556C-99B9-404A-BABC-BCF9C8A4C570}"/>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sp>
        <p:nvSpPr>
          <p:cNvPr id="6" name="Content Placeholder 2">
            <a:extLst>
              <a:ext uri="{FF2B5EF4-FFF2-40B4-BE49-F238E27FC236}">
                <a16:creationId xmlns:a16="http://schemas.microsoft.com/office/drawing/2014/main" id="{1A9A4E39-74DA-0840-8627-6841AA700217}"/>
              </a:ext>
            </a:extLst>
          </p:cNvPr>
          <p:cNvSpPr>
            <a:spLocks noGrp="1"/>
          </p:cNvSpPr>
          <p:nvPr>
            <p:ph idx="1" hasCustomPrompt="1"/>
          </p:nvPr>
        </p:nvSpPr>
        <p:spPr>
          <a:xfrm>
            <a:off x="1112674" y="2010268"/>
            <a:ext cx="9966651" cy="4218410"/>
          </a:xfrm>
        </p:spPr>
        <p:txBody>
          <a:bodyPr/>
          <a:lstStyle>
            <a:lvl1pPr marL="457200" indent="-457200">
              <a:buFont typeface="Arial" panose="020B0604020202020204" pitchFamily="34" charset="0"/>
              <a:buChar char="•"/>
              <a:defRPr/>
            </a:lvl1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spTree>
    <p:extLst>
      <p:ext uri="{BB962C8B-B14F-4D97-AF65-F5344CB8AC3E}">
        <p14:creationId xmlns:p14="http://schemas.microsoft.com/office/powerpoint/2010/main" val="11564682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delt - 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4C3ABA-1C0B-0E4D-B782-21A5270DC2EF}"/>
              </a:ext>
            </a:extLst>
          </p:cNvPr>
          <p:cNvSpPr>
            <a:spLocks noGrp="1"/>
          </p:cNvSpPr>
          <p:nvPr>
            <p:ph type="title"/>
          </p:nvPr>
        </p:nvSpPr>
        <p:spPr>
          <a:xfrm>
            <a:off x="1112674" y="1247994"/>
            <a:ext cx="9966651" cy="2787978"/>
          </a:xfrm>
        </p:spPr>
        <p:txBody>
          <a:bodyPr/>
          <a:lstStyle/>
          <a:p>
            <a:r>
              <a:rPr lang="nb-NO"/>
              <a:t>Klikk for å redigere tittelstil</a:t>
            </a:r>
            <a:endParaRPr lang="nb-NO" dirty="0"/>
          </a:p>
        </p:txBody>
      </p:sp>
      <p:sp>
        <p:nvSpPr>
          <p:cNvPr id="9" name="Plassholder for tekst 8">
            <a:extLst>
              <a:ext uri="{FF2B5EF4-FFF2-40B4-BE49-F238E27FC236}">
                <a16:creationId xmlns:a16="http://schemas.microsoft.com/office/drawing/2014/main" id="{AB84C06B-4005-6C4A-BA9A-07947D6C95BA}"/>
              </a:ext>
            </a:extLst>
          </p:cNvPr>
          <p:cNvSpPr>
            <a:spLocks noGrp="1"/>
          </p:cNvSpPr>
          <p:nvPr>
            <p:ph type="body" sz="quarter" idx="13"/>
          </p:nvPr>
        </p:nvSpPr>
        <p:spPr>
          <a:xfrm>
            <a:off x="1112675" y="5128610"/>
            <a:ext cx="9531514" cy="1019942"/>
          </a:xfrm>
        </p:spPr>
        <p:txBody>
          <a:bodyPr/>
          <a:lstStyle>
            <a:lvl1pPr marL="0" indent="0">
              <a:buFont typeface="Arial" panose="020B0604020202020204" pitchFamily="34" charset="0"/>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2770732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delt - lys 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4C3ABA-1C0B-0E4D-B782-21A5270DC2EF}"/>
              </a:ext>
            </a:extLst>
          </p:cNvPr>
          <p:cNvSpPr>
            <a:spLocks noGrp="1"/>
          </p:cNvSpPr>
          <p:nvPr>
            <p:ph type="title"/>
          </p:nvPr>
        </p:nvSpPr>
        <p:spPr>
          <a:xfrm>
            <a:off x="1112674" y="1247994"/>
            <a:ext cx="9966651" cy="2787978"/>
          </a:xfrm>
        </p:spPr>
        <p:txBody>
          <a:bodyPr/>
          <a:lstStyle/>
          <a:p>
            <a:r>
              <a:rPr lang="nb-NO"/>
              <a:t>Klikk for å redigere tittelstil</a:t>
            </a:r>
            <a:endParaRPr lang="nb-NO" dirty="0"/>
          </a:p>
        </p:txBody>
      </p:sp>
      <p:sp>
        <p:nvSpPr>
          <p:cNvPr id="9" name="Plassholder for tekst 8">
            <a:extLst>
              <a:ext uri="{FF2B5EF4-FFF2-40B4-BE49-F238E27FC236}">
                <a16:creationId xmlns:a16="http://schemas.microsoft.com/office/drawing/2014/main" id="{AB84C06B-4005-6C4A-BA9A-07947D6C95BA}"/>
              </a:ext>
            </a:extLst>
          </p:cNvPr>
          <p:cNvSpPr>
            <a:spLocks noGrp="1"/>
          </p:cNvSpPr>
          <p:nvPr>
            <p:ph type="body" sz="quarter" idx="13"/>
          </p:nvPr>
        </p:nvSpPr>
        <p:spPr>
          <a:xfrm>
            <a:off x="1112675" y="5128610"/>
            <a:ext cx="9531514" cy="1019942"/>
          </a:xfrm>
        </p:spPr>
        <p:txBody>
          <a:bodyPr/>
          <a:lstStyle>
            <a:lvl1pPr marL="0" indent="0">
              <a:buFont typeface="Arial" panose="020B0604020202020204" pitchFamily="34" charset="0"/>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2258793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delt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B82AF464-A91E-1D40-98D8-201F80DB5B23}"/>
              </a:ext>
            </a:extLst>
          </p:cNvPr>
          <p:cNvSpPr>
            <a:spLocks noGrp="1"/>
          </p:cNvSpPr>
          <p:nvPr>
            <p:ph type="title"/>
          </p:nvPr>
        </p:nvSpPr>
        <p:spPr>
          <a:xfrm>
            <a:off x="1112674" y="1247994"/>
            <a:ext cx="9966651" cy="2787978"/>
          </a:xfrm>
        </p:spPr>
        <p:txBody>
          <a:bodyPr/>
          <a:lstStyle/>
          <a:p>
            <a:r>
              <a:rPr lang="nb-NO"/>
              <a:t>Klikk for å redigere tittelstil</a:t>
            </a:r>
            <a:endParaRPr lang="nb-NO" dirty="0"/>
          </a:p>
        </p:txBody>
      </p:sp>
      <p:sp>
        <p:nvSpPr>
          <p:cNvPr id="5" name="Plassholder for tekst 8">
            <a:extLst>
              <a:ext uri="{FF2B5EF4-FFF2-40B4-BE49-F238E27FC236}">
                <a16:creationId xmlns:a16="http://schemas.microsoft.com/office/drawing/2014/main" id="{1D8F0C43-6A3C-1644-B283-5EF53C7434A6}"/>
              </a:ext>
            </a:extLst>
          </p:cNvPr>
          <p:cNvSpPr>
            <a:spLocks noGrp="1"/>
          </p:cNvSpPr>
          <p:nvPr>
            <p:ph type="body" sz="quarter" idx="13"/>
          </p:nvPr>
        </p:nvSpPr>
        <p:spPr>
          <a:xfrm>
            <a:off x="1112675" y="5128610"/>
            <a:ext cx="9531514" cy="1019942"/>
          </a:xfrm>
        </p:spPr>
        <p:txBody>
          <a:bodyPr/>
          <a:lstStyle>
            <a:lvl1pPr marL="0" indent="0">
              <a:buFont typeface="Arial" panose="020B0604020202020204" pitchFamily="34" charset="0"/>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3258553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delt - grø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A0401AA1-8CC9-D344-8B72-4CF4F7405680}"/>
              </a:ext>
            </a:extLst>
          </p:cNvPr>
          <p:cNvSpPr>
            <a:spLocks noGrp="1"/>
          </p:cNvSpPr>
          <p:nvPr>
            <p:ph type="title"/>
          </p:nvPr>
        </p:nvSpPr>
        <p:spPr>
          <a:xfrm>
            <a:off x="1112674" y="1247994"/>
            <a:ext cx="9966651" cy="2787978"/>
          </a:xfrm>
        </p:spPr>
        <p:txBody>
          <a:bodyPr/>
          <a:lstStyle/>
          <a:p>
            <a:r>
              <a:rPr lang="nb-NO"/>
              <a:t>Klikk for å redigere tittelstil</a:t>
            </a:r>
            <a:endParaRPr lang="nb-NO" dirty="0"/>
          </a:p>
        </p:txBody>
      </p:sp>
      <p:sp>
        <p:nvSpPr>
          <p:cNvPr id="5" name="Plassholder for tekst 8">
            <a:extLst>
              <a:ext uri="{FF2B5EF4-FFF2-40B4-BE49-F238E27FC236}">
                <a16:creationId xmlns:a16="http://schemas.microsoft.com/office/drawing/2014/main" id="{6A9E1001-4A7E-9141-BB00-BE6AAD7DDF8D}"/>
              </a:ext>
            </a:extLst>
          </p:cNvPr>
          <p:cNvSpPr>
            <a:spLocks noGrp="1"/>
          </p:cNvSpPr>
          <p:nvPr>
            <p:ph type="body" sz="quarter" idx="13"/>
          </p:nvPr>
        </p:nvSpPr>
        <p:spPr>
          <a:xfrm>
            <a:off x="1112675" y="5128610"/>
            <a:ext cx="9531514" cy="1019942"/>
          </a:xfrm>
        </p:spPr>
        <p:txBody>
          <a:bodyPr/>
          <a:lstStyle>
            <a:lvl1pPr marL="0" indent="0">
              <a:buFont typeface="Arial" panose="020B0604020202020204" pitchFamily="34" charset="0"/>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1761451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delt - spiregrø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C3F1F0B7-7F9A-1040-9E2F-2DA1193A24A8}"/>
              </a:ext>
            </a:extLst>
          </p:cNvPr>
          <p:cNvSpPr>
            <a:spLocks noGrp="1"/>
          </p:cNvSpPr>
          <p:nvPr>
            <p:ph type="title"/>
          </p:nvPr>
        </p:nvSpPr>
        <p:spPr>
          <a:xfrm>
            <a:off x="1112674" y="1247994"/>
            <a:ext cx="9966651" cy="2787978"/>
          </a:xfrm>
        </p:spPr>
        <p:txBody>
          <a:bodyPr/>
          <a:lstStyle/>
          <a:p>
            <a:r>
              <a:rPr lang="nb-NO"/>
              <a:t>Klikk for å redigere tittelstil</a:t>
            </a:r>
            <a:endParaRPr lang="nb-NO" dirty="0"/>
          </a:p>
        </p:txBody>
      </p:sp>
      <p:sp>
        <p:nvSpPr>
          <p:cNvPr id="5" name="Plassholder for tekst 8">
            <a:extLst>
              <a:ext uri="{FF2B5EF4-FFF2-40B4-BE49-F238E27FC236}">
                <a16:creationId xmlns:a16="http://schemas.microsoft.com/office/drawing/2014/main" id="{E3162AD0-CCB9-B445-87DB-1296895F122A}"/>
              </a:ext>
            </a:extLst>
          </p:cNvPr>
          <p:cNvSpPr>
            <a:spLocks noGrp="1"/>
          </p:cNvSpPr>
          <p:nvPr>
            <p:ph type="body" sz="quarter" idx="13"/>
          </p:nvPr>
        </p:nvSpPr>
        <p:spPr>
          <a:xfrm>
            <a:off x="1112675" y="5128610"/>
            <a:ext cx="9531514" cy="1019942"/>
          </a:xfrm>
        </p:spPr>
        <p:txBody>
          <a:bodyPr/>
          <a:lstStyle>
            <a:lvl1pPr marL="0" indent="0">
              <a:buFont typeface="Arial" panose="020B0604020202020204" pitchFamily="34" charset="0"/>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41396399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delt - pausevideo">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KSK_kaffe_kort.mp4" descr="KSK_kaffe_kort.mp4">
            <a:hlinkClick r:id="" action="ppaction://media"/>
            <a:extLst>
              <a:ext uri="{FF2B5EF4-FFF2-40B4-BE49-F238E27FC236}">
                <a16:creationId xmlns:a16="http://schemas.microsoft.com/office/drawing/2014/main" id="{2FA38929-A708-974D-A54B-1E176E45D80D}"/>
              </a:ext>
            </a:extLst>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5"/>
          <a:srcRect t="19669" b="10109"/>
          <a:stretch/>
        </p:blipFill>
        <p:spPr>
          <a:xfrm>
            <a:off x="0" y="0"/>
            <a:ext cx="12192000" cy="4815840"/>
          </a:xfrm>
          <a:prstGeom prst="rect">
            <a:avLst/>
          </a:prstGeom>
        </p:spPr>
      </p:pic>
      <p:pic>
        <p:nvPicPr>
          <p:cNvPr id="5" name="Graphic 5" descr="Clock">
            <a:extLst>
              <a:ext uri="{FF2B5EF4-FFF2-40B4-BE49-F238E27FC236}">
                <a16:creationId xmlns:a16="http://schemas.microsoft.com/office/drawing/2014/main" id="{7552C4B4-B73C-F94A-841F-266626CC475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513216" y="1437750"/>
            <a:ext cx="2524947" cy="2524947"/>
          </a:xfrm>
          <a:prstGeom prst="rect">
            <a:avLst/>
          </a:prstGeom>
        </p:spPr>
      </p:pic>
      <p:sp>
        <p:nvSpPr>
          <p:cNvPr id="7" name="Plassholder for tekst 8">
            <a:extLst>
              <a:ext uri="{FF2B5EF4-FFF2-40B4-BE49-F238E27FC236}">
                <a16:creationId xmlns:a16="http://schemas.microsoft.com/office/drawing/2014/main" id="{D4671C65-C235-1443-BBDF-801AB317519D}"/>
              </a:ext>
            </a:extLst>
          </p:cNvPr>
          <p:cNvSpPr>
            <a:spLocks noGrp="1"/>
          </p:cNvSpPr>
          <p:nvPr>
            <p:ph type="body" sz="quarter" idx="13"/>
          </p:nvPr>
        </p:nvSpPr>
        <p:spPr>
          <a:xfrm>
            <a:off x="1112675" y="5128610"/>
            <a:ext cx="9531514" cy="1019942"/>
          </a:xfrm>
        </p:spPr>
        <p:txBody>
          <a:bodyPr/>
          <a:lstStyle>
            <a:lvl1pPr algn="ctr">
              <a:buNone/>
              <a:defRPr sz="4600">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381656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delt - bilde øverst">
    <p:bg>
      <p:bgPr>
        <a:solidFill>
          <a:schemeClr val="bg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128C84A7-BB3D-8841-8308-4695754095A2}"/>
              </a:ext>
            </a:extLst>
          </p:cNvPr>
          <p:cNvSpPr>
            <a:spLocks noGrp="1"/>
          </p:cNvSpPr>
          <p:nvPr>
            <p:ph type="pic" sz="quarter" idx="10"/>
          </p:nvPr>
        </p:nvSpPr>
        <p:spPr>
          <a:xfrm>
            <a:off x="0" y="3175"/>
            <a:ext cx="12192000" cy="2362830"/>
          </a:xfrm>
          <a:custGeom>
            <a:avLst/>
            <a:gdLst>
              <a:gd name="connsiteX0" fmla="*/ 0 w 12192000"/>
              <a:gd name="connsiteY0" fmla="*/ 0 h 2362830"/>
              <a:gd name="connsiteX1" fmla="*/ 12192000 w 12192000"/>
              <a:gd name="connsiteY1" fmla="*/ 0 h 2362830"/>
              <a:gd name="connsiteX2" fmla="*/ 12192000 w 12192000"/>
              <a:gd name="connsiteY2" fmla="*/ 2362830 h 2362830"/>
              <a:gd name="connsiteX3" fmla="*/ 6726091 w 12192000"/>
              <a:gd name="connsiteY3" fmla="*/ 2362830 h 2362830"/>
              <a:gd name="connsiteX4" fmla="*/ 6738111 w 12192000"/>
              <a:gd name="connsiteY4" fmla="*/ 2243592 h 2362830"/>
              <a:gd name="connsiteX5" fmla="*/ 6095999 w 12192000"/>
              <a:gd name="connsiteY5" fmla="*/ 1601480 h 2362830"/>
              <a:gd name="connsiteX6" fmla="*/ 5453887 w 12192000"/>
              <a:gd name="connsiteY6" fmla="*/ 2243592 h 2362830"/>
              <a:gd name="connsiteX7" fmla="*/ 5465908 w 12192000"/>
              <a:gd name="connsiteY7" fmla="*/ 2362830 h 2362830"/>
              <a:gd name="connsiteX8" fmla="*/ 0 w 12192000"/>
              <a:gd name="connsiteY8" fmla="*/ 2362830 h 236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362830">
                <a:moveTo>
                  <a:pt x="0" y="0"/>
                </a:moveTo>
                <a:lnTo>
                  <a:pt x="12192000" y="0"/>
                </a:lnTo>
                <a:lnTo>
                  <a:pt x="12192000" y="2362830"/>
                </a:lnTo>
                <a:lnTo>
                  <a:pt x="6726091" y="2362830"/>
                </a:lnTo>
                <a:lnTo>
                  <a:pt x="6738111" y="2243592"/>
                </a:lnTo>
                <a:cubicBezTo>
                  <a:pt x="6738111" y="1888963"/>
                  <a:pt x="6450628" y="1601480"/>
                  <a:pt x="6095999" y="1601480"/>
                </a:cubicBezTo>
                <a:cubicBezTo>
                  <a:pt x="5741370" y="1601480"/>
                  <a:pt x="5453887" y="1888963"/>
                  <a:pt x="5453887" y="2243592"/>
                </a:cubicBezTo>
                <a:lnTo>
                  <a:pt x="5465908" y="2362830"/>
                </a:lnTo>
                <a:lnTo>
                  <a:pt x="0" y="2362830"/>
                </a:lnTo>
                <a:close/>
              </a:path>
            </a:pathLst>
          </a:custGeom>
          <a:noFill/>
        </p:spPr>
        <p:txBody>
          <a:bodyPr wrap="square" anchor="t">
            <a:noAutofit/>
          </a:bodyPr>
          <a:lstStyle>
            <a:lvl1pPr algn="ctr">
              <a:defRPr/>
            </a:lvl1pPr>
          </a:lstStyle>
          <a:p>
            <a:r>
              <a:rPr lang="nb-NO"/>
              <a:t>Klikk på ikonet for å legge til et bilde</a:t>
            </a:r>
            <a:endParaRPr lang="nb-NO" dirty="0"/>
          </a:p>
        </p:txBody>
      </p:sp>
      <p:pic>
        <p:nvPicPr>
          <p:cNvPr id="10" name="Grafikk 9">
            <a:extLst>
              <a:ext uri="{FF2B5EF4-FFF2-40B4-BE49-F238E27FC236}">
                <a16:creationId xmlns:a16="http://schemas.microsoft.com/office/drawing/2014/main" id="{2C76A9BF-D811-634C-962C-79C0B162A2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453888" y="1601481"/>
            <a:ext cx="1284223" cy="1284223"/>
          </a:xfrm>
          <a:prstGeom prst="rect">
            <a:avLst/>
          </a:prstGeom>
        </p:spPr>
      </p:pic>
      <p:sp>
        <p:nvSpPr>
          <p:cNvPr id="6" name="Content Placeholder 2">
            <a:extLst>
              <a:ext uri="{FF2B5EF4-FFF2-40B4-BE49-F238E27FC236}">
                <a16:creationId xmlns:a16="http://schemas.microsoft.com/office/drawing/2014/main" id="{82E400C2-7345-9047-ACEE-FE2B0F1A1D81}"/>
              </a:ext>
            </a:extLst>
          </p:cNvPr>
          <p:cNvSpPr>
            <a:spLocks noGrp="1"/>
          </p:cNvSpPr>
          <p:nvPr>
            <p:ph idx="1" hasCustomPrompt="1"/>
          </p:nvPr>
        </p:nvSpPr>
        <p:spPr>
          <a:xfrm>
            <a:off x="1087274" y="3054350"/>
            <a:ext cx="9966651" cy="3342974"/>
          </a:xfrm>
        </p:spPr>
        <p:txBody>
          <a:bodyPr anchor="ctr"/>
          <a:lstStyle>
            <a:lvl1pPr marL="0" indent="0">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err="1"/>
              <a:t>Klikk</a:t>
            </a:r>
            <a:r>
              <a:rPr lang="en-GB" dirty="0"/>
              <a:t> for </a:t>
            </a:r>
            <a:r>
              <a:rPr lang="en-GB" dirty="0" err="1"/>
              <a:t>redigere</a:t>
            </a:r>
            <a:r>
              <a:rPr lang="en-GB" dirty="0"/>
              <a:t> </a:t>
            </a:r>
            <a:r>
              <a:rPr lang="en-GB" dirty="0" err="1"/>
              <a:t>tekst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NO" dirty="0"/>
          </a:p>
        </p:txBody>
      </p:sp>
    </p:spTree>
    <p:extLst>
      <p:ext uri="{BB962C8B-B14F-4D97-AF65-F5344CB8AC3E}">
        <p14:creationId xmlns:p14="http://schemas.microsoft.com/office/powerpoint/2010/main" val="3053393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argerik bakgrun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503E3261-2D82-6843-A899-1FACE31F9EA9}"/>
              </a:ext>
            </a:extLst>
          </p:cNvPr>
          <p:cNvSpPr/>
          <p:nvPr userDrawn="1"/>
        </p:nvSpPr>
        <p:spPr>
          <a:xfrm>
            <a:off x="838199" y="2183997"/>
            <a:ext cx="10515600" cy="1818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74538620-9E64-FC42-A0E7-72D67648BB5F}"/>
              </a:ext>
            </a:extLst>
          </p:cNvPr>
          <p:cNvSpPr>
            <a:spLocks noGrp="1"/>
          </p:cNvSpPr>
          <p:nvPr>
            <p:ph type="title" hasCustomPrompt="1"/>
          </p:nvPr>
        </p:nvSpPr>
        <p:spPr>
          <a:xfrm>
            <a:off x="1112674" y="2258471"/>
            <a:ext cx="9966651" cy="1325563"/>
          </a:xfrm>
        </p:spPr>
        <p:txBody>
          <a:bodyPr/>
          <a:lstStyle>
            <a:lvl1pPr algn="ctr">
              <a:defRPr sz="7200" spc="300"/>
            </a:lvl1pPr>
          </a:lstStyle>
          <a:p>
            <a:r>
              <a:rPr lang="nb-NO" dirty="0"/>
              <a:t>Hurra!</a:t>
            </a:r>
          </a:p>
        </p:txBody>
      </p:sp>
    </p:spTree>
    <p:extLst>
      <p:ext uri="{BB962C8B-B14F-4D97-AF65-F5344CB8AC3E}">
        <p14:creationId xmlns:p14="http://schemas.microsoft.com/office/powerpoint/2010/main" val="1507865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xfrm>
            <a:off x="4064000" y="6553200"/>
            <a:ext cx="2844800" cy="304800"/>
          </a:xfrm>
          <a:prstGeom prst="rect">
            <a:avLst/>
          </a:prstGeom>
          <a:ln/>
        </p:spPr>
        <p:txBody>
          <a:bodyPr/>
          <a:lstStyle>
            <a:lvl1pPr>
              <a:defRPr/>
            </a:lvl1pPr>
          </a:lstStyle>
          <a:p>
            <a:pPr defTabSz="457200">
              <a:defRPr/>
            </a:pPr>
            <a:r>
              <a:rPr lang="nb-NO">
                <a:solidFill>
                  <a:srgbClr val="005193"/>
                </a:solidFill>
              </a:rPr>
              <a:t>jorn-arild.mikkelsen@ks.no</a:t>
            </a:r>
          </a:p>
        </p:txBody>
      </p:sp>
      <p:sp>
        <p:nvSpPr>
          <p:cNvPr id="3" name="Rectangle 5"/>
          <p:cNvSpPr>
            <a:spLocks noGrp="1" noChangeArrowheads="1"/>
          </p:cNvSpPr>
          <p:nvPr>
            <p:ph type="sldNum" sz="quarter" idx="11"/>
          </p:nvPr>
        </p:nvSpPr>
        <p:spPr>
          <a:xfrm>
            <a:off x="9855200" y="6553200"/>
            <a:ext cx="2336800" cy="304800"/>
          </a:xfrm>
          <a:prstGeom prst="rect">
            <a:avLst/>
          </a:prstGeom>
          <a:ln/>
        </p:spPr>
        <p:txBody>
          <a:bodyPr/>
          <a:lstStyle>
            <a:lvl1pPr>
              <a:defRPr/>
            </a:lvl1pPr>
          </a:lstStyle>
          <a:p>
            <a:pPr defTabSz="457200">
              <a:defRPr/>
            </a:pPr>
            <a:fld id="{E14179F1-D93B-4D5C-817A-CEE300DC61DD}" type="slidenum">
              <a:rPr lang="nb-NO" smtClean="0">
                <a:solidFill>
                  <a:srgbClr val="005193"/>
                </a:solidFill>
              </a:rPr>
              <a:pPr defTabSz="457200">
                <a:defRPr/>
              </a:pPr>
              <a:t>‹#›</a:t>
            </a:fld>
            <a:endParaRPr lang="nb-NO">
              <a:solidFill>
                <a:srgbClr val="005193"/>
              </a:solidFill>
            </a:endParaRPr>
          </a:p>
        </p:txBody>
      </p:sp>
    </p:spTree>
    <p:extLst>
      <p:ext uri="{BB962C8B-B14F-4D97-AF65-F5344CB8AC3E}">
        <p14:creationId xmlns:p14="http://schemas.microsoft.com/office/powerpoint/2010/main" val="36460882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nk side m logo">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a:extLst>
              <a:ext uri="{96DAC541-7B7A-43D3-8B79-37D633B846F1}">
                <asvg:svgBlip xmlns:asvg="http://schemas.microsoft.com/office/drawing/2016/SVG/main" r:embed="rId2"/>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pic>
        <p:nvPicPr>
          <p:cNvPr id="6" name="Bilde 8">
            <a:extLst>
              <a:ext uri="{FF2B5EF4-FFF2-40B4-BE49-F238E27FC236}">
                <a16:creationId xmlns:a16="http://schemas.microsoft.com/office/drawing/2014/main" id="{B0FA7D4F-3693-514E-B77F-92679D9BE2A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2362789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45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9D3E43B6-AA2A-4B45-B68A-25F7B43276AD}" type="datetimeFigureOut">
              <a:rPr lang="nb-NO" smtClean="0">
                <a:solidFill>
                  <a:srgbClr val="005193"/>
                </a:solidFill>
              </a:rPr>
              <a:pPr/>
              <a:t>08.09.2026</a:t>
            </a:fld>
            <a:endParaRPr lang="nb-NO">
              <a:solidFill>
                <a:srgbClr val="005193"/>
              </a:solidFill>
            </a:endParaRPr>
          </a:p>
        </p:txBody>
      </p:sp>
      <p:sp>
        <p:nvSpPr>
          <p:cNvPr id="5" name="Plassholder for bunntekst 4"/>
          <p:cNvSpPr>
            <a:spLocks noGrp="1"/>
          </p:cNvSpPr>
          <p:nvPr>
            <p:ph type="ftr" sz="quarter" idx="11"/>
          </p:nvPr>
        </p:nvSpPr>
        <p:spPr/>
        <p:txBody>
          <a:bodyPr/>
          <a:lstStyle/>
          <a:p>
            <a:endParaRPr lang="nb-NO">
              <a:solidFill>
                <a:srgbClr val="005193"/>
              </a:solidFill>
            </a:endParaRPr>
          </a:p>
        </p:txBody>
      </p:sp>
      <p:sp>
        <p:nvSpPr>
          <p:cNvPr id="6" name="Plassholder for lysbildenummer 5"/>
          <p:cNvSpPr>
            <a:spLocks noGrp="1"/>
          </p:cNvSpPr>
          <p:nvPr>
            <p:ph type="sldNum" sz="quarter" idx="12"/>
          </p:nvPr>
        </p:nvSpPr>
        <p:spPr/>
        <p:txBody>
          <a:bodyPr/>
          <a:lstStyle/>
          <a:p>
            <a:fld id="{11DCA093-7AF0-4828-B0F2-0188026DDA8C}" type="slidenum">
              <a:rPr lang="nb-NO" smtClean="0">
                <a:solidFill>
                  <a:srgbClr val="005193"/>
                </a:solidFill>
              </a:rPr>
              <a:pPr/>
              <a:t>‹#›</a:t>
            </a:fld>
            <a:endParaRPr lang="nb-NO">
              <a:solidFill>
                <a:srgbClr val="005193"/>
              </a:solidFill>
            </a:endParaRPr>
          </a:p>
        </p:txBody>
      </p:sp>
    </p:spTree>
    <p:extLst>
      <p:ext uri="{BB962C8B-B14F-4D97-AF65-F5344CB8AC3E}">
        <p14:creationId xmlns:p14="http://schemas.microsoft.com/office/powerpoint/2010/main" val="1835238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70106-6319-984F-97BC-3647F9BCF1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endParaRPr lang="en-NO" dirty="0"/>
          </a:p>
        </p:txBody>
      </p:sp>
      <p:sp>
        <p:nvSpPr>
          <p:cNvPr id="3" name="Text Placeholder 2">
            <a:extLst>
              <a:ext uri="{FF2B5EF4-FFF2-40B4-BE49-F238E27FC236}">
                <a16:creationId xmlns:a16="http://schemas.microsoft.com/office/drawing/2014/main" id="{09D64E0B-E564-1B45-BB38-611141915C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NO" dirty="0"/>
          </a:p>
        </p:txBody>
      </p:sp>
      <p:sp>
        <p:nvSpPr>
          <p:cNvPr id="4" name="Date Placeholder 3">
            <a:extLst>
              <a:ext uri="{FF2B5EF4-FFF2-40B4-BE49-F238E27FC236}">
                <a16:creationId xmlns:a16="http://schemas.microsoft.com/office/drawing/2014/main" id="{02DD4831-C6A2-534D-8FF6-68F8FDFB43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ource Sans Pro" panose="020B0503030403020204" pitchFamily="34" charset="0"/>
                <a:ea typeface="Source Sans Pro" panose="020B0503030403020204" pitchFamily="34" charset="0"/>
              </a:defRPr>
            </a:lvl1pPr>
          </a:lstStyle>
          <a:p>
            <a:fld id="{859B7511-5BEB-CF49-801D-410139A74D51}" type="datetimeFigureOut">
              <a:rPr lang="en-NO" smtClean="0"/>
              <a:pPr/>
              <a:t>09/08/2026</a:t>
            </a:fld>
            <a:endParaRPr lang="en-NO" dirty="0">
              <a:latin typeface="Source Sans Pro" panose="020B0503030403020204" pitchFamily="34" charset="0"/>
              <a:ea typeface="Source Sans Pro" panose="020B0503030403020204" pitchFamily="34" charset="0"/>
            </a:endParaRPr>
          </a:p>
        </p:txBody>
      </p:sp>
      <p:sp>
        <p:nvSpPr>
          <p:cNvPr id="5" name="Footer Placeholder 4">
            <a:extLst>
              <a:ext uri="{FF2B5EF4-FFF2-40B4-BE49-F238E27FC236}">
                <a16:creationId xmlns:a16="http://schemas.microsoft.com/office/drawing/2014/main" id="{10C30D38-E170-5048-8519-70150C0E97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ource Sans Pro" panose="020B0503030403020204" pitchFamily="34" charset="0"/>
                <a:ea typeface="Source Sans Pro" panose="020B0503030403020204" pitchFamily="34" charset="0"/>
              </a:defRPr>
            </a:lvl1pPr>
          </a:lstStyle>
          <a:p>
            <a:endParaRPr lang="en-NO" dirty="0">
              <a:latin typeface="Source Sans Pro" panose="020B0503030403020204" pitchFamily="34" charset="0"/>
              <a:ea typeface="Source Sans Pro" panose="020B0503030403020204" pitchFamily="34" charset="0"/>
            </a:endParaRPr>
          </a:p>
        </p:txBody>
      </p:sp>
      <p:sp>
        <p:nvSpPr>
          <p:cNvPr id="6" name="Slide Number Placeholder 5">
            <a:extLst>
              <a:ext uri="{FF2B5EF4-FFF2-40B4-BE49-F238E27FC236}">
                <a16:creationId xmlns:a16="http://schemas.microsoft.com/office/drawing/2014/main" id="{20319E18-AB46-2E4B-ADF9-577766D6BF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ource Sans Pro" panose="020B0503030403020204" pitchFamily="34" charset="0"/>
                <a:ea typeface="Source Sans Pro" panose="020B0503030403020204" pitchFamily="34" charset="0"/>
              </a:defRPr>
            </a:lvl1pPr>
          </a:lstStyle>
          <a:p>
            <a:fld id="{0174EAE2-DA06-1A4B-AEAE-BF9DFE39F228}" type="slidenum">
              <a:rPr lang="en-NO" smtClean="0"/>
              <a:pPr/>
              <a:t>‹#›</a:t>
            </a:fld>
            <a:endParaRPr lang="en-NO"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648434534"/>
      </p:ext>
    </p:extLst>
  </p:cSld>
  <p:clrMap bg1="lt1" tx1="dk1" bg2="lt2" tx2="dk2" accent1="accent1" accent2="accent2" accent3="accent3" accent4="accent4" accent5="accent5" accent6="accent6" hlink="hlink" folHlink="folHlink"/>
  <p:sldLayoutIdLst>
    <p:sldLayoutId id="2147483666" r:id="rId1"/>
    <p:sldLayoutId id="2147483691" r:id="rId2"/>
    <p:sldLayoutId id="2147483650" r:id="rId3"/>
    <p:sldLayoutId id="2147483678" r:id="rId4"/>
    <p:sldLayoutId id="2147483692" r:id="rId5"/>
    <p:sldLayoutId id="2147483688" r:id="rId6"/>
    <p:sldLayoutId id="2147483682" r:id="rId7"/>
    <p:sldLayoutId id="2147483680" r:id="rId8"/>
    <p:sldLayoutId id="2147483674" r:id="rId9"/>
    <p:sldLayoutId id="2147483677" r:id="rId10"/>
    <p:sldLayoutId id="2147483676" r:id="rId11"/>
    <p:sldLayoutId id="2147483683" r:id="rId12"/>
    <p:sldLayoutId id="2147483672" r:id="rId13"/>
    <p:sldLayoutId id="2147483684" r:id="rId14"/>
    <p:sldLayoutId id="2147483668" r:id="rId15"/>
    <p:sldLayoutId id="2147483689" r:id="rId16"/>
    <p:sldLayoutId id="2147483690" r:id="rId17"/>
    <p:sldLayoutId id="2147483657" r:id="rId18"/>
    <p:sldLayoutId id="2147483667" r:id="rId19"/>
    <p:sldLayoutId id="2147483685" r:id="rId20"/>
    <p:sldLayoutId id="2147483658" r:id="rId21"/>
    <p:sldLayoutId id="2147483659" r:id="rId22"/>
    <p:sldLayoutId id="2147483673" r:id="rId23"/>
    <p:sldLayoutId id="2147483681" r:id="rId24"/>
    <p:sldLayoutId id="2147483665" r:id="rId25"/>
    <p:sldLayoutId id="2147483670" r:id="rId26"/>
    <p:sldLayoutId id="2147483671" r:id="rId27"/>
    <p:sldLayoutId id="2147483693" r:id="rId28"/>
    <p:sldLayoutId id="2147483695" r:id="rId29"/>
    <p:sldLayoutId id="2147483698" r:id="rId30"/>
  </p:sldLayoutIdLst>
  <p:txStyles>
    <p:titleStyle>
      <a:lvl1pPr algn="l" defTabSz="914400" rtl="0" eaLnBrk="1" latinLnBrk="0" hangingPunct="1">
        <a:lnSpc>
          <a:spcPct val="90000"/>
        </a:lnSpc>
        <a:spcBef>
          <a:spcPct val="0"/>
        </a:spcBef>
        <a:buNone/>
        <a:defRPr sz="4400" b="1" i="0" kern="1200" cap="none" baseline="0">
          <a:solidFill>
            <a:srgbClr val="082B52"/>
          </a:solidFill>
          <a:latin typeface="Source Sans Pro Semibold" panose="020B0503030403020204" pitchFamily="34" charset="0"/>
          <a:ea typeface="Source Sans Pro Semibold" panose="020B0503030403020204" pitchFamily="34" charset="0"/>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800" b="0" i="0" kern="1200">
          <a:solidFill>
            <a:srgbClr val="0B2B5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b="0" i="0" kern="1200">
          <a:solidFill>
            <a:srgbClr val="0B2B5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b="0" i="0" kern="1200">
          <a:solidFill>
            <a:srgbClr val="0B2B5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b="0" i="0" kern="1200">
          <a:solidFill>
            <a:srgbClr val="0B2B5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b="0" i="0" kern="1200">
          <a:solidFill>
            <a:srgbClr val="0B2B5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mailto:Ingelin.burkeland@ks.n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6.xml"/><Relationship Id="rId4" Type="http://schemas.openxmlformats.org/officeDocument/2006/relationships/hyperlink" Target="https://10faktor.no/bilder-og-plakate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hyperlink" Target="https://www.mentimeter.com/app/presentation/al3io9u1e9y67vonwkjg64fzzcw5t2r5/edit?question=6ybs3ew51owb"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8.xml"/><Relationship Id="rId4" Type="http://schemas.openxmlformats.org/officeDocument/2006/relationships/hyperlink" Target="https://www.mentimeter.com/app/presentation/al3io9u1e9y67vonwkjg64fzzcw5t2r5/edit?question=a1w7paehhgh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6.jp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58.jpe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mentimeter.com/app/presentation/al3io9u1e9y67vonwkjg64fzzcw5t2r5/edit?question=uwta148bf5v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5.xml"/><Relationship Id="rId4" Type="http://schemas.openxmlformats.org/officeDocument/2006/relationships/image" Target="../media/image49.jpg"/></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hyperlink" Target="https://www.ledernytt.no/mestrer-du-ledelse.5650626-112372.html" TargetMode="External"/><Relationship Id="rId2" Type="http://schemas.openxmlformats.org/officeDocument/2006/relationships/image" Target="../media/image62.png"/><Relationship Id="rId1" Type="http://schemas.openxmlformats.org/officeDocument/2006/relationships/slideLayout" Target="../slideLayouts/slideLayout29.xml"/><Relationship Id="rId4" Type="http://schemas.openxmlformats.org/officeDocument/2006/relationships/hyperlink" Target="http://www.bi.no/bizreview/"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59.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59.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acmG2SCSrTc" TargetMode="External"/><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hyperlink" Target="https://10faktor.no/bilder-og-plakater" TargetMode="External"/><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72.gif"/><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hyperlink" Target="https://www.mentimeter.com/app/presentation/algt2ke39dqg5nxmmbeo4f8wdzgxymas/edit?question=omsf4ah7b5th" TargetMode="External"/><Relationship Id="rId4" Type="http://schemas.openxmlformats.org/officeDocument/2006/relationships/image" Target="../media/image76.jpg"/></Relationships>
</file>

<file path=ppt/slides/_rels/slide4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hyperlink" Target="https://www.mentimeter.com/app/presentation/al3io9u1e9y67vonwkjg64fzzcw5t2r5/edit?question=a1w7paehhgh3"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Et bilde som inneholder tekst, grafisk design, tegnefilm&#10;&#10;Automatisk generert beskrivelse">
            <a:extLst>
              <a:ext uri="{FF2B5EF4-FFF2-40B4-BE49-F238E27FC236}">
                <a16:creationId xmlns:a16="http://schemas.microsoft.com/office/drawing/2014/main" id="{14F7A336-19AF-D079-604D-74F7F18CE622}"/>
              </a:ext>
            </a:extLst>
          </p:cNvPr>
          <p:cNvPicPr>
            <a:picLocks noChangeAspect="1"/>
          </p:cNvPicPr>
          <p:nvPr/>
        </p:nvPicPr>
        <p:blipFill>
          <a:blip r:embed="rId3"/>
          <a:stretch>
            <a:fillRect/>
          </a:stretch>
        </p:blipFill>
        <p:spPr>
          <a:xfrm>
            <a:off x="1076325" y="0"/>
            <a:ext cx="10039350" cy="5409283"/>
          </a:xfrm>
          <a:prstGeom prst="rect">
            <a:avLst/>
          </a:prstGeom>
        </p:spPr>
      </p:pic>
      <p:sp>
        <p:nvSpPr>
          <p:cNvPr id="2" name="Tittel 1"/>
          <p:cNvSpPr>
            <a:spLocks noGrp="1"/>
          </p:cNvSpPr>
          <p:nvPr>
            <p:ph type="title"/>
          </p:nvPr>
        </p:nvSpPr>
        <p:spPr>
          <a:xfrm>
            <a:off x="0" y="5146444"/>
            <a:ext cx="12192000" cy="719587"/>
          </a:xfrm>
          <a:solidFill>
            <a:srgbClr val="002060"/>
          </a:solidFill>
        </p:spPr>
        <p:style>
          <a:lnRef idx="1">
            <a:schemeClr val="dk1"/>
          </a:lnRef>
          <a:fillRef idx="2">
            <a:schemeClr val="dk1"/>
          </a:fillRef>
          <a:effectRef idx="1">
            <a:schemeClr val="dk1"/>
          </a:effectRef>
          <a:fontRef idx="minor">
            <a:schemeClr val="dk1"/>
          </a:fontRef>
        </p:style>
        <p:txBody>
          <a:bodyPr>
            <a:noAutofit/>
          </a:bodyPr>
          <a:lstStyle/>
          <a:p>
            <a:pPr algn="ctr" fontAlgn="base"/>
            <a:r>
              <a:rPr lang="nb-NO" sz="3200" dirty="0">
                <a:solidFill>
                  <a:schemeClr val="bg1"/>
                </a:solidFill>
              </a:rPr>
              <a:t>10-FAKTOR oppfølgingssamling</a:t>
            </a:r>
            <a:endParaRPr lang="nb-NO" sz="4000" dirty="0">
              <a:solidFill>
                <a:schemeClr val="bg1"/>
              </a:solidFill>
            </a:endParaRPr>
          </a:p>
        </p:txBody>
      </p:sp>
      <p:sp>
        <p:nvSpPr>
          <p:cNvPr id="5" name="TekstSylinder 4"/>
          <p:cNvSpPr txBox="1"/>
          <p:nvPr/>
        </p:nvSpPr>
        <p:spPr>
          <a:xfrm>
            <a:off x="1888917" y="5993941"/>
            <a:ext cx="8686719" cy="646331"/>
          </a:xfrm>
          <a:prstGeom prst="rect">
            <a:avLst/>
          </a:prstGeom>
          <a:noFill/>
        </p:spPr>
        <p:txBody>
          <a:bodyPr wrap="square" rtlCol="0">
            <a:spAutoFit/>
          </a:bodyPr>
          <a:lstStyle/>
          <a:p>
            <a:pPr algn="ctr"/>
            <a:r>
              <a:rPr lang="nb-NO" dirty="0"/>
              <a:t>Den Norske Kirke,  10.september 2026</a:t>
            </a:r>
          </a:p>
          <a:p>
            <a:pPr algn="ctr"/>
            <a:r>
              <a:rPr lang="nb-NO" dirty="0">
                <a:hlinkClick r:id="rId4"/>
              </a:rPr>
              <a:t>Ingelin.burkeland@kskonsulent.no</a:t>
            </a:r>
            <a:r>
              <a:rPr lang="nb-NO" dirty="0"/>
              <a:t> , seniorrådgiver og </a:t>
            </a:r>
            <a:r>
              <a:rPr lang="nb-NO" dirty="0" err="1"/>
              <a:t>PhD</a:t>
            </a:r>
            <a:r>
              <a:rPr lang="nb-NO" dirty="0"/>
              <a:t>-stipendiat KS  Konsulent AS</a:t>
            </a:r>
          </a:p>
        </p:txBody>
      </p:sp>
    </p:spTree>
    <p:extLst>
      <p:ext uri="{BB962C8B-B14F-4D97-AF65-F5344CB8AC3E}">
        <p14:creationId xmlns:p14="http://schemas.microsoft.com/office/powerpoint/2010/main" val="591990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C logo and frame icons during recording and filming. Vector. It is ideal for displaying recordings. video recording stock illustrations">
            <a:extLst>
              <a:ext uri="{FF2B5EF4-FFF2-40B4-BE49-F238E27FC236}">
                <a16:creationId xmlns:a16="http://schemas.microsoft.com/office/drawing/2014/main" id="{ECAB76A4-D128-4E97-C452-1FF4AE9A09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72" t="8018" r="4594" b="8016"/>
          <a:stretch>
            <a:fillRect/>
          </a:stretch>
        </p:blipFill>
        <p:spPr bwMode="auto">
          <a:xfrm>
            <a:off x="1112674" y="78316"/>
            <a:ext cx="10861964" cy="6701367"/>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44983E66-73ED-A0B7-8567-A4FC3EE7ED34}"/>
              </a:ext>
            </a:extLst>
          </p:cNvPr>
          <p:cNvSpPr>
            <a:spLocks noGrp="1"/>
          </p:cNvSpPr>
          <p:nvPr>
            <p:ph type="body" sz="quarter" idx="10"/>
          </p:nvPr>
        </p:nvSpPr>
        <p:spPr>
          <a:xfrm>
            <a:off x="1870364" y="2482277"/>
            <a:ext cx="9351818" cy="3816350"/>
          </a:xfrm>
        </p:spPr>
        <p:txBody>
          <a:bodyPr>
            <a:normAutofit fontScale="92500" lnSpcReduction="20000"/>
          </a:bodyPr>
          <a:lstStyle/>
          <a:p>
            <a:pPr marL="457200" indent="-457200">
              <a:buFont typeface="Wingdings" panose="05000000000000000000" pitchFamily="2" charset="2"/>
              <a:buChar char="Ø"/>
            </a:pPr>
            <a:r>
              <a:rPr lang="nb-NO" dirty="0"/>
              <a:t>Opptaket blir gjort tilgjengelig i etterkant.</a:t>
            </a:r>
          </a:p>
          <a:p>
            <a:pPr marL="457200" indent="-457200">
              <a:buFont typeface="Wingdings" panose="05000000000000000000" pitchFamily="2" charset="2"/>
              <a:buChar char="Ø"/>
            </a:pPr>
            <a:endParaRPr lang="nb-NO" dirty="0"/>
          </a:p>
          <a:p>
            <a:pPr marL="457200" indent="-457200">
              <a:buFont typeface="Wingdings" panose="05000000000000000000" pitchFamily="2" charset="2"/>
              <a:buChar char="Ø"/>
            </a:pPr>
            <a:r>
              <a:rPr lang="nb-NO" dirty="0"/>
              <a:t>All deling digitalt via </a:t>
            </a:r>
            <a:r>
              <a:rPr lang="nb-NO" dirty="0" err="1"/>
              <a:t>mentimeter</a:t>
            </a:r>
            <a:r>
              <a:rPr lang="nb-NO" dirty="0"/>
              <a:t> er anonym.</a:t>
            </a:r>
          </a:p>
          <a:p>
            <a:pPr marL="457200" indent="-457200">
              <a:buFont typeface="Wingdings" panose="05000000000000000000" pitchFamily="2" charset="2"/>
              <a:buChar char="Ø"/>
            </a:pPr>
            <a:endParaRPr lang="nb-NO" dirty="0"/>
          </a:p>
          <a:p>
            <a:pPr marL="457200" indent="-457200">
              <a:buFont typeface="Wingdings" panose="05000000000000000000" pitchFamily="2" charset="2"/>
              <a:buChar char="Ø"/>
            </a:pPr>
            <a:r>
              <a:rPr lang="nb-NO" dirty="0"/>
              <a:t>Vi deler inn i digitale grupperom underveis – det blir bare opptak fra fellesrommet.</a:t>
            </a:r>
          </a:p>
          <a:p>
            <a:pPr marL="457200" indent="-457200">
              <a:buFont typeface="Wingdings" panose="05000000000000000000" pitchFamily="2" charset="2"/>
              <a:buChar char="Ø"/>
            </a:pPr>
            <a:endParaRPr lang="nb-NO" dirty="0"/>
          </a:p>
          <a:p>
            <a:pPr marL="457200" indent="-457200">
              <a:buFont typeface="Wingdings" panose="05000000000000000000" pitchFamily="2" charset="2"/>
              <a:buChar char="Ø"/>
            </a:pPr>
            <a:r>
              <a:rPr lang="nb-NO" dirty="0"/>
              <a:t>Dere kan stille spørsmål underveis i chat, som bli besvart i pauser eller i etterkant.</a:t>
            </a:r>
            <a:endParaRPr lang="en-GB" dirty="0"/>
          </a:p>
        </p:txBody>
      </p:sp>
      <p:sp>
        <p:nvSpPr>
          <p:cNvPr id="11" name="Title 1">
            <a:extLst>
              <a:ext uri="{FF2B5EF4-FFF2-40B4-BE49-F238E27FC236}">
                <a16:creationId xmlns:a16="http://schemas.microsoft.com/office/drawing/2014/main" id="{3AC71830-A7AD-DD45-676E-70355E47C84F}"/>
              </a:ext>
            </a:extLst>
          </p:cNvPr>
          <p:cNvSpPr>
            <a:spLocks noGrp="1"/>
          </p:cNvSpPr>
          <p:nvPr>
            <p:ph type="title"/>
          </p:nvPr>
        </p:nvSpPr>
        <p:spPr>
          <a:xfrm>
            <a:off x="1666857" y="-23295"/>
            <a:ext cx="9966651" cy="835687"/>
          </a:xfrm>
        </p:spPr>
        <p:txBody>
          <a:bodyPr>
            <a:noAutofit/>
          </a:bodyPr>
          <a:lstStyle/>
          <a:p>
            <a:pPr algn="ctr"/>
            <a:r>
              <a:rPr lang="nb-NO" sz="4800" dirty="0"/>
              <a:t>Kurset blir tatt opp!</a:t>
            </a:r>
            <a:endParaRPr lang="en-GB" sz="4800" dirty="0"/>
          </a:p>
        </p:txBody>
      </p:sp>
    </p:spTree>
    <p:extLst>
      <p:ext uri="{BB962C8B-B14F-4D97-AF65-F5344CB8AC3E}">
        <p14:creationId xmlns:p14="http://schemas.microsoft.com/office/powerpoint/2010/main" val="533953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nakkeboble: oval 3">
            <a:extLst>
              <a:ext uri="{FF2B5EF4-FFF2-40B4-BE49-F238E27FC236}">
                <a16:creationId xmlns:a16="http://schemas.microsoft.com/office/drawing/2014/main" id="{6033E317-0890-CA5A-48C7-647F786E728B}"/>
              </a:ext>
            </a:extLst>
          </p:cNvPr>
          <p:cNvSpPr/>
          <p:nvPr/>
        </p:nvSpPr>
        <p:spPr>
          <a:xfrm>
            <a:off x="8270386" y="101388"/>
            <a:ext cx="3478270" cy="657817"/>
          </a:xfrm>
          <a:prstGeom prst="wedgeEllipseCallout">
            <a:avLst>
              <a:gd name="adj1" fmla="val -62764"/>
              <a:gd name="adj2" fmla="val 557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Sett i kalender - TIDLIG</a:t>
            </a:r>
          </a:p>
        </p:txBody>
      </p:sp>
      <p:graphicFrame>
        <p:nvGraphicFramePr>
          <p:cNvPr id="2" name="Table 1">
            <a:extLst>
              <a:ext uri="{FF2B5EF4-FFF2-40B4-BE49-F238E27FC236}">
                <a16:creationId xmlns:a16="http://schemas.microsoft.com/office/drawing/2014/main" id="{E350760B-702B-6208-CDBA-0E846D638E4C}"/>
              </a:ext>
            </a:extLst>
          </p:cNvPr>
          <p:cNvGraphicFramePr>
            <a:graphicFrameLocks noGrp="1"/>
          </p:cNvGraphicFramePr>
          <p:nvPr/>
        </p:nvGraphicFramePr>
        <p:xfrm>
          <a:off x="914607" y="90252"/>
          <a:ext cx="10945505" cy="6677496"/>
        </p:xfrm>
        <a:graphic>
          <a:graphicData uri="http://schemas.openxmlformats.org/drawingml/2006/table">
            <a:tbl>
              <a:tblPr firstRow="1" bandRow="1">
                <a:tableStyleId>{5940675A-B579-460E-94D1-54222C63F5DA}</a:tableStyleId>
              </a:tblPr>
              <a:tblGrid>
                <a:gridCol w="6042608">
                  <a:extLst>
                    <a:ext uri="{9D8B030D-6E8A-4147-A177-3AD203B41FA5}">
                      <a16:colId xmlns:a16="http://schemas.microsoft.com/office/drawing/2014/main" val="1095169658"/>
                    </a:ext>
                  </a:extLst>
                </a:gridCol>
                <a:gridCol w="4902897">
                  <a:extLst>
                    <a:ext uri="{9D8B030D-6E8A-4147-A177-3AD203B41FA5}">
                      <a16:colId xmlns:a16="http://schemas.microsoft.com/office/drawing/2014/main" val="1987983448"/>
                    </a:ext>
                  </a:extLst>
                </a:gridCol>
              </a:tblGrid>
              <a:tr h="615011">
                <a:tc>
                  <a:txBody>
                    <a:bodyPr/>
                    <a:lstStyle/>
                    <a:p>
                      <a:r>
                        <a:rPr lang="nb-NO" sz="3600" b="1" dirty="0"/>
                        <a:t>Hva</a:t>
                      </a:r>
                      <a:endParaRPr lang="en-GB" sz="3600" b="1" dirty="0"/>
                    </a:p>
                  </a:txBody>
                  <a:tcPr/>
                </a:tc>
                <a:tc>
                  <a:txBody>
                    <a:bodyPr/>
                    <a:lstStyle/>
                    <a:p>
                      <a:r>
                        <a:rPr lang="nb-NO" sz="3600" b="1" dirty="0"/>
                        <a:t>Når</a:t>
                      </a:r>
                      <a:endParaRPr lang="en-GB" sz="3600" b="1" dirty="0"/>
                    </a:p>
                  </a:txBody>
                  <a:tcPr/>
                </a:tc>
                <a:extLst>
                  <a:ext uri="{0D108BD9-81ED-4DB2-BD59-A6C34878D82A}">
                    <a16:rowId xmlns:a16="http://schemas.microsoft.com/office/drawing/2014/main" val="3584137200"/>
                  </a:ext>
                </a:extLst>
              </a:tr>
              <a:tr h="862488">
                <a:tc>
                  <a:txBody>
                    <a:bodyPr/>
                    <a:lstStyle/>
                    <a:p>
                      <a:r>
                        <a:rPr lang="nb-NO" sz="2800" b="1" dirty="0"/>
                        <a:t>Opplæringssamling ved KSK</a:t>
                      </a:r>
                      <a:endParaRPr lang="en-GB" sz="2800" b="1" dirty="0"/>
                    </a:p>
                  </a:txBody>
                  <a:tcPr/>
                </a:tc>
                <a:tc>
                  <a:txBody>
                    <a:bodyPr/>
                    <a:lstStyle/>
                    <a:p>
                      <a:r>
                        <a:rPr lang="nb-NO" sz="2800" b="1" dirty="0"/>
                        <a:t>18.september: 9-12</a:t>
                      </a:r>
                      <a:endParaRPr lang="en-GB" sz="2800" b="1" dirty="0"/>
                    </a:p>
                  </a:txBody>
                  <a:tcPr/>
                </a:tc>
                <a:extLst>
                  <a:ext uri="{0D108BD9-81ED-4DB2-BD59-A6C34878D82A}">
                    <a16:rowId xmlns:a16="http://schemas.microsoft.com/office/drawing/2014/main" val="4068796866"/>
                  </a:ext>
                </a:extLst>
              </a:tr>
              <a:tr h="862488">
                <a:tc>
                  <a:txBody>
                    <a:bodyPr/>
                    <a:lstStyle/>
                    <a:p>
                      <a:r>
                        <a:rPr lang="nb-NO" sz="2400" i="1" dirty="0"/>
                        <a:t>-opplæring/informasjon til ansatte</a:t>
                      </a:r>
                      <a:endParaRPr lang="en-GB" sz="2400" i="1" dirty="0"/>
                    </a:p>
                  </a:txBody>
                  <a:tcPr/>
                </a:tc>
                <a:tc>
                  <a:txBody>
                    <a:bodyPr/>
                    <a:lstStyle/>
                    <a:p>
                      <a:endParaRPr lang="en-GB" sz="2400" dirty="0"/>
                    </a:p>
                  </a:txBody>
                  <a:tcPr/>
                </a:tc>
                <a:extLst>
                  <a:ext uri="{0D108BD9-81ED-4DB2-BD59-A6C34878D82A}">
                    <a16:rowId xmlns:a16="http://schemas.microsoft.com/office/drawing/2014/main" val="1670067523"/>
                  </a:ext>
                </a:extLst>
              </a:tr>
              <a:tr h="862488">
                <a:tc>
                  <a:txBody>
                    <a:bodyPr/>
                    <a:lstStyle/>
                    <a:p>
                      <a:r>
                        <a:rPr lang="nb-NO" sz="2400" i="1" dirty="0"/>
                        <a:t>Undersøkelsen sendes ut</a:t>
                      </a:r>
                      <a:endParaRPr lang="en-GB" sz="2400" i="1" dirty="0"/>
                    </a:p>
                  </a:txBody>
                  <a:tcPr/>
                </a:tc>
                <a:tc>
                  <a:txBody>
                    <a:bodyPr/>
                    <a:lstStyle/>
                    <a:p>
                      <a:endParaRPr lang="en-GB" sz="2400" dirty="0">
                        <a:solidFill>
                          <a:srgbClr val="FF0000"/>
                        </a:solidFill>
                      </a:endParaRPr>
                    </a:p>
                  </a:txBody>
                  <a:tcPr/>
                </a:tc>
                <a:extLst>
                  <a:ext uri="{0D108BD9-81ED-4DB2-BD59-A6C34878D82A}">
                    <a16:rowId xmlns:a16="http://schemas.microsoft.com/office/drawing/2014/main" val="4007432495"/>
                  </a:ext>
                </a:extLst>
              </a:tr>
              <a:tr h="862488">
                <a:tc>
                  <a:txBody>
                    <a:bodyPr/>
                    <a:lstStyle/>
                    <a:p>
                      <a:r>
                        <a:rPr lang="nb-NO" sz="2800" b="1" dirty="0"/>
                        <a:t>Analysesamling ved KSK</a:t>
                      </a:r>
                    </a:p>
                  </a:txBody>
                  <a:tcPr/>
                </a:tc>
                <a:tc>
                  <a:txBody>
                    <a:bodyPr/>
                    <a:lstStyle/>
                    <a:p>
                      <a:r>
                        <a:rPr lang="nb-NO" sz="2800" b="1" dirty="0"/>
                        <a:t>10.april 2026: 12.30-15.30</a:t>
                      </a:r>
                      <a:endParaRPr lang="en-GB" sz="2800" b="1" dirty="0"/>
                    </a:p>
                  </a:txBody>
                  <a:tcPr/>
                </a:tc>
                <a:extLst>
                  <a:ext uri="{0D108BD9-81ED-4DB2-BD59-A6C34878D82A}">
                    <a16:rowId xmlns:a16="http://schemas.microsoft.com/office/drawing/2014/main" val="1758749988"/>
                  </a:ext>
                </a:extLst>
              </a:tr>
              <a:tr h="862488">
                <a:tc>
                  <a:txBody>
                    <a:bodyPr/>
                    <a:lstStyle/>
                    <a:p>
                      <a:r>
                        <a:rPr lang="nb-NO" sz="2400" i="1" dirty="0"/>
                        <a:t>-analyse med ansatte</a:t>
                      </a:r>
                      <a:endParaRPr lang="en-GB" sz="2400" i="1" dirty="0"/>
                    </a:p>
                  </a:txBody>
                  <a:tcPr/>
                </a:tc>
                <a:tc>
                  <a:txBody>
                    <a:bodyPr/>
                    <a:lstStyle/>
                    <a:p>
                      <a:endParaRPr lang="en-GB" sz="2400" dirty="0"/>
                    </a:p>
                  </a:txBody>
                  <a:tcPr/>
                </a:tc>
                <a:extLst>
                  <a:ext uri="{0D108BD9-81ED-4DB2-BD59-A6C34878D82A}">
                    <a16:rowId xmlns:a16="http://schemas.microsoft.com/office/drawing/2014/main" val="1259142903"/>
                  </a:ext>
                </a:extLst>
              </a:tr>
              <a:tr h="862488">
                <a:tc>
                  <a:txBody>
                    <a:bodyPr/>
                    <a:lstStyle/>
                    <a:p>
                      <a:r>
                        <a:rPr lang="nb-NO" sz="2800" b="1" dirty="0"/>
                        <a:t>Oppfølgingssamling ved KSK</a:t>
                      </a:r>
                      <a:endParaRPr lang="en-GB" sz="2800" b="1" dirty="0"/>
                    </a:p>
                  </a:txBody>
                  <a:tcPr/>
                </a:tc>
                <a:tc>
                  <a:txBody>
                    <a:bodyPr/>
                    <a:lstStyle/>
                    <a:p>
                      <a:r>
                        <a:rPr lang="nb-NO" sz="2800" b="1" dirty="0"/>
                        <a:t>10.september: 9-12</a:t>
                      </a:r>
                      <a:endParaRPr lang="en-GB" sz="2800" b="1" dirty="0"/>
                    </a:p>
                  </a:txBody>
                  <a:tcPr/>
                </a:tc>
                <a:extLst>
                  <a:ext uri="{0D108BD9-81ED-4DB2-BD59-A6C34878D82A}">
                    <a16:rowId xmlns:a16="http://schemas.microsoft.com/office/drawing/2014/main" val="1228099068"/>
                  </a:ext>
                </a:extLst>
              </a:tr>
              <a:tr h="862488">
                <a:tc>
                  <a:txBody>
                    <a:bodyPr/>
                    <a:lstStyle/>
                    <a:p>
                      <a:r>
                        <a:rPr lang="nb-NO" sz="2400" i="1" dirty="0"/>
                        <a:t>-oppfølging med ansatte</a:t>
                      </a:r>
                      <a:endParaRPr lang="en-GB" sz="2400" i="1" dirty="0"/>
                    </a:p>
                  </a:txBody>
                  <a:tcPr/>
                </a:tc>
                <a:tc>
                  <a:txBody>
                    <a:bodyPr/>
                    <a:lstStyle/>
                    <a:p>
                      <a:endParaRPr lang="en-GB" sz="2400" dirty="0"/>
                    </a:p>
                  </a:txBody>
                  <a:tcPr/>
                </a:tc>
                <a:extLst>
                  <a:ext uri="{0D108BD9-81ED-4DB2-BD59-A6C34878D82A}">
                    <a16:rowId xmlns:a16="http://schemas.microsoft.com/office/drawing/2014/main" val="2782347207"/>
                  </a:ext>
                </a:extLst>
              </a:tr>
            </a:tbl>
          </a:graphicData>
        </a:graphic>
      </p:graphicFrame>
      <p:sp>
        <p:nvSpPr>
          <p:cNvPr id="6" name="Rectangle: Rounded Corners 5">
            <a:extLst>
              <a:ext uri="{FF2B5EF4-FFF2-40B4-BE49-F238E27FC236}">
                <a16:creationId xmlns:a16="http://schemas.microsoft.com/office/drawing/2014/main" id="{824E08B9-1F9A-37E2-A27C-063D1ED60EAA}"/>
              </a:ext>
            </a:extLst>
          </p:cNvPr>
          <p:cNvSpPr/>
          <p:nvPr/>
        </p:nvSpPr>
        <p:spPr>
          <a:xfrm>
            <a:off x="803152" y="4986085"/>
            <a:ext cx="10945504" cy="8545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7668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descr="Et bilde som inneholder klær, mann, person, dress&#10;&#10;KI-generert innhold kan være feil.">
            <a:extLst>
              <a:ext uri="{FF2B5EF4-FFF2-40B4-BE49-F238E27FC236}">
                <a16:creationId xmlns:a16="http://schemas.microsoft.com/office/drawing/2014/main" id="{1ECEB17B-35C9-8D9B-3056-EEBE0B1924DA}"/>
              </a:ext>
            </a:extLst>
          </p:cNvPr>
          <p:cNvPicPr>
            <a:picLocks noChangeAspect="1"/>
          </p:cNvPicPr>
          <p:nvPr/>
        </p:nvPicPr>
        <p:blipFill>
          <a:blip r:embed="rId3"/>
          <a:stretch>
            <a:fillRect/>
          </a:stretch>
        </p:blipFill>
        <p:spPr>
          <a:xfrm>
            <a:off x="7967690" y="32126"/>
            <a:ext cx="3813016" cy="2160832"/>
          </a:xfrm>
          <a:prstGeom prst="rect">
            <a:avLst/>
          </a:prstGeom>
          <a:ln>
            <a:noFill/>
          </a:ln>
          <a:effectLst>
            <a:outerShdw blurRad="292100" dist="139700" dir="2700000" algn="tl" rotWithShape="0">
              <a:srgbClr val="333333">
                <a:alpha val="65000"/>
              </a:srgbClr>
            </a:outerShdw>
          </a:effectLst>
        </p:spPr>
      </p:pic>
      <p:pic>
        <p:nvPicPr>
          <p:cNvPr id="7" name="Bilde 6">
            <a:extLst>
              <a:ext uri="{FF2B5EF4-FFF2-40B4-BE49-F238E27FC236}">
                <a16:creationId xmlns:a16="http://schemas.microsoft.com/office/drawing/2014/main" id="{5CA7C3A9-D1A9-23E4-16B0-D30A105E2B1F}"/>
              </a:ext>
            </a:extLst>
          </p:cNvPr>
          <p:cNvPicPr>
            <a:picLocks noChangeAspect="1"/>
          </p:cNvPicPr>
          <p:nvPr/>
        </p:nvPicPr>
        <p:blipFill>
          <a:blip r:embed="rId4"/>
          <a:stretch>
            <a:fillRect/>
          </a:stretch>
        </p:blipFill>
        <p:spPr>
          <a:xfrm>
            <a:off x="-1301" y="0"/>
            <a:ext cx="3854976" cy="2184679"/>
          </a:xfrm>
          <a:prstGeom prst="rect">
            <a:avLst/>
          </a:prstGeom>
          <a:ln>
            <a:noFill/>
          </a:ln>
          <a:effectLst>
            <a:outerShdw blurRad="292100" dist="139700" dir="2700000" algn="tl" rotWithShape="0">
              <a:srgbClr val="333333">
                <a:alpha val="65000"/>
              </a:srgbClr>
            </a:outerShdw>
          </a:effectLst>
        </p:spPr>
      </p:pic>
      <p:pic>
        <p:nvPicPr>
          <p:cNvPr id="21" name="Bilde 20">
            <a:extLst>
              <a:ext uri="{FF2B5EF4-FFF2-40B4-BE49-F238E27FC236}">
                <a16:creationId xmlns:a16="http://schemas.microsoft.com/office/drawing/2014/main" id="{93454FBB-509B-8AE2-CE70-138B3C115A62}"/>
              </a:ext>
            </a:extLst>
          </p:cNvPr>
          <p:cNvPicPr>
            <a:picLocks noChangeAspect="1"/>
          </p:cNvPicPr>
          <p:nvPr/>
        </p:nvPicPr>
        <p:blipFill>
          <a:blip r:embed="rId5"/>
          <a:stretch>
            <a:fillRect/>
          </a:stretch>
        </p:blipFill>
        <p:spPr>
          <a:xfrm>
            <a:off x="7967689" y="4514265"/>
            <a:ext cx="3813016" cy="2173534"/>
          </a:xfrm>
          <a:prstGeom prst="rect">
            <a:avLst/>
          </a:prstGeom>
          <a:ln>
            <a:noFill/>
          </a:ln>
          <a:effectLst>
            <a:outerShdw blurRad="292100" dist="139700" dir="2700000" algn="tl" rotWithShape="0">
              <a:srgbClr val="333333">
                <a:alpha val="65000"/>
              </a:srgbClr>
            </a:outerShdw>
          </a:effectLst>
        </p:spPr>
      </p:pic>
      <p:sp>
        <p:nvSpPr>
          <p:cNvPr id="2" name="TekstSylinder 1">
            <a:extLst>
              <a:ext uri="{FF2B5EF4-FFF2-40B4-BE49-F238E27FC236}">
                <a16:creationId xmlns:a16="http://schemas.microsoft.com/office/drawing/2014/main" id="{5FB3DB61-E725-DA65-CCFA-6A0AC100201A}"/>
              </a:ext>
            </a:extLst>
          </p:cNvPr>
          <p:cNvSpPr txBox="1"/>
          <p:nvPr/>
        </p:nvSpPr>
        <p:spPr>
          <a:xfrm>
            <a:off x="9413508" y="-27991"/>
            <a:ext cx="2848461" cy="276999"/>
          </a:xfrm>
          <a:prstGeom prst="rect">
            <a:avLst/>
          </a:prstGeom>
          <a:noFill/>
        </p:spPr>
        <p:txBody>
          <a:bodyPr wrap="square" rtlCol="0">
            <a:spAutoFit/>
          </a:bodyPr>
          <a:lstStyle/>
          <a:p>
            <a:pPr algn="r"/>
            <a:r>
              <a:rPr lang="nb-NO" sz="1200" dirty="0">
                <a:highlight>
                  <a:srgbClr val="FFFF00"/>
                </a:highlight>
              </a:rPr>
              <a:t>10-FAKTOR innføringskurs</a:t>
            </a:r>
          </a:p>
        </p:txBody>
      </p:sp>
      <p:pic>
        <p:nvPicPr>
          <p:cNvPr id="15" name="Bilde 14">
            <a:extLst>
              <a:ext uri="{FF2B5EF4-FFF2-40B4-BE49-F238E27FC236}">
                <a16:creationId xmlns:a16="http://schemas.microsoft.com/office/drawing/2014/main" id="{19D7203F-047A-A267-E26C-BDD6BC465890}"/>
              </a:ext>
            </a:extLst>
          </p:cNvPr>
          <p:cNvPicPr>
            <a:picLocks noChangeAspect="1"/>
          </p:cNvPicPr>
          <p:nvPr/>
        </p:nvPicPr>
        <p:blipFill>
          <a:blip r:embed="rId6"/>
          <a:stretch>
            <a:fillRect/>
          </a:stretch>
        </p:blipFill>
        <p:spPr>
          <a:xfrm>
            <a:off x="7967689" y="2244726"/>
            <a:ext cx="3853527" cy="2162476"/>
          </a:xfrm>
          <a:prstGeom prst="rect">
            <a:avLst/>
          </a:prstGeom>
          <a:ln>
            <a:noFill/>
          </a:ln>
          <a:effectLst>
            <a:outerShdw blurRad="292100" dist="139700" dir="2700000" algn="tl" rotWithShape="0">
              <a:srgbClr val="333333">
                <a:alpha val="65000"/>
              </a:srgbClr>
            </a:outerShdw>
          </a:effectLst>
        </p:spPr>
      </p:pic>
      <p:sp>
        <p:nvSpPr>
          <p:cNvPr id="19" name="Tankeboble: sky 18">
            <a:extLst>
              <a:ext uri="{FF2B5EF4-FFF2-40B4-BE49-F238E27FC236}">
                <a16:creationId xmlns:a16="http://schemas.microsoft.com/office/drawing/2014/main" id="{FBEFA42A-329D-5C8F-D487-510EE48F70F3}"/>
              </a:ext>
            </a:extLst>
          </p:cNvPr>
          <p:cNvSpPr/>
          <p:nvPr/>
        </p:nvSpPr>
        <p:spPr>
          <a:xfrm>
            <a:off x="9014691" y="1075020"/>
            <a:ext cx="3177310" cy="1109659"/>
          </a:xfrm>
          <a:prstGeom prst="cloudCallout">
            <a:avLst>
              <a:gd name="adj1" fmla="val 7994"/>
              <a:gd name="adj2" fmla="val -127264"/>
            </a:avLst>
          </a:prstGeom>
          <a:solidFill>
            <a:srgbClr val="FFFF00"/>
          </a:solidFill>
          <a:ln>
            <a:solidFill>
              <a:srgbClr val="082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rgbClr val="002060"/>
                </a:solidFill>
              </a:rPr>
              <a:t>Overføringsverdi?</a:t>
            </a:r>
          </a:p>
        </p:txBody>
      </p:sp>
      <p:pic>
        <p:nvPicPr>
          <p:cNvPr id="11" name="Bilde 10">
            <a:extLst>
              <a:ext uri="{FF2B5EF4-FFF2-40B4-BE49-F238E27FC236}">
                <a16:creationId xmlns:a16="http://schemas.microsoft.com/office/drawing/2014/main" id="{1FF18646-C2CA-19BB-0F31-1079AB0F232C}"/>
              </a:ext>
            </a:extLst>
          </p:cNvPr>
          <p:cNvPicPr>
            <a:picLocks noChangeAspect="1"/>
          </p:cNvPicPr>
          <p:nvPr/>
        </p:nvPicPr>
        <p:blipFill>
          <a:blip r:embed="rId7"/>
          <a:stretch>
            <a:fillRect/>
          </a:stretch>
        </p:blipFill>
        <p:spPr>
          <a:xfrm>
            <a:off x="3946513" y="0"/>
            <a:ext cx="3904367" cy="2189030"/>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8D006619-C538-D645-F7CF-F52DE5FE6105}"/>
              </a:ext>
            </a:extLst>
          </p:cNvPr>
          <p:cNvPicPr>
            <a:picLocks noChangeAspect="1"/>
          </p:cNvPicPr>
          <p:nvPr/>
        </p:nvPicPr>
        <p:blipFill>
          <a:blip r:embed="rId8"/>
          <a:stretch>
            <a:fillRect/>
          </a:stretch>
        </p:blipFill>
        <p:spPr>
          <a:xfrm>
            <a:off x="3971900" y="2244726"/>
            <a:ext cx="3878980" cy="2184679"/>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BEB90833-C11F-D75A-ABA4-91DE82D7B007}"/>
              </a:ext>
            </a:extLst>
          </p:cNvPr>
          <p:cNvPicPr>
            <a:picLocks noChangeAspect="1"/>
          </p:cNvPicPr>
          <p:nvPr/>
        </p:nvPicPr>
        <p:blipFill>
          <a:blip r:embed="rId9"/>
          <a:stretch>
            <a:fillRect/>
          </a:stretch>
        </p:blipFill>
        <p:spPr>
          <a:xfrm>
            <a:off x="1" y="2240375"/>
            <a:ext cx="3878980" cy="2189273"/>
          </a:xfrm>
          <a:prstGeom prst="rect">
            <a:avLst/>
          </a:prstGeom>
          <a:ln>
            <a:noFill/>
          </a:ln>
          <a:effectLst>
            <a:outerShdw blurRad="292100" dist="139700" dir="2700000" algn="tl" rotWithShape="0">
              <a:srgbClr val="333333">
                <a:alpha val="65000"/>
              </a:srgbClr>
            </a:outerShdw>
          </a:effectLst>
        </p:spPr>
      </p:pic>
      <p:pic>
        <p:nvPicPr>
          <p:cNvPr id="12" name="Bilde 11" descr="Et bilde som inneholder tekst, mann, Menneskeansikt, klær&#10;&#10;KI-generert innhold kan være feil.">
            <a:extLst>
              <a:ext uri="{FF2B5EF4-FFF2-40B4-BE49-F238E27FC236}">
                <a16:creationId xmlns:a16="http://schemas.microsoft.com/office/drawing/2014/main" id="{2FA436D5-DC39-DC9D-95EB-02642E6D5C13}"/>
              </a:ext>
            </a:extLst>
          </p:cNvPr>
          <p:cNvPicPr>
            <a:picLocks noChangeAspect="1"/>
          </p:cNvPicPr>
          <p:nvPr/>
        </p:nvPicPr>
        <p:blipFill>
          <a:blip r:embed="rId10"/>
          <a:stretch>
            <a:fillRect/>
          </a:stretch>
        </p:blipFill>
        <p:spPr>
          <a:xfrm>
            <a:off x="3995790" y="4517635"/>
            <a:ext cx="3878980" cy="2170164"/>
          </a:xfrm>
          <a:prstGeom prst="rect">
            <a:avLst/>
          </a:prstGeom>
          <a:ln>
            <a:noFill/>
          </a:ln>
          <a:effectLst>
            <a:outerShdw blurRad="292100" dist="139700" dir="2700000" algn="tl" rotWithShape="0">
              <a:srgbClr val="333333">
                <a:alpha val="65000"/>
              </a:srgbClr>
            </a:outerShdw>
          </a:effectLst>
        </p:spPr>
      </p:pic>
      <p:pic>
        <p:nvPicPr>
          <p:cNvPr id="6" name="Bilde 5" descr="Et bilde som inneholder tekst, skjermbilde, Font, diagram&#10;&#10;KI-generert innhold kan være feil.">
            <a:extLst>
              <a:ext uri="{FF2B5EF4-FFF2-40B4-BE49-F238E27FC236}">
                <a16:creationId xmlns:a16="http://schemas.microsoft.com/office/drawing/2014/main" id="{17258A9D-4EAC-4D13-4680-6CE1DBB8988D}"/>
              </a:ext>
            </a:extLst>
          </p:cNvPr>
          <p:cNvPicPr>
            <a:picLocks noChangeAspect="1"/>
          </p:cNvPicPr>
          <p:nvPr/>
        </p:nvPicPr>
        <p:blipFill>
          <a:blip r:embed="rId11"/>
          <a:stretch>
            <a:fillRect/>
          </a:stretch>
        </p:blipFill>
        <p:spPr>
          <a:xfrm>
            <a:off x="77306" y="4538764"/>
            <a:ext cx="3776369" cy="21119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784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5FB3DB61-E725-DA65-CCFA-6A0AC100201A}"/>
              </a:ext>
            </a:extLst>
          </p:cNvPr>
          <p:cNvSpPr txBox="1"/>
          <p:nvPr/>
        </p:nvSpPr>
        <p:spPr>
          <a:xfrm>
            <a:off x="9413508" y="-27991"/>
            <a:ext cx="2848461" cy="276999"/>
          </a:xfrm>
          <a:prstGeom prst="rect">
            <a:avLst/>
          </a:prstGeom>
          <a:noFill/>
        </p:spPr>
        <p:txBody>
          <a:bodyPr wrap="square" rtlCol="0">
            <a:spAutoFit/>
          </a:bodyPr>
          <a:lstStyle/>
          <a:p>
            <a:pPr algn="r"/>
            <a:r>
              <a:rPr lang="nb-NO" sz="1200" dirty="0">
                <a:highlight>
                  <a:srgbClr val="FFFF00"/>
                </a:highlight>
              </a:rPr>
              <a:t>10-FAKTOR analysekurs</a:t>
            </a:r>
          </a:p>
        </p:txBody>
      </p:sp>
      <p:pic>
        <p:nvPicPr>
          <p:cNvPr id="9" name="Bilde 8">
            <a:extLst>
              <a:ext uri="{FF2B5EF4-FFF2-40B4-BE49-F238E27FC236}">
                <a16:creationId xmlns:a16="http://schemas.microsoft.com/office/drawing/2014/main" id="{DACF5AA8-1E34-49CA-64E8-4F450C30C6E9}"/>
              </a:ext>
            </a:extLst>
          </p:cNvPr>
          <p:cNvPicPr>
            <a:picLocks noChangeAspect="1"/>
          </p:cNvPicPr>
          <p:nvPr/>
        </p:nvPicPr>
        <p:blipFill>
          <a:blip r:embed="rId3"/>
          <a:stretch>
            <a:fillRect/>
          </a:stretch>
        </p:blipFill>
        <p:spPr>
          <a:xfrm>
            <a:off x="51744" y="66675"/>
            <a:ext cx="3848448" cy="2183516"/>
          </a:xfrm>
          <a:prstGeom prst="rect">
            <a:avLst/>
          </a:prstGeom>
          <a:ln>
            <a:noFill/>
          </a:ln>
          <a:effectLst>
            <a:outerShdw blurRad="292100" dist="139700" dir="2700000" algn="tl" rotWithShape="0">
              <a:srgbClr val="333333">
                <a:alpha val="65000"/>
              </a:srgbClr>
            </a:outerShdw>
          </a:effectLst>
        </p:spPr>
      </p:pic>
      <p:pic>
        <p:nvPicPr>
          <p:cNvPr id="15" name="Bilde 14">
            <a:extLst>
              <a:ext uri="{FF2B5EF4-FFF2-40B4-BE49-F238E27FC236}">
                <a16:creationId xmlns:a16="http://schemas.microsoft.com/office/drawing/2014/main" id="{B0D46612-13E9-B156-8EC7-1F7C39E5C9EC}"/>
              </a:ext>
            </a:extLst>
          </p:cNvPr>
          <p:cNvPicPr>
            <a:picLocks noChangeAspect="1"/>
          </p:cNvPicPr>
          <p:nvPr/>
        </p:nvPicPr>
        <p:blipFill>
          <a:blip r:embed="rId4"/>
          <a:stretch>
            <a:fillRect/>
          </a:stretch>
        </p:blipFill>
        <p:spPr>
          <a:xfrm>
            <a:off x="7937754" y="138053"/>
            <a:ext cx="3817692" cy="2157826"/>
          </a:xfrm>
          <a:prstGeom prst="rect">
            <a:avLst/>
          </a:prstGeom>
          <a:ln>
            <a:noFill/>
          </a:ln>
          <a:effectLst>
            <a:outerShdw blurRad="292100" dist="139700" dir="2700000" algn="tl" rotWithShape="0">
              <a:srgbClr val="333333">
                <a:alpha val="65000"/>
              </a:srgbClr>
            </a:outerShdw>
          </a:effectLst>
        </p:spPr>
      </p:pic>
      <p:pic>
        <p:nvPicPr>
          <p:cNvPr id="18" name="Bilde 17">
            <a:extLst>
              <a:ext uri="{FF2B5EF4-FFF2-40B4-BE49-F238E27FC236}">
                <a16:creationId xmlns:a16="http://schemas.microsoft.com/office/drawing/2014/main" id="{64847BC7-9B3B-C09B-6F7F-F5917F2F447E}"/>
              </a:ext>
            </a:extLst>
          </p:cNvPr>
          <p:cNvPicPr>
            <a:picLocks noChangeAspect="1"/>
          </p:cNvPicPr>
          <p:nvPr/>
        </p:nvPicPr>
        <p:blipFill>
          <a:blip r:embed="rId5"/>
          <a:stretch>
            <a:fillRect/>
          </a:stretch>
        </p:blipFill>
        <p:spPr>
          <a:xfrm>
            <a:off x="53510" y="2295879"/>
            <a:ext cx="3844916" cy="2178483"/>
          </a:xfrm>
          <a:prstGeom prst="rect">
            <a:avLst/>
          </a:prstGeom>
          <a:ln>
            <a:noFill/>
          </a:ln>
          <a:effectLst>
            <a:outerShdw blurRad="292100" dist="139700" dir="2700000" algn="tl" rotWithShape="0">
              <a:srgbClr val="333333">
                <a:alpha val="65000"/>
              </a:srgbClr>
            </a:outerShdw>
          </a:effectLst>
        </p:spPr>
      </p:pic>
      <p:pic>
        <p:nvPicPr>
          <p:cNvPr id="20" name="Bilde 19">
            <a:extLst>
              <a:ext uri="{FF2B5EF4-FFF2-40B4-BE49-F238E27FC236}">
                <a16:creationId xmlns:a16="http://schemas.microsoft.com/office/drawing/2014/main" id="{25A3798E-E9F2-7DFC-DD26-24F37026D372}"/>
              </a:ext>
            </a:extLst>
          </p:cNvPr>
          <p:cNvPicPr>
            <a:picLocks noChangeAspect="1"/>
          </p:cNvPicPr>
          <p:nvPr/>
        </p:nvPicPr>
        <p:blipFill>
          <a:blip r:embed="rId6"/>
          <a:stretch>
            <a:fillRect/>
          </a:stretch>
        </p:blipFill>
        <p:spPr>
          <a:xfrm>
            <a:off x="3978612" y="2327434"/>
            <a:ext cx="3844916" cy="2203131"/>
          </a:xfrm>
          <a:prstGeom prst="rect">
            <a:avLst/>
          </a:prstGeom>
          <a:ln>
            <a:noFill/>
          </a:ln>
          <a:effectLst>
            <a:outerShdw blurRad="292100" dist="139700" dir="2700000" algn="tl" rotWithShape="0">
              <a:srgbClr val="333333">
                <a:alpha val="65000"/>
              </a:srgbClr>
            </a:outerShdw>
          </a:effectLst>
        </p:spPr>
      </p:pic>
      <p:pic>
        <p:nvPicPr>
          <p:cNvPr id="27" name="Bilde 26">
            <a:extLst>
              <a:ext uri="{FF2B5EF4-FFF2-40B4-BE49-F238E27FC236}">
                <a16:creationId xmlns:a16="http://schemas.microsoft.com/office/drawing/2014/main" id="{45994135-DC7A-4FE6-9421-B48B76B92FC3}"/>
              </a:ext>
            </a:extLst>
          </p:cNvPr>
          <p:cNvPicPr>
            <a:picLocks noChangeAspect="1"/>
          </p:cNvPicPr>
          <p:nvPr/>
        </p:nvPicPr>
        <p:blipFill>
          <a:blip r:embed="rId7"/>
          <a:stretch>
            <a:fillRect/>
          </a:stretch>
        </p:blipFill>
        <p:spPr>
          <a:xfrm>
            <a:off x="51744" y="4600877"/>
            <a:ext cx="3796453" cy="2157826"/>
          </a:xfrm>
          <a:prstGeom prst="rect">
            <a:avLst/>
          </a:prstGeom>
          <a:ln>
            <a:noFill/>
          </a:ln>
          <a:effectLst>
            <a:outerShdw blurRad="292100" dist="139700" dir="2700000" algn="tl" rotWithShape="0">
              <a:srgbClr val="333333">
                <a:alpha val="65000"/>
              </a:srgbClr>
            </a:outerShdw>
          </a:effectLst>
        </p:spPr>
      </p:pic>
      <p:pic>
        <p:nvPicPr>
          <p:cNvPr id="5" name="Bilde 4">
            <a:extLst>
              <a:ext uri="{FF2B5EF4-FFF2-40B4-BE49-F238E27FC236}">
                <a16:creationId xmlns:a16="http://schemas.microsoft.com/office/drawing/2014/main" id="{9C7BF682-D635-E2D3-F98F-A0DF4DA894F6}"/>
              </a:ext>
            </a:extLst>
          </p:cNvPr>
          <p:cNvPicPr>
            <a:picLocks noChangeAspect="1"/>
          </p:cNvPicPr>
          <p:nvPr/>
        </p:nvPicPr>
        <p:blipFill>
          <a:blip r:embed="rId8"/>
          <a:stretch>
            <a:fillRect/>
          </a:stretch>
        </p:blipFill>
        <p:spPr>
          <a:xfrm>
            <a:off x="7920786" y="4595417"/>
            <a:ext cx="3834659" cy="2176464"/>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91DB5D3A-DDB0-5D86-12D6-AC2C21C34F96}"/>
              </a:ext>
            </a:extLst>
          </p:cNvPr>
          <p:cNvPicPr>
            <a:picLocks noChangeAspect="1"/>
          </p:cNvPicPr>
          <p:nvPr/>
        </p:nvPicPr>
        <p:blipFill>
          <a:blip r:embed="rId9"/>
          <a:stretch>
            <a:fillRect/>
          </a:stretch>
        </p:blipFill>
        <p:spPr>
          <a:xfrm>
            <a:off x="3998199" y="44951"/>
            <a:ext cx="3817692" cy="220524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3B373F94-5939-1F6A-9C50-0EB39267F376}"/>
              </a:ext>
            </a:extLst>
          </p:cNvPr>
          <p:cNvPicPr>
            <a:picLocks noChangeAspect="1"/>
          </p:cNvPicPr>
          <p:nvPr/>
        </p:nvPicPr>
        <p:blipFill>
          <a:blip r:embed="rId10"/>
          <a:stretch>
            <a:fillRect/>
          </a:stretch>
        </p:blipFill>
        <p:spPr>
          <a:xfrm>
            <a:off x="7938041" y="2340766"/>
            <a:ext cx="3817405" cy="2176465"/>
          </a:xfrm>
          <a:prstGeom prst="rect">
            <a:avLst/>
          </a:prstGeom>
          <a:ln>
            <a:noFill/>
          </a:ln>
          <a:effectLst>
            <a:outerShdw blurRad="292100" dist="139700" dir="2700000" algn="tl" rotWithShape="0">
              <a:srgbClr val="333333">
                <a:alpha val="65000"/>
              </a:srgbClr>
            </a:outerShdw>
          </a:effectLst>
        </p:spPr>
      </p:pic>
      <p:sp>
        <p:nvSpPr>
          <p:cNvPr id="4" name="Tankeboble: sky 3">
            <a:extLst>
              <a:ext uri="{FF2B5EF4-FFF2-40B4-BE49-F238E27FC236}">
                <a16:creationId xmlns:a16="http://schemas.microsoft.com/office/drawing/2014/main" id="{6DBE90C5-7AEB-02BA-1582-AE09C2E31D88}"/>
              </a:ext>
            </a:extLst>
          </p:cNvPr>
          <p:cNvSpPr/>
          <p:nvPr/>
        </p:nvSpPr>
        <p:spPr>
          <a:xfrm>
            <a:off x="9233452" y="1075020"/>
            <a:ext cx="2958549" cy="1109659"/>
          </a:xfrm>
          <a:prstGeom prst="cloudCallout">
            <a:avLst>
              <a:gd name="adj1" fmla="val 7994"/>
              <a:gd name="adj2" fmla="val -127264"/>
            </a:avLst>
          </a:prstGeom>
          <a:solidFill>
            <a:srgbClr val="FFFF00"/>
          </a:solidFill>
          <a:ln>
            <a:solidFill>
              <a:srgbClr val="082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a:solidFill>
                  <a:srgbClr val="002060"/>
                </a:solidFill>
              </a:rPr>
              <a:t>Overføringsverdi?</a:t>
            </a:r>
          </a:p>
        </p:txBody>
      </p:sp>
      <p:pic>
        <p:nvPicPr>
          <p:cNvPr id="6" name="Bilde 5">
            <a:extLst>
              <a:ext uri="{FF2B5EF4-FFF2-40B4-BE49-F238E27FC236}">
                <a16:creationId xmlns:a16="http://schemas.microsoft.com/office/drawing/2014/main" id="{90501DD8-D45E-E523-AA34-B5F724091523}"/>
              </a:ext>
            </a:extLst>
          </p:cNvPr>
          <p:cNvPicPr>
            <a:picLocks noChangeAspect="1"/>
          </p:cNvPicPr>
          <p:nvPr/>
        </p:nvPicPr>
        <p:blipFill>
          <a:blip r:embed="rId11"/>
          <a:stretch>
            <a:fillRect/>
          </a:stretch>
        </p:blipFill>
        <p:spPr>
          <a:xfrm>
            <a:off x="3978613" y="4662739"/>
            <a:ext cx="3796454" cy="21091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538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2" descr="Elevators GIFs - Find &amp; Share on GIPHY">
            <a:extLst>
              <a:ext uri="{FF2B5EF4-FFF2-40B4-BE49-F238E27FC236}">
                <a16:creationId xmlns:a16="http://schemas.microsoft.com/office/drawing/2014/main" id="{3ECA2312-6447-E354-2382-1D04F1359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994" y="4673986"/>
            <a:ext cx="2153352" cy="2026684"/>
          </a:xfrm>
          <a:prstGeom prst="rect">
            <a:avLst/>
          </a:prstGeom>
          <a:noFill/>
          <a:extLst>
            <a:ext uri="{909E8E84-426E-40DD-AFC4-6F175D3DCCD1}">
              <a14:hiddenFill xmlns:a14="http://schemas.microsoft.com/office/drawing/2010/main">
                <a:solidFill>
                  <a:srgbClr val="FFFFFF"/>
                </a:solidFill>
              </a14:hiddenFill>
            </a:ext>
          </a:extLst>
        </p:spPr>
      </p:pic>
      <p:pic>
        <p:nvPicPr>
          <p:cNvPr id="3" name="Bilde 2">
            <a:extLst>
              <a:ext uri="{FF2B5EF4-FFF2-40B4-BE49-F238E27FC236}">
                <a16:creationId xmlns:a16="http://schemas.microsoft.com/office/drawing/2014/main" id="{F8E1D7FB-C388-617F-43C2-261D65A32BB1}"/>
              </a:ext>
            </a:extLst>
          </p:cNvPr>
          <p:cNvPicPr>
            <a:picLocks noChangeAspect="1"/>
          </p:cNvPicPr>
          <p:nvPr/>
        </p:nvPicPr>
        <p:blipFill>
          <a:blip r:embed="rId3"/>
          <a:stretch>
            <a:fillRect/>
          </a:stretch>
        </p:blipFill>
        <p:spPr>
          <a:xfrm>
            <a:off x="7076346" y="0"/>
            <a:ext cx="5115654" cy="6858000"/>
          </a:xfrm>
          <a:prstGeom prst="rect">
            <a:avLst/>
          </a:prstGeom>
        </p:spPr>
      </p:pic>
      <p:sp>
        <p:nvSpPr>
          <p:cNvPr id="4" name="TekstSylinder 3">
            <a:extLst>
              <a:ext uri="{FF2B5EF4-FFF2-40B4-BE49-F238E27FC236}">
                <a16:creationId xmlns:a16="http://schemas.microsoft.com/office/drawing/2014/main" id="{C617AB77-DA3D-B495-0853-05A4B22D72E9}"/>
              </a:ext>
            </a:extLst>
          </p:cNvPr>
          <p:cNvSpPr txBox="1"/>
          <p:nvPr/>
        </p:nvSpPr>
        <p:spPr>
          <a:xfrm>
            <a:off x="800507" y="1012954"/>
            <a:ext cx="5311740" cy="4832092"/>
          </a:xfrm>
          <a:prstGeom prst="rect">
            <a:avLst/>
          </a:prstGeom>
          <a:noFill/>
        </p:spPr>
        <p:txBody>
          <a:bodyPr wrap="square" rtlCol="0">
            <a:spAutoFit/>
          </a:bodyPr>
          <a:lstStyle/>
          <a:p>
            <a:r>
              <a:rPr lang="nb-NO" sz="3200" b="1" dirty="0"/>
              <a:t>De 10 faktorene:</a:t>
            </a:r>
          </a:p>
          <a:p>
            <a:endParaRPr lang="nb-NO" dirty="0"/>
          </a:p>
          <a:p>
            <a:pPr marL="342900" indent="-342900">
              <a:buFont typeface="+mj-lt"/>
              <a:buAutoNum type="arabicPeriod"/>
            </a:pPr>
            <a:r>
              <a:rPr lang="nb-NO" sz="2400" dirty="0"/>
              <a:t>Indre motivasjon</a:t>
            </a:r>
          </a:p>
          <a:p>
            <a:pPr marL="342900" indent="-342900">
              <a:buFont typeface="+mj-lt"/>
              <a:buAutoNum type="arabicPeriod"/>
            </a:pPr>
            <a:r>
              <a:rPr lang="nb-NO" sz="2400" dirty="0"/>
              <a:t>Mestringstro</a:t>
            </a:r>
          </a:p>
          <a:p>
            <a:pPr marL="342900" indent="-342900">
              <a:buFont typeface="+mj-lt"/>
              <a:buAutoNum type="arabicPeriod"/>
            </a:pPr>
            <a:r>
              <a:rPr lang="nb-NO" sz="2400" dirty="0"/>
              <a:t>Autonomi</a:t>
            </a:r>
          </a:p>
          <a:p>
            <a:pPr marL="342900" indent="-342900">
              <a:buFont typeface="+mj-lt"/>
              <a:buAutoNum type="arabicPeriod"/>
            </a:pPr>
            <a:r>
              <a:rPr lang="nb-NO" sz="2400" dirty="0"/>
              <a:t>Kompetansemobilisering</a:t>
            </a:r>
          </a:p>
          <a:p>
            <a:pPr marL="342900" indent="-342900">
              <a:buFont typeface="+mj-lt"/>
              <a:buAutoNum type="arabicPeriod"/>
            </a:pPr>
            <a:r>
              <a:rPr lang="nb-NO" sz="2400" dirty="0"/>
              <a:t>Mestringsorientert ledelse</a:t>
            </a:r>
          </a:p>
          <a:p>
            <a:pPr marL="342900" indent="-342900">
              <a:buFont typeface="+mj-lt"/>
              <a:buAutoNum type="arabicPeriod"/>
            </a:pPr>
            <a:r>
              <a:rPr lang="nb-NO" sz="2400" dirty="0"/>
              <a:t>Rolleklarhet</a:t>
            </a:r>
          </a:p>
          <a:p>
            <a:pPr marL="342900" indent="-342900">
              <a:buFont typeface="+mj-lt"/>
              <a:buAutoNum type="arabicPeriod"/>
            </a:pPr>
            <a:r>
              <a:rPr lang="nb-NO" sz="2400" dirty="0"/>
              <a:t>Relevant kompetanseutvikling</a:t>
            </a:r>
          </a:p>
          <a:p>
            <a:pPr marL="342900" indent="-342900">
              <a:buFont typeface="+mj-lt"/>
              <a:buAutoNum type="arabicPeriod"/>
            </a:pPr>
            <a:r>
              <a:rPr lang="nb-NO" sz="2400" dirty="0"/>
              <a:t>Fleksibilitetsvilje</a:t>
            </a:r>
          </a:p>
          <a:p>
            <a:pPr marL="342900" indent="-342900">
              <a:buFont typeface="+mj-lt"/>
              <a:buAutoNum type="arabicPeriod"/>
            </a:pPr>
            <a:r>
              <a:rPr lang="nb-NO" sz="2400" dirty="0"/>
              <a:t>Mestringsklima</a:t>
            </a:r>
          </a:p>
          <a:p>
            <a:pPr marL="342900" indent="-342900">
              <a:buFont typeface="+mj-lt"/>
              <a:buAutoNum type="arabicPeriod"/>
            </a:pPr>
            <a:r>
              <a:rPr lang="nb-NO" sz="2400" dirty="0"/>
              <a:t>Prososial motivasjon</a:t>
            </a:r>
          </a:p>
          <a:p>
            <a:pPr marL="342900" indent="-342900">
              <a:buFont typeface="+mj-lt"/>
              <a:buAutoNum type="arabicPeriod"/>
            </a:pPr>
            <a:endParaRPr lang="nb-NO" dirty="0"/>
          </a:p>
        </p:txBody>
      </p:sp>
      <p:sp>
        <p:nvSpPr>
          <p:cNvPr id="6" name="TekstSylinder 5">
            <a:extLst>
              <a:ext uri="{FF2B5EF4-FFF2-40B4-BE49-F238E27FC236}">
                <a16:creationId xmlns:a16="http://schemas.microsoft.com/office/drawing/2014/main" id="{3F8D4DBA-B2B6-3A31-D7D0-564CD8507E5C}"/>
              </a:ext>
            </a:extLst>
          </p:cNvPr>
          <p:cNvSpPr txBox="1"/>
          <p:nvPr/>
        </p:nvSpPr>
        <p:spPr>
          <a:xfrm>
            <a:off x="871551" y="6062021"/>
            <a:ext cx="6097712" cy="369332"/>
          </a:xfrm>
          <a:prstGeom prst="rect">
            <a:avLst/>
          </a:prstGeom>
          <a:noFill/>
        </p:spPr>
        <p:txBody>
          <a:bodyPr wrap="square">
            <a:spAutoFit/>
          </a:bodyPr>
          <a:lstStyle/>
          <a:p>
            <a:r>
              <a:rPr lang="nb-NO" dirty="0">
                <a:hlinkClick r:id="rId4"/>
              </a:rPr>
              <a:t>Bilder og plakater | 10FAKTOR</a:t>
            </a:r>
            <a:endParaRPr lang="nb-NO" dirty="0"/>
          </a:p>
        </p:txBody>
      </p:sp>
      <p:sp>
        <p:nvSpPr>
          <p:cNvPr id="2" name="Speech Bubble: Oval 1">
            <a:extLst>
              <a:ext uri="{FF2B5EF4-FFF2-40B4-BE49-F238E27FC236}">
                <a16:creationId xmlns:a16="http://schemas.microsoft.com/office/drawing/2014/main" id="{9AE399B3-4EEC-F804-0BD0-7D8E5059BA83}"/>
              </a:ext>
            </a:extLst>
          </p:cNvPr>
          <p:cNvSpPr/>
          <p:nvPr/>
        </p:nvSpPr>
        <p:spPr>
          <a:xfrm>
            <a:off x="4412974" y="355850"/>
            <a:ext cx="3210338" cy="3763974"/>
          </a:xfrm>
          <a:prstGeom prst="wedgeEllipseCallout">
            <a:avLst>
              <a:gd name="adj1" fmla="val 5253"/>
              <a:gd name="adj2" fmla="val 73454"/>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dirty="0"/>
              <a:t>Du møter en i heisen som ikke kjenner til 10-FAKTOR.  Du forteller hva 10-FAKTOR er og gir eksempel på et par faktorer og hva slags overføringsverdi det kan ha til jobbhverdagen</a:t>
            </a:r>
            <a:endParaRPr lang="en-GB" dirty="0"/>
          </a:p>
        </p:txBody>
      </p:sp>
    </p:spTree>
    <p:extLst>
      <p:ext uri="{BB962C8B-B14F-4D97-AF65-F5344CB8AC3E}">
        <p14:creationId xmlns:p14="http://schemas.microsoft.com/office/powerpoint/2010/main" val="1757015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00AF5-108C-8226-09BD-2174C70C09A2}"/>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A537D7-3E6D-94EB-28B5-A5145049B64A}"/>
              </a:ext>
            </a:extLst>
          </p:cNvPr>
          <p:cNvGraphicFramePr>
            <a:graphicFrameLocks noGrp="1"/>
          </p:cNvGraphicFramePr>
          <p:nvPr/>
        </p:nvGraphicFramePr>
        <p:xfrm>
          <a:off x="-2" y="788895"/>
          <a:ext cx="12192002" cy="5303768"/>
        </p:xfrm>
        <a:graphic>
          <a:graphicData uri="http://schemas.openxmlformats.org/drawingml/2006/table">
            <a:tbl>
              <a:tblPr firstRow="1" bandRow="1">
                <a:tableStyleId>{5940675A-B579-460E-94D1-54222C63F5DA}</a:tableStyleId>
              </a:tblPr>
              <a:tblGrid>
                <a:gridCol w="1308847">
                  <a:extLst>
                    <a:ext uri="{9D8B030D-6E8A-4147-A177-3AD203B41FA5}">
                      <a16:colId xmlns:a16="http://schemas.microsoft.com/office/drawing/2014/main" val="2711293982"/>
                    </a:ext>
                  </a:extLst>
                </a:gridCol>
                <a:gridCol w="1219202">
                  <a:extLst>
                    <a:ext uri="{9D8B030D-6E8A-4147-A177-3AD203B41FA5}">
                      <a16:colId xmlns:a16="http://schemas.microsoft.com/office/drawing/2014/main" val="2799831884"/>
                    </a:ext>
                  </a:extLst>
                </a:gridCol>
                <a:gridCol w="1299882">
                  <a:extLst>
                    <a:ext uri="{9D8B030D-6E8A-4147-A177-3AD203B41FA5}">
                      <a16:colId xmlns:a16="http://schemas.microsoft.com/office/drawing/2014/main" val="1214341587"/>
                    </a:ext>
                  </a:extLst>
                </a:gridCol>
                <a:gridCol w="1497106">
                  <a:extLst>
                    <a:ext uri="{9D8B030D-6E8A-4147-A177-3AD203B41FA5}">
                      <a16:colId xmlns:a16="http://schemas.microsoft.com/office/drawing/2014/main" val="3307095293"/>
                    </a:ext>
                  </a:extLst>
                </a:gridCol>
                <a:gridCol w="1272989">
                  <a:extLst>
                    <a:ext uri="{9D8B030D-6E8A-4147-A177-3AD203B41FA5}">
                      <a16:colId xmlns:a16="http://schemas.microsoft.com/office/drawing/2014/main" val="1447780082"/>
                    </a:ext>
                  </a:extLst>
                </a:gridCol>
                <a:gridCol w="1183341">
                  <a:extLst>
                    <a:ext uri="{9D8B030D-6E8A-4147-A177-3AD203B41FA5}">
                      <a16:colId xmlns:a16="http://schemas.microsoft.com/office/drawing/2014/main" val="327877409"/>
                    </a:ext>
                  </a:extLst>
                </a:gridCol>
                <a:gridCol w="968188">
                  <a:extLst>
                    <a:ext uri="{9D8B030D-6E8A-4147-A177-3AD203B41FA5}">
                      <a16:colId xmlns:a16="http://schemas.microsoft.com/office/drawing/2014/main" val="1753850107"/>
                    </a:ext>
                  </a:extLst>
                </a:gridCol>
                <a:gridCol w="1281953">
                  <a:extLst>
                    <a:ext uri="{9D8B030D-6E8A-4147-A177-3AD203B41FA5}">
                      <a16:colId xmlns:a16="http://schemas.microsoft.com/office/drawing/2014/main" val="472625939"/>
                    </a:ext>
                  </a:extLst>
                </a:gridCol>
                <a:gridCol w="1192304">
                  <a:extLst>
                    <a:ext uri="{9D8B030D-6E8A-4147-A177-3AD203B41FA5}">
                      <a16:colId xmlns:a16="http://schemas.microsoft.com/office/drawing/2014/main" val="3942221950"/>
                    </a:ext>
                  </a:extLst>
                </a:gridCol>
                <a:gridCol w="968190">
                  <a:extLst>
                    <a:ext uri="{9D8B030D-6E8A-4147-A177-3AD203B41FA5}">
                      <a16:colId xmlns:a16="http://schemas.microsoft.com/office/drawing/2014/main" val="1528659854"/>
                    </a:ext>
                  </a:extLst>
                </a:gridCol>
              </a:tblGrid>
              <a:tr h="690281">
                <a:tc>
                  <a:txBody>
                    <a:bodyPr/>
                    <a:lstStyle/>
                    <a:p>
                      <a:r>
                        <a:rPr lang="nb-NO" sz="2400" b="1" dirty="0"/>
                        <a:t>Faktor 5</a:t>
                      </a:r>
                    </a:p>
                    <a:p>
                      <a:r>
                        <a:rPr lang="nb-NO" sz="1050" b="1" dirty="0"/>
                        <a:t>Mestringsorientert ledelse</a:t>
                      </a:r>
                      <a:endParaRPr lang="en-GB" sz="1050" b="1" dirty="0"/>
                    </a:p>
                  </a:txBody>
                  <a:tcPr/>
                </a:tc>
                <a:tc>
                  <a:txBody>
                    <a:bodyPr/>
                    <a:lstStyle/>
                    <a:p>
                      <a:r>
                        <a:rPr lang="nb-NO" sz="1600" b="1" dirty="0"/>
                        <a:t>Kjennetegn/glansbilde</a:t>
                      </a:r>
                      <a:endParaRPr lang="en-GB" sz="1600" b="1" dirty="0"/>
                    </a:p>
                  </a:txBody>
                  <a:tcPr>
                    <a:solidFill>
                      <a:schemeClr val="accent3">
                        <a:lumMod val="20000"/>
                        <a:lumOff val="80000"/>
                      </a:schemeClr>
                    </a:solidFill>
                  </a:tcPr>
                </a:tc>
                <a:tc>
                  <a:txBody>
                    <a:bodyPr/>
                    <a:lstStyle/>
                    <a:p>
                      <a:r>
                        <a:rPr lang="nb-NO" sz="1400" b="1" dirty="0"/>
                        <a:t>Tiltak </a:t>
                      </a:r>
                      <a:endParaRPr lang="en-GB" sz="1400" b="1" dirty="0"/>
                    </a:p>
                  </a:txBody>
                  <a:tcPr>
                    <a:solidFill>
                      <a:schemeClr val="accent5">
                        <a:lumMod val="20000"/>
                        <a:lumOff val="80000"/>
                      </a:schemeClr>
                    </a:solidFill>
                  </a:tcPr>
                </a:tc>
                <a:tc>
                  <a:txBody>
                    <a:bodyPr/>
                    <a:lstStyle/>
                    <a:p>
                      <a:r>
                        <a:rPr lang="nb-NO" sz="1400" b="1" dirty="0"/>
                        <a:t>Ansvar/</a:t>
                      </a:r>
                    </a:p>
                    <a:p>
                      <a:r>
                        <a:rPr lang="nb-NO" sz="1400" b="1" dirty="0"/>
                        <a:t>frist</a:t>
                      </a:r>
                      <a:endParaRPr lang="en-GB" sz="1400" b="1" dirty="0"/>
                    </a:p>
                  </a:txBody>
                  <a:tcPr>
                    <a:solidFill>
                      <a:schemeClr val="accent6">
                        <a:lumMod val="20000"/>
                        <a:lumOff val="80000"/>
                      </a:schemeClr>
                    </a:solidFill>
                  </a:tcPr>
                </a:tc>
                <a:tc>
                  <a:txBody>
                    <a:bodyPr/>
                    <a:lstStyle/>
                    <a:p>
                      <a:r>
                        <a:rPr lang="nb-NO" sz="1400" b="1" dirty="0"/>
                        <a:t>Kjennetegn/ glansbilde</a:t>
                      </a:r>
                      <a:endParaRPr lang="en-GB" sz="1400" b="1" dirty="0"/>
                    </a:p>
                  </a:txBody>
                  <a:tcPr>
                    <a:solidFill>
                      <a:schemeClr val="accent3">
                        <a:lumMod val="20000"/>
                        <a:lumOff val="80000"/>
                      </a:schemeClr>
                    </a:solidFill>
                  </a:tcPr>
                </a:tc>
                <a:tc>
                  <a:txBody>
                    <a:bodyPr/>
                    <a:lstStyle/>
                    <a:p>
                      <a:r>
                        <a:rPr lang="nb-NO" sz="1400" b="1" dirty="0"/>
                        <a:t>Tiltak </a:t>
                      </a:r>
                      <a:endParaRPr lang="en-GB" sz="1400" b="1" dirty="0"/>
                    </a:p>
                  </a:txBody>
                  <a:tcPr>
                    <a:solidFill>
                      <a:schemeClr val="accent5">
                        <a:lumMod val="20000"/>
                        <a:lumOff val="80000"/>
                      </a:schemeClr>
                    </a:solidFill>
                  </a:tcPr>
                </a:tc>
                <a:tc>
                  <a:txBody>
                    <a:bodyPr/>
                    <a:lstStyle/>
                    <a:p>
                      <a:r>
                        <a:rPr lang="nb-NO" sz="1400" b="1" dirty="0"/>
                        <a:t>Ansvar/</a:t>
                      </a:r>
                    </a:p>
                    <a:p>
                      <a:r>
                        <a:rPr lang="nb-NO" sz="1400" b="1" dirty="0"/>
                        <a:t>frist</a:t>
                      </a:r>
                      <a:endParaRPr lang="en-GB" sz="1400" b="1" dirty="0"/>
                    </a:p>
                  </a:txBody>
                  <a:tcPr>
                    <a:solidFill>
                      <a:schemeClr val="accent6">
                        <a:lumMod val="20000"/>
                        <a:lumOff val="80000"/>
                      </a:schemeClr>
                    </a:solidFill>
                  </a:tcPr>
                </a:tc>
                <a:tc>
                  <a:txBody>
                    <a:bodyPr/>
                    <a:lstStyle/>
                    <a:p>
                      <a:r>
                        <a:rPr lang="nb-NO" sz="1400" b="1" dirty="0"/>
                        <a:t>Kjennetegn/ glansbilde</a:t>
                      </a:r>
                      <a:endParaRPr lang="en-GB" sz="1400" b="1" dirty="0"/>
                    </a:p>
                  </a:txBody>
                  <a:tcPr>
                    <a:solidFill>
                      <a:schemeClr val="accent3">
                        <a:lumMod val="20000"/>
                        <a:lumOff val="80000"/>
                      </a:schemeClr>
                    </a:solidFill>
                  </a:tcPr>
                </a:tc>
                <a:tc>
                  <a:txBody>
                    <a:bodyPr/>
                    <a:lstStyle/>
                    <a:p>
                      <a:r>
                        <a:rPr lang="nb-NO" sz="1400" b="1" dirty="0"/>
                        <a:t>Tiltak</a:t>
                      </a:r>
                      <a:endParaRPr lang="en-GB" sz="1400" b="1" dirty="0"/>
                    </a:p>
                  </a:txBody>
                  <a:tcPr>
                    <a:solidFill>
                      <a:schemeClr val="accent5">
                        <a:lumMod val="20000"/>
                        <a:lumOff val="80000"/>
                      </a:schemeClr>
                    </a:solidFill>
                  </a:tcPr>
                </a:tc>
                <a:tc>
                  <a:txBody>
                    <a:bodyPr/>
                    <a:lstStyle/>
                    <a:p>
                      <a:r>
                        <a:rPr lang="nb-NO" sz="1400" b="1" dirty="0"/>
                        <a:t>Ansvar/</a:t>
                      </a:r>
                    </a:p>
                    <a:p>
                      <a:r>
                        <a:rPr lang="nb-NO" sz="1400" b="1" dirty="0"/>
                        <a:t>frist</a:t>
                      </a:r>
                      <a:endParaRPr lang="en-GB" sz="1400" b="1" dirty="0"/>
                    </a:p>
                    <a:p>
                      <a:endParaRPr lang="en-GB" sz="1400" b="1" dirty="0"/>
                    </a:p>
                  </a:txBody>
                  <a:tcPr>
                    <a:solidFill>
                      <a:schemeClr val="accent6">
                        <a:lumMod val="20000"/>
                        <a:lumOff val="80000"/>
                      </a:schemeClr>
                    </a:solidFill>
                  </a:tcPr>
                </a:tc>
                <a:extLst>
                  <a:ext uri="{0D108BD9-81ED-4DB2-BD59-A6C34878D82A}">
                    <a16:rowId xmlns:a16="http://schemas.microsoft.com/office/drawing/2014/main" val="3053514450"/>
                  </a:ext>
                </a:extLst>
              </a:tr>
              <a:tr h="1158488">
                <a:tc>
                  <a:txBody>
                    <a:bodyPr/>
                    <a:lstStyle/>
                    <a:p>
                      <a:r>
                        <a:rPr lang="nb-NO" sz="1400" b="1" dirty="0"/>
                        <a:t>Medarbeider</a:t>
                      </a:r>
                      <a:endParaRPr lang="en-GB" sz="1400" b="1" dirty="0"/>
                    </a:p>
                  </a:txBody>
                  <a:tcPr/>
                </a:tc>
                <a:tc>
                  <a:txBody>
                    <a:bodyPr/>
                    <a:lstStyle/>
                    <a:p>
                      <a:r>
                        <a:rPr lang="nb-NO" sz="1100" dirty="0"/>
                        <a:t>Vi spør etter tilbakemeldinger</a:t>
                      </a:r>
                    </a:p>
                    <a:p>
                      <a:r>
                        <a:rPr lang="nb-NO" sz="1100" dirty="0"/>
                        <a:t>Vi gir tilbakemeldinger</a:t>
                      </a:r>
                    </a:p>
                    <a:p>
                      <a:r>
                        <a:rPr lang="nb-NO" sz="1100" dirty="0"/>
                        <a:t>Vi bruker tilbakemeldinger</a:t>
                      </a:r>
                      <a:endParaRPr lang="en-GB" sz="1100" dirty="0"/>
                    </a:p>
                  </a:txBody>
                  <a:tcPr>
                    <a:solidFill>
                      <a:schemeClr val="accent3">
                        <a:lumMod val="20000"/>
                        <a:lumOff val="80000"/>
                      </a:schemeClr>
                    </a:solidFill>
                  </a:tcPr>
                </a:tc>
                <a:tc>
                  <a:txBody>
                    <a:bodyPr/>
                    <a:lstStyle/>
                    <a:p>
                      <a:r>
                        <a:rPr lang="nb-NO" sz="1100" dirty="0"/>
                        <a:t>Tar kollegaer og leder på fersken når de gjør det lille ekstra – og sier det til vedkommende</a:t>
                      </a:r>
                      <a:endParaRPr lang="en-GB" sz="1100" dirty="0"/>
                    </a:p>
                  </a:txBody>
                  <a:tcPr>
                    <a:solidFill>
                      <a:schemeClr val="accent5">
                        <a:lumMod val="20000"/>
                        <a:lumOff val="80000"/>
                      </a:schemeClr>
                    </a:solidFill>
                  </a:tcPr>
                </a:tc>
                <a:tc>
                  <a:txBody>
                    <a:bodyPr/>
                    <a:lstStyle/>
                    <a:p>
                      <a:r>
                        <a:rPr lang="nb-NO" sz="1100" dirty="0"/>
                        <a:t>Alle ansatte fortløpende</a:t>
                      </a:r>
                      <a:endParaRPr lang="en-GB" sz="1100" dirty="0"/>
                    </a:p>
                  </a:txBody>
                  <a:tcPr>
                    <a:solidFill>
                      <a:schemeClr val="accent6">
                        <a:lumMod val="20000"/>
                        <a:lumOff val="80000"/>
                      </a:schemeClr>
                    </a:solidFill>
                  </a:tcPr>
                </a:tc>
                <a:tc>
                  <a:txBody>
                    <a:bodyPr/>
                    <a:lstStyle/>
                    <a:p>
                      <a:endParaRPr lang="en-GB" sz="1100" dirty="0"/>
                    </a:p>
                  </a:txBody>
                  <a:tcPr>
                    <a:solidFill>
                      <a:schemeClr val="accent3">
                        <a:lumMod val="20000"/>
                        <a:lumOff val="80000"/>
                      </a:schemeClr>
                    </a:solidFill>
                  </a:tcPr>
                </a:tc>
                <a:tc>
                  <a:txBody>
                    <a:bodyPr/>
                    <a:lstStyle/>
                    <a:p>
                      <a:endParaRPr lang="en-GB" sz="1100" dirty="0"/>
                    </a:p>
                  </a:txBody>
                  <a:tcPr>
                    <a:solidFill>
                      <a:schemeClr val="accent5">
                        <a:lumMod val="20000"/>
                        <a:lumOff val="80000"/>
                      </a:schemeClr>
                    </a:solidFill>
                  </a:tcPr>
                </a:tc>
                <a:tc>
                  <a:txBody>
                    <a:bodyPr/>
                    <a:lstStyle/>
                    <a:p>
                      <a:endParaRPr lang="en-GB" sz="1100" dirty="0"/>
                    </a:p>
                  </a:txBody>
                  <a:tcPr>
                    <a:solidFill>
                      <a:schemeClr val="accent6">
                        <a:lumMod val="20000"/>
                        <a:lumOff val="80000"/>
                      </a:schemeClr>
                    </a:solidFill>
                  </a:tcPr>
                </a:tc>
                <a:tc>
                  <a:txBody>
                    <a:bodyPr/>
                    <a:lstStyle/>
                    <a:p>
                      <a:endParaRPr lang="en-GB" sz="1100" dirty="0"/>
                    </a:p>
                  </a:txBody>
                  <a:tcPr>
                    <a:solidFill>
                      <a:schemeClr val="accent3">
                        <a:lumMod val="20000"/>
                        <a:lumOff val="80000"/>
                      </a:schemeClr>
                    </a:solidFill>
                  </a:tcPr>
                </a:tc>
                <a:tc>
                  <a:txBody>
                    <a:bodyPr/>
                    <a:lstStyle/>
                    <a:p>
                      <a:endParaRPr lang="en-GB" sz="1100" dirty="0"/>
                    </a:p>
                  </a:txBody>
                  <a:tcPr>
                    <a:solidFill>
                      <a:schemeClr val="accent5">
                        <a:lumMod val="20000"/>
                        <a:lumOff val="80000"/>
                      </a:schemeClr>
                    </a:solidFill>
                  </a:tcPr>
                </a:tc>
                <a:tc>
                  <a:txBody>
                    <a:bodyPr/>
                    <a:lstStyle/>
                    <a:p>
                      <a:endParaRPr lang="en-GB" sz="1100" dirty="0"/>
                    </a:p>
                  </a:txBody>
                  <a:tcPr>
                    <a:solidFill>
                      <a:schemeClr val="accent6">
                        <a:lumMod val="20000"/>
                        <a:lumOff val="80000"/>
                      </a:schemeClr>
                    </a:solidFill>
                  </a:tcPr>
                </a:tc>
                <a:extLst>
                  <a:ext uri="{0D108BD9-81ED-4DB2-BD59-A6C34878D82A}">
                    <a16:rowId xmlns:a16="http://schemas.microsoft.com/office/drawing/2014/main" val="2762834421"/>
                  </a:ext>
                </a:extLst>
              </a:tr>
              <a:tr h="1158488">
                <a:tc>
                  <a:txBody>
                    <a:bodyPr/>
                    <a:lstStyle/>
                    <a:p>
                      <a:r>
                        <a:rPr lang="nb-NO" sz="1400" b="1" dirty="0"/>
                        <a:t>Leder</a:t>
                      </a:r>
                      <a:endParaRPr lang="en-GB" sz="1400" b="1" dirty="0"/>
                    </a:p>
                  </a:txBody>
                  <a:tcPr/>
                </a:tc>
                <a:tc>
                  <a:txBody>
                    <a:bodyPr/>
                    <a:lstStyle/>
                    <a:p>
                      <a:r>
                        <a:rPr lang="nb-NO" sz="1100" dirty="0"/>
                        <a:t>Jeg gir tilbakemeldinger</a:t>
                      </a:r>
                    </a:p>
                    <a:p>
                      <a:r>
                        <a:rPr lang="nb-NO" sz="1100" dirty="0"/>
                        <a:t>Jeg spør etter tilbakemeldinger</a:t>
                      </a:r>
                    </a:p>
                    <a:p>
                      <a:r>
                        <a:rPr lang="nb-NO" sz="1100" dirty="0"/>
                        <a:t>Jeg bruker tilbakemeldinger</a:t>
                      </a:r>
                    </a:p>
                    <a:p>
                      <a:r>
                        <a:rPr lang="nb-NO" sz="1100" dirty="0"/>
                        <a:t>Jeg anerkjenner når noen spør etter tilbakemeldinger</a:t>
                      </a:r>
                      <a:endParaRPr lang="en-GB" sz="1100" dirty="0"/>
                    </a:p>
                  </a:txBody>
                  <a:tcPr>
                    <a:solidFill>
                      <a:schemeClr val="accent3">
                        <a:lumMod val="20000"/>
                        <a:lumOff val="80000"/>
                      </a:schemeClr>
                    </a:solidFill>
                  </a:tcPr>
                </a:tc>
                <a:tc>
                  <a:txBody>
                    <a:bodyPr/>
                    <a:lstStyle/>
                    <a:p>
                      <a:r>
                        <a:rPr lang="nb-NO" sz="1100" dirty="0"/>
                        <a:t>Tema i medarbeider-samtaler</a:t>
                      </a:r>
                    </a:p>
                    <a:p>
                      <a:endParaRPr lang="nb-NO" sz="1100" dirty="0"/>
                    </a:p>
                    <a:p>
                      <a:r>
                        <a:rPr lang="nb-NO" sz="1100" dirty="0"/>
                        <a:t>Etterspør på møter</a:t>
                      </a:r>
                    </a:p>
                    <a:p>
                      <a:endParaRPr lang="nb-NO" sz="1100" dirty="0"/>
                    </a:p>
                    <a:p>
                      <a:r>
                        <a:rPr lang="nb-NO" sz="1100" dirty="0"/>
                        <a:t>Takker for og bruker tilbakemeldinger</a:t>
                      </a:r>
                      <a:endParaRPr lang="en-GB" sz="1100" dirty="0"/>
                    </a:p>
                  </a:txBody>
                  <a:tcPr>
                    <a:solidFill>
                      <a:schemeClr val="accent5">
                        <a:lumMod val="20000"/>
                        <a:lumOff val="80000"/>
                      </a:schemeClr>
                    </a:solidFill>
                  </a:tcPr>
                </a:tc>
                <a:tc>
                  <a:txBody>
                    <a:bodyPr/>
                    <a:lstStyle/>
                    <a:p>
                      <a:r>
                        <a:rPr lang="nb-NO" sz="1100" dirty="0"/>
                        <a:t>Leder – årlig</a:t>
                      </a:r>
                    </a:p>
                    <a:p>
                      <a:endParaRPr lang="en-GB" sz="1100" dirty="0"/>
                    </a:p>
                    <a:p>
                      <a:endParaRPr lang="en-GB" sz="1100" dirty="0"/>
                    </a:p>
                    <a:p>
                      <a:endParaRPr lang="en-GB" sz="1100" dirty="0"/>
                    </a:p>
                    <a:p>
                      <a:r>
                        <a:rPr lang="en-GB" sz="1100" dirty="0" err="1"/>
                        <a:t>Leder</a:t>
                      </a:r>
                      <a:r>
                        <a:rPr lang="en-GB" sz="1100" dirty="0"/>
                        <a:t> </a:t>
                      </a:r>
                      <a:r>
                        <a:rPr lang="en-GB" sz="1100" dirty="0" err="1"/>
                        <a:t>fortløpende</a:t>
                      </a:r>
                      <a:endParaRPr lang="en-GB" sz="1100" dirty="0"/>
                    </a:p>
                  </a:txBody>
                  <a:tcPr>
                    <a:solidFill>
                      <a:schemeClr val="accent6">
                        <a:lumMod val="20000"/>
                        <a:lumOff val="80000"/>
                      </a:schemeClr>
                    </a:solidFill>
                  </a:tcPr>
                </a:tc>
                <a:tc>
                  <a:txBody>
                    <a:bodyPr/>
                    <a:lstStyle/>
                    <a:p>
                      <a:endParaRPr lang="en-GB" sz="1100" dirty="0"/>
                    </a:p>
                  </a:txBody>
                  <a:tcP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a:txBody>
                  <a:tcPr>
                    <a:solidFill>
                      <a:schemeClr val="accent6">
                        <a:lumMod val="20000"/>
                        <a:lumOff val="80000"/>
                      </a:schemeClr>
                    </a:solidFill>
                  </a:tcPr>
                </a:tc>
                <a:tc>
                  <a:txBody>
                    <a:bodyPr/>
                    <a:lstStyle/>
                    <a:p>
                      <a:endParaRPr lang="en-GB" sz="1100" dirty="0"/>
                    </a:p>
                  </a:txBody>
                  <a:tcPr>
                    <a:solidFill>
                      <a:schemeClr val="accent3">
                        <a:lumMod val="20000"/>
                        <a:lumOff val="80000"/>
                      </a:schemeClr>
                    </a:solidFill>
                  </a:tcPr>
                </a:tc>
                <a:tc>
                  <a:txBody>
                    <a:bodyPr/>
                    <a:lstStyle/>
                    <a:p>
                      <a:endParaRPr lang="en-GB" sz="1100" dirty="0"/>
                    </a:p>
                  </a:txBody>
                  <a:tcPr>
                    <a:solidFill>
                      <a:schemeClr val="accent5">
                        <a:lumMod val="20000"/>
                        <a:lumOff val="80000"/>
                      </a:schemeClr>
                    </a:solidFill>
                  </a:tcPr>
                </a:tc>
                <a:tc>
                  <a:txBody>
                    <a:bodyPr/>
                    <a:lstStyle/>
                    <a:p>
                      <a:endParaRPr lang="en-GB" sz="1100" dirty="0"/>
                    </a:p>
                  </a:txBody>
                  <a:tcPr>
                    <a:solidFill>
                      <a:schemeClr val="accent6">
                        <a:lumMod val="20000"/>
                        <a:lumOff val="80000"/>
                      </a:schemeClr>
                    </a:solidFill>
                  </a:tcPr>
                </a:tc>
                <a:extLst>
                  <a:ext uri="{0D108BD9-81ED-4DB2-BD59-A6C34878D82A}">
                    <a16:rowId xmlns:a16="http://schemas.microsoft.com/office/drawing/2014/main" val="3869436456"/>
                  </a:ext>
                </a:extLst>
              </a:tr>
              <a:tr h="0">
                <a:tc>
                  <a:txBody>
                    <a:bodyPr/>
                    <a:lstStyle/>
                    <a:p>
                      <a:r>
                        <a:rPr lang="nb-NO" sz="1400" b="1" dirty="0"/>
                        <a:t>Organisasjon/enhet/gruppe</a:t>
                      </a:r>
                      <a:endParaRPr lang="en-GB" sz="1400" b="1" dirty="0"/>
                    </a:p>
                  </a:txBody>
                  <a:tcPr/>
                </a:tc>
                <a:tc>
                  <a:txBody>
                    <a:bodyPr/>
                    <a:lstStyle/>
                    <a:p>
                      <a:r>
                        <a:rPr lang="nb-NO" sz="1100" dirty="0"/>
                        <a:t>Vi har en læringsfremmende tilbakemeldingskultur</a:t>
                      </a:r>
                      <a:endParaRPr lang="en-GB" sz="1100" dirty="0"/>
                    </a:p>
                    <a:p>
                      <a:endParaRPr lang="en-GB" sz="1100" dirty="0"/>
                    </a:p>
                    <a:p>
                      <a:endParaRPr lang="en-GB" sz="1100" dirty="0"/>
                    </a:p>
                    <a:p>
                      <a:endParaRPr lang="en-GB" sz="1100" dirty="0"/>
                    </a:p>
                    <a:p>
                      <a:endParaRPr lang="en-GB" sz="1100" dirty="0"/>
                    </a:p>
                  </a:txBody>
                  <a:tcPr>
                    <a:solidFill>
                      <a:schemeClr val="accent3">
                        <a:lumMod val="20000"/>
                        <a:lumOff val="80000"/>
                      </a:schemeClr>
                    </a:solidFill>
                  </a:tcPr>
                </a:tc>
                <a:tc>
                  <a:txBody>
                    <a:bodyPr/>
                    <a:lstStyle/>
                    <a:p>
                      <a:r>
                        <a:rPr lang="nb-NO" sz="1100" dirty="0"/>
                        <a:t>Tema på fellesmøter – eks. vi deler en tilbakemelding vi har fått som var nyttig </a:t>
                      </a:r>
                      <a:endParaRPr lang="en-GB" sz="1100" dirty="0"/>
                    </a:p>
                  </a:txBody>
                  <a:tcPr>
                    <a:solidFill>
                      <a:schemeClr val="accent5">
                        <a:lumMod val="20000"/>
                        <a:lumOff val="80000"/>
                      </a:schemeClr>
                    </a:solidFill>
                  </a:tcPr>
                </a:tc>
                <a:tc>
                  <a:txBody>
                    <a:bodyPr/>
                    <a:lstStyle/>
                    <a:p>
                      <a:r>
                        <a:rPr lang="nb-NO" sz="1100" dirty="0"/>
                        <a:t>Leder hovedansvar – alle medansvar</a:t>
                      </a:r>
                      <a:endParaRPr lang="en-GB" sz="1100" dirty="0"/>
                    </a:p>
                  </a:txBody>
                  <a:tcPr>
                    <a:solidFill>
                      <a:schemeClr val="accent6">
                        <a:lumMod val="20000"/>
                        <a:lumOff val="80000"/>
                      </a:schemeClr>
                    </a:solidFill>
                  </a:tcPr>
                </a:tc>
                <a:tc>
                  <a:txBody>
                    <a:bodyPr/>
                    <a:lstStyle/>
                    <a:p>
                      <a:endParaRPr lang="en-GB" sz="1100" dirty="0"/>
                    </a:p>
                  </a:txBody>
                  <a:tcPr>
                    <a:solidFill>
                      <a:schemeClr val="accent3">
                        <a:lumMod val="20000"/>
                        <a:lumOff val="80000"/>
                      </a:schemeClr>
                    </a:solidFill>
                  </a:tcPr>
                </a:tc>
                <a:tc>
                  <a:txBody>
                    <a:bodyPr/>
                    <a:lstStyle/>
                    <a:p>
                      <a:endParaRPr lang="en-GB" sz="1100" dirty="0"/>
                    </a:p>
                  </a:txBody>
                  <a:tcPr>
                    <a:solidFill>
                      <a:schemeClr val="accent5">
                        <a:lumMod val="20000"/>
                        <a:lumOff val="80000"/>
                      </a:schemeClr>
                    </a:solidFill>
                  </a:tcPr>
                </a:tc>
                <a:tc>
                  <a:txBody>
                    <a:bodyPr/>
                    <a:lstStyle/>
                    <a:p>
                      <a:endParaRPr lang="en-GB" sz="1100" dirty="0"/>
                    </a:p>
                  </a:txBody>
                  <a:tcPr>
                    <a:solidFill>
                      <a:schemeClr val="accent6">
                        <a:lumMod val="20000"/>
                        <a:lumOff val="80000"/>
                      </a:schemeClr>
                    </a:solidFill>
                  </a:tcPr>
                </a:tc>
                <a:tc>
                  <a:txBody>
                    <a:bodyPr/>
                    <a:lstStyle/>
                    <a:p>
                      <a:endParaRPr lang="en-GB" sz="1100" dirty="0"/>
                    </a:p>
                  </a:txBody>
                  <a:tcPr>
                    <a:solidFill>
                      <a:schemeClr val="accent3">
                        <a:lumMod val="20000"/>
                        <a:lumOff val="80000"/>
                      </a:schemeClr>
                    </a:solidFill>
                  </a:tcPr>
                </a:tc>
                <a:tc>
                  <a:txBody>
                    <a:bodyPr/>
                    <a:lstStyle/>
                    <a:p>
                      <a:endParaRPr lang="en-GB" sz="1100" dirty="0"/>
                    </a:p>
                  </a:txBody>
                  <a:tcPr>
                    <a:solidFill>
                      <a:schemeClr val="accent5">
                        <a:lumMod val="20000"/>
                        <a:lumOff val="80000"/>
                      </a:schemeClr>
                    </a:solidFill>
                  </a:tcPr>
                </a:tc>
                <a:tc>
                  <a:txBody>
                    <a:bodyPr/>
                    <a:lstStyle/>
                    <a:p>
                      <a:endParaRPr lang="en-GB" sz="1100" dirty="0"/>
                    </a:p>
                  </a:txBody>
                  <a:tcPr>
                    <a:solidFill>
                      <a:schemeClr val="accent6">
                        <a:lumMod val="20000"/>
                        <a:lumOff val="80000"/>
                      </a:schemeClr>
                    </a:solidFill>
                  </a:tcPr>
                </a:tc>
                <a:extLst>
                  <a:ext uri="{0D108BD9-81ED-4DB2-BD59-A6C34878D82A}">
                    <a16:rowId xmlns:a16="http://schemas.microsoft.com/office/drawing/2014/main" val="799529859"/>
                  </a:ext>
                </a:extLst>
              </a:tr>
            </a:tbl>
          </a:graphicData>
        </a:graphic>
      </p:graphicFrame>
      <p:sp>
        <p:nvSpPr>
          <p:cNvPr id="5" name="Tittel 1">
            <a:extLst>
              <a:ext uri="{FF2B5EF4-FFF2-40B4-BE49-F238E27FC236}">
                <a16:creationId xmlns:a16="http://schemas.microsoft.com/office/drawing/2014/main" id="{ED5E879D-C783-1965-949B-45EEBF72AF54}"/>
              </a:ext>
            </a:extLst>
          </p:cNvPr>
          <p:cNvSpPr>
            <a:spLocks noGrp="1"/>
          </p:cNvSpPr>
          <p:nvPr>
            <p:ph type="title"/>
          </p:nvPr>
        </p:nvSpPr>
        <p:spPr>
          <a:xfrm>
            <a:off x="0" y="1"/>
            <a:ext cx="12192000" cy="788894"/>
          </a:xfrm>
          <a:solidFill>
            <a:schemeClr val="accent3">
              <a:lumMod val="60000"/>
              <a:lumOff val="40000"/>
            </a:schemeClr>
          </a:solidFill>
        </p:spPr>
        <p:style>
          <a:lnRef idx="1">
            <a:schemeClr val="dk1"/>
          </a:lnRef>
          <a:fillRef idx="3">
            <a:schemeClr val="dk1"/>
          </a:fillRef>
          <a:effectRef idx="2">
            <a:schemeClr val="dk1"/>
          </a:effectRef>
          <a:fontRef idx="minor">
            <a:schemeClr val="lt1"/>
          </a:fontRef>
        </p:style>
        <p:txBody>
          <a:bodyPr>
            <a:normAutofit fontScale="90000"/>
          </a:bodyPr>
          <a:lstStyle/>
          <a:p>
            <a:pPr algn="ctr"/>
            <a:r>
              <a:rPr lang="nb-NO" sz="5400" dirty="0">
                <a:solidFill>
                  <a:schemeClr val="tx1"/>
                </a:solidFill>
              </a:rPr>
              <a:t>Fase</a:t>
            </a:r>
            <a:r>
              <a:rPr lang="nb-NO" sz="5400" b="1" dirty="0">
                <a:solidFill>
                  <a:schemeClr val="tx1"/>
                </a:solidFill>
              </a:rPr>
              <a:t> 2 og 3: </a:t>
            </a:r>
            <a:r>
              <a:rPr lang="nb-NO" sz="4800" b="0" dirty="0">
                <a:solidFill>
                  <a:schemeClr val="tx1"/>
                </a:solidFill>
              </a:rPr>
              <a:t>Målsetting og tiltak  </a:t>
            </a:r>
            <a:endParaRPr lang="nb-NO" sz="5400" b="0" dirty="0">
              <a:solidFill>
                <a:schemeClr val="tx1"/>
              </a:solidFill>
            </a:endParaRPr>
          </a:p>
        </p:txBody>
      </p:sp>
      <p:pic>
        <p:nvPicPr>
          <p:cNvPr id="3" name="Picture 2">
            <a:extLst>
              <a:ext uri="{FF2B5EF4-FFF2-40B4-BE49-F238E27FC236}">
                <a16:creationId xmlns:a16="http://schemas.microsoft.com/office/drawing/2014/main" id="{419DB386-9D30-2AA9-8CE0-ADF08ADB79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1471564" y="6092662"/>
            <a:ext cx="720436" cy="773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91A7C1A6-A90A-F329-845F-B8996B771E7D}"/>
              </a:ext>
            </a:extLst>
          </p:cNvPr>
          <p:cNvSpPr txBox="1"/>
          <p:nvPr/>
        </p:nvSpPr>
        <p:spPr>
          <a:xfrm>
            <a:off x="10462661" y="-30246"/>
            <a:ext cx="1819175" cy="369332"/>
          </a:xfrm>
          <a:prstGeom prst="rect">
            <a:avLst/>
          </a:prstGeom>
          <a:noFill/>
        </p:spPr>
        <p:txBody>
          <a:bodyPr wrap="square" rtlCol="0">
            <a:spAutoFit/>
          </a:bodyPr>
          <a:lstStyle/>
          <a:p>
            <a:pPr algn="r"/>
            <a:r>
              <a:rPr lang="nb-NO" i="1" dirty="0">
                <a:highlight>
                  <a:srgbClr val="FFFF00"/>
                </a:highlight>
              </a:rPr>
              <a:t>#eksempel</a:t>
            </a:r>
            <a:endParaRPr lang="en-GB" i="1" dirty="0">
              <a:highlight>
                <a:srgbClr val="FFFF00"/>
              </a:highlight>
            </a:endParaRPr>
          </a:p>
        </p:txBody>
      </p:sp>
      <p:sp>
        <p:nvSpPr>
          <p:cNvPr id="6" name="Bildeforklaring formet som et avrundet rektangel 5">
            <a:extLst>
              <a:ext uri="{FF2B5EF4-FFF2-40B4-BE49-F238E27FC236}">
                <a16:creationId xmlns:a16="http://schemas.microsoft.com/office/drawing/2014/main" id="{E4679A4B-2BA3-7039-70CE-E23BF795B752}"/>
              </a:ext>
            </a:extLst>
          </p:cNvPr>
          <p:cNvSpPr/>
          <p:nvPr/>
        </p:nvSpPr>
        <p:spPr>
          <a:xfrm>
            <a:off x="3242264" y="2083113"/>
            <a:ext cx="2448272" cy="2930840"/>
          </a:xfrm>
          <a:prstGeom prst="wedgeRoundRectCallout">
            <a:avLst>
              <a:gd name="adj1" fmla="val -82849"/>
              <a:gd name="adj2" fmla="val -41845"/>
              <a:gd name="adj3" fmla="val 16667"/>
            </a:avLst>
          </a:prstGeom>
          <a:solidFill>
            <a:schemeClr val="accent3">
              <a:lumMod val="60000"/>
              <a:lumOff val="4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nb-NO" sz="2000" dirty="0">
                <a:solidFill>
                  <a:schemeClr val="accent6">
                    <a:lumMod val="50000"/>
                  </a:schemeClr>
                </a:solidFill>
              </a:rPr>
              <a:t>I hvilken grad </a:t>
            </a:r>
            <a:r>
              <a:rPr lang="nb-NO" sz="2000" b="1" i="1" dirty="0">
                <a:solidFill>
                  <a:schemeClr val="accent6">
                    <a:lumMod val="50000"/>
                  </a:schemeClr>
                </a:solidFill>
                <a:highlight>
                  <a:srgbClr val="FFFF00"/>
                </a:highlight>
              </a:rPr>
              <a:t>praktiserer</a:t>
            </a:r>
            <a:r>
              <a:rPr lang="nb-NO" sz="2000" dirty="0">
                <a:solidFill>
                  <a:schemeClr val="accent6">
                    <a:lumMod val="50000"/>
                  </a:schemeClr>
                </a:solidFill>
              </a:rPr>
              <a:t> vi disse kjennetegnene nå? Hvilke gode eksempler har vi?</a:t>
            </a:r>
          </a:p>
          <a:p>
            <a:pPr algn="ctr"/>
            <a:r>
              <a:rPr lang="nb-NO" sz="2000" dirty="0">
                <a:solidFill>
                  <a:schemeClr val="accent6">
                    <a:lumMod val="50000"/>
                  </a:schemeClr>
                </a:solidFill>
              </a:rPr>
              <a:t>Hvem fortjener skryt denne måneden?</a:t>
            </a:r>
          </a:p>
        </p:txBody>
      </p:sp>
      <p:sp>
        <p:nvSpPr>
          <p:cNvPr id="8" name="Bildeforklaring formet som et avrundet rektangel 7">
            <a:extLst>
              <a:ext uri="{FF2B5EF4-FFF2-40B4-BE49-F238E27FC236}">
                <a16:creationId xmlns:a16="http://schemas.microsoft.com/office/drawing/2014/main" id="{5BCF329A-CE17-06FB-BA93-8DB171917DC4}"/>
              </a:ext>
            </a:extLst>
          </p:cNvPr>
          <p:cNvSpPr/>
          <p:nvPr/>
        </p:nvSpPr>
        <p:spPr>
          <a:xfrm>
            <a:off x="8150380" y="2020361"/>
            <a:ext cx="2114478" cy="2930840"/>
          </a:xfrm>
          <a:prstGeom prst="wedgeRoundRectCallout">
            <a:avLst>
              <a:gd name="adj1" fmla="val -82849"/>
              <a:gd name="adj2" fmla="val -41845"/>
              <a:gd name="adj3" fmla="val 16667"/>
            </a:avLst>
          </a:prstGeom>
          <a:solidFill>
            <a:srgbClr val="FFC000"/>
          </a:solidFill>
        </p:spPr>
        <p:style>
          <a:lnRef idx="1">
            <a:schemeClr val="dk1"/>
          </a:lnRef>
          <a:fillRef idx="3">
            <a:schemeClr val="dk1"/>
          </a:fillRef>
          <a:effectRef idx="2">
            <a:schemeClr val="dk1"/>
          </a:effectRef>
          <a:fontRef idx="minor">
            <a:schemeClr val="lt1"/>
          </a:fontRef>
        </p:style>
        <p:txBody>
          <a:bodyPr rtlCol="0" anchor="ctr"/>
          <a:lstStyle/>
          <a:p>
            <a:pPr algn="ctr"/>
            <a:r>
              <a:rPr lang="nb-NO" sz="2000" dirty="0">
                <a:solidFill>
                  <a:schemeClr val="accent6">
                    <a:lumMod val="50000"/>
                  </a:schemeClr>
                </a:solidFill>
              </a:rPr>
              <a:t>Hva </a:t>
            </a:r>
            <a:r>
              <a:rPr lang="nb-NO" sz="2000" b="1" i="1" dirty="0">
                <a:solidFill>
                  <a:schemeClr val="accent6">
                    <a:lumMod val="50000"/>
                  </a:schemeClr>
                </a:solidFill>
                <a:highlight>
                  <a:srgbClr val="FFFF00"/>
                </a:highlight>
              </a:rPr>
              <a:t>har vi gjennomført av tiltak så langt</a:t>
            </a:r>
            <a:r>
              <a:rPr lang="nb-NO" sz="2000" dirty="0">
                <a:solidFill>
                  <a:schemeClr val="accent6">
                    <a:lumMod val="50000"/>
                  </a:schemeClr>
                </a:solidFill>
              </a:rPr>
              <a:t>? Har dette fungert?</a:t>
            </a:r>
          </a:p>
          <a:p>
            <a:pPr algn="ctr"/>
            <a:r>
              <a:rPr lang="nb-NO" sz="2000" dirty="0">
                <a:solidFill>
                  <a:schemeClr val="accent6">
                    <a:lumMod val="50000"/>
                  </a:schemeClr>
                </a:solidFill>
              </a:rPr>
              <a:t>Hva mer trenger vi </a:t>
            </a:r>
            <a:r>
              <a:rPr lang="nb-NO" sz="2000" dirty="0" err="1">
                <a:solidFill>
                  <a:schemeClr val="accent6">
                    <a:lumMod val="50000"/>
                  </a:schemeClr>
                </a:solidFill>
              </a:rPr>
              <a:t>evt</a:t>
            </a:r>
            <a:r>
              <a:rPr lang="nb-NO" sz="2000" dirty="0">
                <a:solidFill>
                  <a:schemeClr val="accent6">
                    <a:lumMod val="50000"/>
                  </a:schemeClr>
                </a:solidFill>
              </a:rPr>
              <a:t> å gjøre?</a:t>
            </a:r>
          </a:p>
        </p:txBody>
      </p:sp>
      <p:pic>
        <p:nvPicPr>
          <p:cNvPr id="9" name="Picture 2" descr="Vektorgrafikk utklipp av enkel metall døren nøkkelen | Offentlig  tilgjengelige vektorbilder">
            <a:extLst>
              <a:ext uri="{FF2B5EF4-FFF2-40B4-BE49-F238E27FC236}">
                <a16:creationId xmlns:a16="http://schemas.microsoft.com/office/drawing/2014/main" id="{20656206-8091-BC0F-CEFC-38DAF1C8D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4595" y="6122850"/>
            <a:ext cx="2028066" cy="713044"/>
          </a:xfrm>
          <a:prstGeom prst="rect">
            <a:avLst/>
          </a:prstGeom>
          <a:noFill/>
          <a:extLst>
            <a:ext uri="{909E8E84-426E-40DD-AFC4-6F175D3DCCD1}">
              <a14:hiddenFill xmlns:a14="http://schemas.microsoft.com/office/drawing/2010/main">
                <a:solidFill>
                  <a:srgbClr val="FFFFFF"/>
                </a:solidFill>
              </a14:hiddenFill>
            </a:ext>
          </a:extLst>
        </p:spPr>
      </p:pic>
      <p:sp>
        <p:nvSpPr>
          <p:cNvPr id="10" name="TekstSylinder 4">
            <a:extLst>
              <a:ext uri="{FF2B5EF4-FFF2-40B4-BE49-F238E27FC236}">
                <a16:creationId xmlns:a16="http://schemas.microsoft.com/office/drawing/2014/main" id="{59B5DC1A-5355-6084-CBDB-A25372CA371D}"/>
              </a:ext>
            </a:extLst>
          </p:cNvPr>
          <p:cNvSpPr txBox="1"/>
          <p:nvPr/>
        </p:nvSpPr>
        <p:spPr>
          <a:xfrm>
            <a:off x="2817180" y="6217762"/>
            <a:ext cx="4608512" cy="523220"/>
          </a:xfrm>
          <a:prstGeom prst="rect">
            <a:avLst/>
          </a:prstGeom>
          <a:solidFill>
            <a:srgbClr val="FFFF00"/>
          </a:solidFill>
          <a:ln>
            <a:solidFill>
              <a:srgbClr val="FF0000"/>
            </a:solidFill>
          </a:ln>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nb-NO" sz="2800" b="1" dirty="0">
                <a:solidFill>
                  <a:srgbClr val="002060"/>
                </a:solidFill>
              </a:rPr>
              <a:t>Hvordan</a:t>
            </a:r>
            <a:r>
              <a:rPr lang="nb-NO" sz="2800" dirty="0">
                <a:solidFill>
                  <a:srgbClr val="002060"/>
                </a:solidFill>
              </a:rPr>
              <a:t> følge opp ?</a:t>
            </a:r>
          </a:p>
        </p:txBody>
      </p:sp>
    </p:spTree>
    <p:extLst>
      <p:ext uri="{BB962C8B-B14F-4D97-AF65-F5344CB8AC3E}">
        <p14:creationId xmlns:p14="http://schemas.microsoft.com/office/powerpoint/2010/main" val="340618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79CBC-8C22-05E0-332B-254FEECAFD0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7CA01DE-AC34-7E97-91BC-646DB063F123}"/>
              </a:ext>
            </a:extLst>
          </p:cNvPr>
          <p:cNvSpPr>
            <a:spLocks noGrp="1"/>
          </p:cNvSpPr>
          <p:nvPr>
            <p:ph type="title"/>
          </p:nvPr>
        </p:nvSpPr>
        <p:spPr>
          <a:xfrm>
            <a:off x="114526" y="-248043"/>
            <a:ext cx="9966651" cy="1285069"/>
          </a:xfrm>
        </p:spPr>
        <p:txBody>
          <a:bodyPr>
            <a:normAutofit/>
          </a:bodyPr>
          <a:lstStyle/>
          <a:p>
            <a:r>
              <a:rPr lang="nb-NO" dirty="0"/>
              <a:t>Analyseprosessen i tre faser</a:t>
            </a:r>
          </a:p>
        </p:txBody>
      </p:sp>
      <p:graphicFrame>
        <p:nvGraphicFramePr>
          <p:cNvPr id="4" name="Plassholder for innhold 3">
            <a:extLst>
              <a:ext uri="{FF2B5EF4-FFF2-40B4-BE49-F238E27FC236}">
                <a16:creationId xmlns:a16="http://schemas.microsoft.com/office/drawing/2014/main" id="{454EBED9-58CD-FF7D-FEEA-2D637C1D9C63}"/>
              </a:ext>
            </a:extLst>
          </p:cNvPr>
          <p:cNvGraphicFramePr>
            <a:graphicFrameLocks noGrp="1"/>
          </p:cNvGraphicFramePr>
          <p:nvPr>
            <p:ph idx="1"/>
          </p:nvPr>
        </p:nvGraphicFramePr>
        <p:xfrm>
          <a:off x="1111969" y="1792610"/>
          <a:ext cx="10362876" cy="4770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Rett pil 5">
            <a:extLst>
              <a:ext uri="{FF2B5EF4-FFF2-40B4-BE49-F238E27FC236}">
                <a16:creationId xmlns:a16="http://schemas.microsoft.com/office/drawing/2014/main" id="{76DCF672-3D22-4E00-1E6A-77D8957F569C}"/>
              </a:ext>
            </a:extLst>
          </p:cNvPr>
          <p:cNvCxnSpPr>
            <a:cxnSpLocks/>
          </p:cNvCxnSpPr>
          <p:nvPr/>
        </p:nvCxnSpPr>
        <p:spPr>
          <a:xfrm>
            <a:off x="6906938" y="2009775"/>
            <a:ext cx="4318525" cy="3885699"/>
          </a:xfrm>
          <a:prstGeom prst="straightConnector1">
            <a:avLst/>
          </a:prstGeom>
          <a:ln>
            <a:solidFill>
              <a:schemeClr val="accent6">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Rett pil 6">
            <a:extLst>
              <a:ext uri="{FF2B5EF4-FFF2-40B4-BE49-F238E27FC236}">
                <a16:creationId xmlns:a16="http://schemas.microsoft.com/office/drawing/2014/main" id="{E3D8407C-38F8-9E2E-51AB-0E232B1705E8}"/>
              </a:ext>
            </a:extLst>
          </p:cNvPr>
          <p:cNvCxnSpPr>
            <a:cxnSpLocks/>
          </p:cNvCxnSpPr>
          <p:nvPr/>
        </p:nvCxnSpPr>
        <p:spPr>
          <a:xfrm flipH="1">
            <a:off x="1395663" y="2130804"/>
            <a:ext cx="3889401" cy="3463880"/>
          </a:xfrm>
          <a:prstGeom prst="straightConnector1">
            <a:avLst/>
          </a:prstGeom>
          <a:ln>
            <a:solidFill>
              <a:schemeClr val="accent6">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4" name="TekstSylinder 13">
            <a:extLst>
              <a:ext uri="{FF2B5EF4-FFF2-40B4-BE49-F238E27FC236}">
                <a16:creationId xmlns:a16="http://schemas.microsoft.com/office/drawing/2014/main" id="{171F0468-4077-75BB-465A-4E2E0B645FC7}"/>
              </a:ext>
            </a:extLst>
          </p:cNvPr>
          <p:cNvSpPr txBox="1"/>
          <p:nvPr/>
        </p:nvSpPr>
        <p:spPr>
          <a:xfrm>
            <a:off x="2877217" y="2317143"/>
            <a:ext cx="1944216" cy="369332"/>
          </a:xfrm>
          <a:prstGeom prst="rect">
            <a:avLst/>
          </a:prstGeom>
          <a:noFill/>
        </p:spPr>
        <p:txBody>
          <a:bodyPr wrap="square" rtlCol="0">
            <a:spAutoFit/>
          </a:bodyPr>
          <a:lstStyle/>
          <a:p>
            <a:r>
              <a:rPr lang="nb-NO" dirty="0">
                <a:solidFill>
                  <a:srgbClr val="002060"/>
                </a:solidFill>
              </a:rPr>
              <a:t>IGP(I)</a:t>
            </a:r>
          </a:p>
        </p:txBody>
      </p:sp>
      <p:sp>
        <p:nvSpPr>
          <p:cNvPr id="18" name="Bildeforklaring formet som en ellipse 14">
            <a:extLst>
              <a:ext uri="{FF2B5EF4-FFF2-40B4-BE49-F238E27FC236}">
                <a16:creationId xmlns:a16="http://schemas.microsoft.com/office/drawing/2014/main" id="{7E443950-26A1-D0B1-37FC-9C3CF7FFC00C}"/>
              </a:ext>
            </a:extLst>
          </p:cNvPr>
          <p:cNvSpPr/>
          <p:nvPr/>
        </p:nvSpPr>
        <p:spPr>
          <a:xfrm>
            <a:off x="2439115" y="2037048"/>
            <a:ext cx="1656184" cy="864096"/>
          </a:xfrm>
          <a:prstGeom prst="wedgeEllipseCallout">
            <a:avLst>
              <a:gd name="adj1" fmla="val 38430"/>
              <a:gd name="adj2" fmla="val 59588"/>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prstClr val="white"/>
              </a:solidFill>
            </a:endParaRPr>
          </a:p>
        </p:txBody>
      </p:sp>
      <p:sp>
        <p:nvSpPr>
          <p:cNvPr id="3" name="Speech Bubble: Oval 2">
            <a:extLst>
              <a:ext uri="{FF2B5EF4-FFF2-40B4-BE49-F238E27FC236}">
                <a16:creationId xmlns:a16="http://schemas.microsoft.com/office/drawing/2014/main" id="{1EACBDFD-185E-5D97-B20A-463B67DF65AB}"/>
              </a:ext>
            </a:extLst>
          </p:cNvPr>
          <p:cNvSpPr/>
          <p:nvPr/>
        </p:nvSpPr>
        <p:spPr>
          <a:xfrm>
            <a:off x="9553264" y="4219672"/>
            <a:ext cx="2486145" cy="1375012"/>
          </a:xfrm>
          <a:prstGeom prst="wedgeEllipseCallout">
            <a:avLst>
              <a:gd name="adj1" fmla="val -79000"/>
              <a:gd name="adj2" fmla="val 3945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2 faktorer til bevaring og 2 faktorer til forbedring</a:t>
            </a:r>
            <a:endParaRPr lang="en-GB" dirty="0"/>
          </a:p>
        </p:txBody>
      </p:sp>
      <p:sp>
        <p:nvSpPr>
          <p:cNvPr id="5" name="Speech Bubble: Oval 2">
            <a:extLst>
              <a:ext uri="{FF2B5EF4-FFF2-40B4-BE49-F238E27FC236}">
                <a16:creationId xmlns:a16="http://schemas.microsoft.com/office/drawing/2014/main" id="{D8757BA4-0DE6-5DD7-E7CF-7EB9492CCD99}"/>
              </a:ext>
            </a:extLst>
          </p:cNvPr>
          <p:cNvSpPr/>
          <p:nvPr/>
        </p:nvSpPr>
        <p:spPr>
          <a:xfrm>
            <a:off x="7908669" y="1349542"/>
            <a:ext cx="2486145" cy="1375012"/>
          </a:xfrm>
          <a:prstGeom prst="wedgeEllipseCallout">
            <a:avLst>
              <a:gd name="adj1" fmla="val -88903"/>
              <a:gd name="adj2" fmla="val 4761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PRIORITER 3 tiltak per kategori</a:t>
            </a:r>
            <a:endParaRPr lang="en-GB" dirty="0"/>
          </a:p>
        </p:txBody>
      </p:sp>
      <p:sp>
        <p:nvSpPr>
          <p:cNvPr id="8" name="Speech Bubble: Oval 4">
            <a:extLst>
              <a:ext uri="{FF2B5EF4-FFF2-40B4-BE49-F238E27FC236}">
                <a16:creationId xmlns:a16="http://schemas.microsoft.com/office/drawing/2014/main" id="{03B1CD96-B8C7-388C-F9E4-8B8A6CD52B95}"/>
              </a:ext>
            </a:extLst>
          </p:cNvPr>
          <p:cNvSpPr/>
          <p:nvPr/>
        </p:nvSpPr>
        <p:spPr>
          <a:xfrm>
            <a:off x="9355010" y="2689918"/>
            <a:ext cx="2486145" cy="1375012"/>
          </a:xfrm>
          <a:prstGeom prst="wedgeEllipseCallout">
            <a:avLst>
              <a:gd name="adj1" fmla="val -101718"/>
              <a:gd name="adj2" fmla="val 6879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PRIORITER 3 kjennetegn per kategori</a:t>
            </a:r>
            <a:endParaRPr lang="en-GB" dirty="0"/>
          </a:p>
        </p:txBody>
      </p:sp>
      <p:sp>
        <p:nvSpPr>
          <p:cNvPr id="10" name="Tankeboble: sky 9">
            <a:extLst>
              <a:ext uri="{FF2B5EF4-FFF2-40B4-BE49-F238E27FC236}">
                <a16:creationId xmlns:a16="http://schemas.microsoft.com/office/drawing/2014/main" id="{D3C54E2E-BCA9-BC15-8EE5-B1361C7B994E}"/>
              </a:ext>
            </a:extLst>
          </p:cNvPr>
          <p:cNvSpPr/>
          <p:nvPr/>
        </p:nvSpPr>
        <p:spPr>
          <a:xfrm>
            <a:off x="97405" y="733988"/>
            <a:ext cx="3729159" cy="1460936"/>
          </a:xfrm>
          <a:prstGeom prst="cloudCallout">
            <a:avLst>
              <a:gd name="adj1" fmla="val 97504"/>
              <a:gd name="adj2" fmla="val -45672"/>
            </a:avLst>
          </a:prstGeom>
          <a:solidFill>
            <a:srgbClr val="FFFF00"/>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accent6">
                    <a:lumMod val="50000"/>
                  </a:schemeClr>
                </a:solidFill>
              </a:rPr>
              <a:t>Hvor i prosessen er du og dine ansatte nå?</a:t>
            </a:r>
          </a:p>
        </p:txBody>
      </p:sp>
      <p:sp>
        <p:nvSpPr>
          <p:cNvPr id="12" name="TekstSylinder 11">
            <a:extLst>
              <a:ext uri="{FF2B5EF4-FFF2-40B4-BE49-F238E27FC236}">
                <a16:creationId xmlns:a16="http://schemas.microsoft.com/office/drawing/2014/main" id="{946660D9-C680-3F0C-87B7-02D47F2320DE}"/>
              </a:ext>
            </a:extLst>
          </p:cNvPr>
          <p:cNvSpPr txBox="1"/>
          <p:nvPr/>
        </p:nvSpPr>
        <p:spPr>
          <a:xfrm>
            <a:off x="7677978" y="198317"/>
            <a:ext cx="6490252" cy="369332"/>
          </a:xfrm>
          <a:prstGeom prst="rect">
            <a:avLst/>
          </a:prstGeom>
          <a:noFill/>
        </p:spPr>
        <p:txBody>
          <a:bodyPr wrap="square">
            <a:spAutoFit/>
          </a:bodyPr>
          <a:lstStyle/>
          <a:p>
            <a:r>
              <a:rPr lang="nb-NO" dirty="0" err="1">
                <a:hlinkClick r:id="rId8"/>
              </a:rPr>
              <a:t>Dnk</a:t>
            </a:r>
            <a:r>
              <a:rPr lang="nb-NO" dirty="0">
                <a:hlinkClick r:id="rId8"/>
              </a:rPr>
              <a:t> Oppfølgingssamling 10-F - </a:t>
            </a:r>
            <a:r>
              <a:rPr lang="nb-NO" dirty="0" err="1">
                <a:hlinkClick r:id="rId8"/>
              </a:rPr>
              <a:t>Mentimeter</a:t>
            </a:r>
            <a:endParaRPr lang="nb-NO" dirty="0"/>
          </a:p>
        </p:txBody>
      </p:sp>
    </p:spTree>
    <p:extLst>
      <p:ext uri="{BB962C8B-B14F-4D97-AF65-F5344CB8AC3E}">
        <p14:creationId xmlns:p14="http://schemas.microsoft.com/office/powerpoint/2010/main" val="345233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avrundede hjørner 5">
            <a:extLst>
              <a:ext uri="{FF2B5EF4-FFF2-40B4-BE49-F238E27FC236}">
                <a16:creationId xmlns:a16="http://schemas.microsoft.com/office/drawing/2014/main" id="{9EE4A932-5A08-4BFC-8037-A9341B2441FF}"/>
              </a:ext>
            </a:extLst>
          </p:cNvPr>
          <p:cNvSpPr/>
          <p:nvPr/>
        </p:nvSpPr>
        <p:spPr>
          <a:xfrm>
            <a:off x="1187839" y="167949"/>
            <a:ext cx="7826712" cy="55327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a:solidFill>
                  <a:schemeClr val="accent6">
                    <a:lumMod val="50000"/>
                  </a:schemeClr>
                </a:solidFill>
              </a:rPr>
              <a:t>FAKTORER VI ER FORNØYDE MED</a:t>
            </a:r>
          </a:p>
        </p:txBody>
      </p:sp>
      <p:pic>
        <p:nvPicPr>
          <p:cNvPr id="7" name="Bilde 6">
            <a:extLst>
              <a:ext uri="{FF2B5EF4-FFF2-40B4-BE49-F238E27FC236}">
                <a16:creationId xmlns:a16="http://schemas.microsoft.com/office/drawing/2014/main" id="{8602B55C-CBD1-43B2-8659-8EA28A97CA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8546" y="5620711"/>
            <a:ext cx="1256005" cy="1042145"/>
          </a:xfrm>
          <a:prstGeom prst="rect">
            <a:avLst/>
          </a:prstGeom>
          <a:ln>
            <a:noFill/>
          </a:ln>
          <a:effectLst>
            <a:softEdge rad="112500"/>
          </a:effectLst>
        </p:spPr>
      </p:pic>
      <p:sp>
        <p:nvSpPr>
          <p:cNvPr id="8" name="Snakkeboble: oval 7">
            <a:extLst>
              <a:ext uri="{FF2B5EF4-FFF2-40B4-BE49-F238E27FC236}">
                <a16:creationId xmlns:a16="http://schemas.microsoft.com/office/drawing/2014/main" id="{C9B1934B-E110-4BC0-ADCB-62ED69D35E52}"/>
              </a:ext>
            </a:extLst>
          </p:cNvPr>
          <p:cNvSpPr/>
          <p:nvPr/>
        </p:nvSpPr>
        <p:spPr>
          <a:xfrm>
            <a:off x="538949" y="2153973"/>
            <a:ext cx="7219597" cy="3466738"/>
          </a:xfrm>
          <a:prstGeom prst="wedgeEllipseCallout">
            <a:avLst>
              <a:gd name="adj1" fmla="val 53370"/>
              <a:gd name="adj2" fmla="val 58418"/>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sz="3200" dirty="0"/>
              <a:t>Bare </a:t>
            </a:r>
            <a:r>
              <a:rPr lang="nb-NO" sz="3200" b="1" i="1" dirty="0"/>
              <a:t>en</a:t>
            </a:r>
            <a:r>
              <a:rPr lang="nb-NO" sz="3200" dirty="0"/>
              <a:t> fra hver analysegruppe deler. Skriv inn TALLET.</a:t>
            </a:r>
          </a:p>
        </p:txBody>
      </p:sp>
      <p:pic>
        <p:nvPicPr>
          <p:cNvPr id="14" name="Bilde 13">
            <a:extLst>
              <a:ext uri="{FF2B5EF4-FFF2-40B4-BE49-F238E27FC236}">
                <a16:creationId xmlns:a16="http://schemas.microsoft.com/office/drawing/2014/main" id="{85EE86B2-4994-4D35-9011-BEF087521ED6}"/>
              </a:ext>
            </a:extLst>
          </p:cNvPr>
          <p:cNvPicPr>
            <a:picLocks noChangeAspect="1"/>
          </p:cNvPicPr>
          <p:nvPr/>
        </p:nvPicPr>
        <p:blipFill>
          <a:blip r:embed="rId3"/>
          <a:stretch>
            <a:fillRect/>
          </a:stretch>
        </p:blipFill>
        <p:spPr>
          <a:xfrm>
            <a:off x="9014551" y="635606"/>
            <a:ext cx="3071982" cy="6075698"/>
          </a:xfrm>
          <a:prstGeom prst="rect">
            <a:avLst/>
          </a:prstGeom>
        </p:spPr>
      </p:pic>
      <p:sp>
        <p:nvSpPr>
          <p:cNvPr id="2" name="Rektangel: avrundede hjørner 8">
            <a:extLst>
              <a:ext uri="{FF2B5EF4-FFF2-40B4-BE49-F238E27FC236}">
                <a16:creationId xmlns:a16="http://schemas.microsoft.com/office/drawing/2014/main" id="{E3477913-2F83-FC7C-6D96-2E203E8BCBF4}"/>
              </a:ext>
            </a:extLst>
          </p:cNvPr>
          <p:cNvSpPr/>
          <p:nvPr/>
        </p:nvSpPr>
        <p:spPr>
          <a:xfrm>
            <a:off x="1187839" y="884322"/>
            <a:ext cx="7826712" cy="55327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a:solidFill>
                  <a:schemeClr val="accent6">
                    <a:lumMod val="50000"/>
                  </a:schemeClr>
                </a:solidFill>
              </a:rPr>
              <a:t>FAKTORER VI VIL BLI BEDRE PÅ</a:t>
            </a:r>
          </a:p>
        </p:txBody>
      </p:sp>
      <p:sp>
        <p:nvSpPr>
          <p:cNvPr id="3" name="TextBox 2">
            <a:extLst>
              <a:ext uri="{FF2B5EF4-FFF2-40B4-BE49-F238E27FC236}">
                <a16:creationId xmlns:a16="http://schemas.microsoft.com/office/drawing/2014/main" id="{588CE24D-E945-AB07-2FAB-A6196DAD4356}"/>
              </a:ext>
            </a:extLst>
          </p:cNvPr>
          <p:cNvSpPr txBox="1"/>
          <p:nvPr/>
        </p:nvSpPr>
        <p:spPr>
          <a:xfrm>
            <a:off x="10462661" y="-30246"/>
            <a:ext cx="1819175" cy="369332"/>
          </a:xfrm>
          <a:prstGeom prst="rect">
            <a:avLst/>
          </a:prstGeom>
          <a:noFill/>
        </p:spPr>
        <p:txBody>
          <a:bodyPr wrap="square" rtlCol="0">
            <a:spAutoFit/>
          </a:bodyPr>
          <a:lstStyle/>
          <a:p>
            <a:pPr algn="r"/>
            <a:r>
              <a:rPr lang="nb-NO" i="1" dirty="0">
                <a:highlight>
                  <a:srgbClr val="FFFF00"/>
                </a:highlight>
              </a:rPr>
              <a:t>#eksempel</a:t>
            </a:r>
            <a:endParaRPr lang="en-GB" i="1" dirty="0">
              <a:highlight>
                <a:srgbClr val="FFFF00"/>
              </a:highlight>
            </a:endParaRPr>
          </a:p>
        </p:txBody>
      </p:sp>
      <p:sp>
        <p:nvSpPr>
          <p:cNvPr id="5" name="TekstSylinder 4">
            <a:extLst>
              <a:ext uri="{FF2B5EF4-FFF2-40B4-BE49-F238E27FC236}">
                <a16:creationId xmlns:a16="http://schemas.microsoft.com/office/drawing/2014/main" id="{7EE1A902-DB6D-00C0-C291-02BE0EA3C74B}"/>
              </a:ext>
            </a:extLst>
          </p:cNvPr>
          <p:cNvSpPr txBox="1"/>
          <p:nvPr/>
        </p:nvSpPr>
        <p:spPr>
          <a:xfrm>
            <a:off x="2686049" y="6037490"/>
            <a:ext cx="6167230" cy="369332"/>
          </a:xfrm>
          <a:prstGeom prst="rect">
            <a:avLst/>
          </a:prstGeom>
          <a:noFill/>
        </p:spPr>
        <p:txBody>
          <a:bodyPr wrap="square">
            <a:spAutoFit/>
          </a:bodyPr>
          <a:lstStyle/>
          <a:p>
            <a:r>
              <a:rPr lang="nb-NO" dirty="0" err="1">
                <a:hlinkClick r:id="rId4"/>
              </a:rPr>
              <a:t>Dnk</a:t>
            </a:r>
            <a:r>
              <a:rPr lang="nb-NO" dirty="0">
                <a:hlinkClick r:id="rId4"/>
              </a:rPr>
              <a:t> Oppfølgingssamling 10-F - </a:t>
            </a:r>
            <a:r>
              <a:rPr lang="nb-NO" dirty="0" err="1">
                <a:hlinkClick r:id="rId4"/>
              </a:rPr>
              <a:t>Mentimeter</a:t>
            </a:r>
            <a:endParaRPr lang="nb-NO" dirty="0"/>
          </a:p>
        </p:txBody>
      </p:sp>
    </p:spTree>
    <p:extLst>
      <p:ext uri="{BB962C8B-B14F-4D97-AF65-F5344CB8AC3E}">
        <p14:creationId xmlns:p14="http://schemas.microsoft.com/office/powerpoint/2010/main" val="3720426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nkeboble: sky 1">
            <a:extLst>
              <a:ext uri="{FF2B5EF4-FFF2-40B4-BE49-F238E27FC236}">
                <a16:creationId xmlns:a16="http://schemas.microsoft.com/office/drawing/2014/main" id="{5C9B17F5-E933-43BC-B4D4-6FC71C59F2B2}"/>
              </a:ext>
            </a:extLst>
          </p:cNvPr>
          <p:cNvSpPr/>
          <p:nvPr/>
        </p:nvSpPr>
        <p:spPr>
          <a:xfrm>
            <a:off x="697832" y="264693"/>
            <a:ext cx="11044989" cy="5991727"/>
          </a:xfrm>
          <a:prstGeom prst="cloudCallout">
            <a:avLst>
              <a:gd name="adj1" fmla="val 31187"/>
              <a:gd name="adj2" fmla="val -719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600" dirty="0"/>
              <a:t>10-FAKTOR+gode, effektive, lærende møter = SANT</a:t>
            </a:r>
          </a:p>
        </p:txBody>
      </p:sp>
    </p:spTree>
    <p:extLst>
      <p:ext uri="{BB962C8B-B14F-4D97-AF65-F5344CB8AC3E}">
        <p14:creationId xmlns:p14="http://schemas.microsoft.com/office/powerpoint/2010/main" val="187376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nkeboble: sky 1">
            <a:extLst>
              <a:ext uri="{FF2B5EF4-FFF2-40B4-BE49-F238E27FC236}">
                <a16:creationId xmlns:a16="http://schemas.microsoft.com/office/drawing/2014/main" id="{92729270-5075-0DB8-EB4D-F84FD577789A}"/>
              </a:ext>
            </a:extLst>
          </p:cNvPr>
          <p:cNvSpPr/>
          <p:nvPr/>
        </p:nvSpPr>
        <p:spPr>
          <a:xfrm>
            <a:off x="1338803" y="157838"/>
            <a:ext cx="10263883" cy="4777483"/>
          </a:xfrm>
          <a:prstGeom prst="cloudCallout">
            <a:avLst>
              <a:gd name="adj1" fmla="val 45351"/>
              <a:gd name="adj2" fmla="val 6958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000" b="1" dirty="0"/>
              <a:t>Nytteverdi av kobling 10-FAKTOR og møter?</a:t>
            </a:r>
          </a:p>
        </p:txBody>
      </p:sp>
      <p:sp>
        <p:nvSpPr>
          <p:cNvPr id="4" name="Rektangel: avrundede hjørner 3">
            <a:extLst>
              <a:ext uri="{FF2B5EF4-FFF2-40B4-BE49-F238E27FC236}">
                <a16:creationId xmlns:a16="http://schemas.microsoft.com/office/drawing/2014/main" id="{1234C80B-F2EC-7450-909A-A5D68D013119}"/>
              </a:ext>
            </a:extLst>
          </p:cNvPr>
          <p:cNvSpPr/>
          <p:nvPr/>
        </p:nvSpPr>
        <p:spPr>
          <a:xfrm>
            <a:off x="1252330" y="5687367"/>
            <a:ext cx="9143999" cy="803869"/>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sz="2000" dirty="0"/>
              <a:t>«</a:t>
            </a:r>
            <a:r>
              <a:rPr lang="nb-NO" sz="2400" dirty="0"/>
              <a:t>Hver gang vi møtes er en det en fare for at 10-FAKTOR blir praktisert»</a:t>
            </a:r>
          </a:p>
          <a:p>
            <a:pPr algn="ctr"/>
            <a:r>
              <a:rPr lang="nb-NO" sz="2000" dirty="0"/>
              <a:t> </a:t>
            </a:r>
            <a:r>
              <a:rPr lang="nb-NO" sz="1600" dirty="0"/>
              <a:t>-Ingelin Burkeland-</a:t>
            </a:r>
            <a:endParaRPr lang="nb-NO" sz="2000" dirty="0"/>
          </a:p>
        </p:txBody>
      </p:sp>
    </p:spTree>
    <p:extLst>
      <p:ext uri="{BB962C8B-B14F-4D97-AF65-F5344CB8AC3E}">
        <p14:creationId xmlns:p14="http://schemas.microsoft.com/office/powerpoint/2010/main" val="112727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B627BC-98F7-4F87-BC39-D25AD6E36865}"/>
              </a:ext>
            </a:extLst>
          </p:cNvPr>
          <p:cNvSpPr>
            <a:spLocks noGrp="1"/>
          </p:cNvSpPr>
          <p:nvPr>
            <p:ph type="title"/>
          </p:nvPr>
        </p:nvSpPr>
        <p:spPr>
          <a:xfrm>
            <a:off x="979323" y="205000"/>
            <a:ext cx="9966651" cy="1285069"/>
          </a:xfrm>
        </p:spPr>
        <p:txBody>
          <a:bodyPr>
            <a:normAutofit/>
          </a:bodyPr>
          <a:lstStyle/>
          <a:p>
            <a:r>
              <a:rPr lang="nb-NO" sz="4800" dirty="0"/>
              <a:t>Oppskrift for godt møte?</a:t>
            </a:r>
          </a:p>
        </p:txBody>
      </p:sp>
      <p:sp>
        <p:nvSpPr>
          <p:cNvPr id="3" name="Plassholder for innhold 2">
            <a:extLst>
              <a:ext uri="{FF2B5EF4-FFF2-40B4-BE49-F238E27FC236}">
                <a16:creationId xmlns:a16="http://schemas.microsoft.com/office/drawing/2014/main" id="{592EEC40-6D2E-4433-8802-99A6E8046226}"/>
              </a:ext>
            </a:extLst>
          </p:cNvPr>
          <p:cNvSpPr>
            <a:spLocks noGrp="1"/>
          </p:cNvSpPr>
          <p:nvPr>
            <p:ph idx="1"/>
          </p:nvPr>
        </p:nvSpPr>
        <p:spPr>
          <a:xfrm>
            <a:off x="1112674" y="1407460"/>
            <a:ext cx="10945975" cy="4981308"/>
          </a:xfrm>
        </p:spPr>
        <p:txBody>
          <a:bodyPr>
            <a:normAutofit lnSpcReduction="10000"/>
          </a:bodyPr>
          <a:lstStyle/>
          <a:p>
            <a:pPr>
              <a:lnSpc>
                <a:spcPct val="100000"/>
              </a:lnSpc>
              <a:spcBef>
                <a:spcPts val="0"/>
              </a:spcBef>
            </a:pPr>
            <a:r>
              <a:rPr lang="nb-NO" sz="2000" b="1" dirty="0"/>
              <a:t>Innsjekk: </a:t>
            </a:r>
            <a:r>
              <a:rPr lang="nb-NO" sz="2000" dirty="0"/>
              <a:t>Ramme inn: hva skal vi snakke om og hvorfor </a:t>
            </a:r>
          </a:p>
          <a:p>
            <a:pPr>
              <a:lnSpc>
                <a:spcPct val="100000"/>
              </a:lnSpc>
              <a:spcBef>
                <a:spcPts val="0"/>
              </a:spcBef>
            </a:pPr>
            <a:r>
              <a:rPr lang="nb-NO" sz="2000" dirty="0">
                <a:solidFill>
                  <a:srgbClr val="FF0000"/>
                </a:solidFill>
              </a:rPr>
              <a:t>#gimening #mestringsorientertledelse</a:t>
            </a:r>
          </a:p>
          <a:p>
            <a:pPr>
              <a:lnSpc>
                <a:spcPct val="100000"/>
              </a:lnSpc>
              <a:spcBef>
                <a:spcPts val="0"/>
              </a:spcBef>
            </a:pPr>
            <a:endParaRPr lang="nb-NO" sz="2000" dirty="0"/>
          </a:p>
          <a:p>
            <a:pPr>
              <a:lnSpc>
                <a:spcPct val="100000"/>
              </a:lnSpc>
              <a:spcBef>
                <a:spcPts val="0"/>
              </a:spcBef>
            </a:pPr>
            <a:r>
              <a:rPr lang="nb-NO" sz="2000" b="1" dirty="0"/>
              <a:t>Anerkjenne: </a:t>
            </a:r>
            <a:r>
              <a:rPr lang="nb-NO" sz="2000" dirty="0"/>
              <a:t>Se deltakerne </a:t>
            </a:r>
          </a:p>
          <a:p>
            <a:pPr>
              <a:lnSpc>
                <a:spcPct val="100000"/>
              </a:lnSpc>
              <a:spcBef>
                <a:spcPts val="0"/>
              </a:spcBef>
            </a:pPr>
            <a:r>
              <a:rPr lang="nb-NO" sz="2000" dirty="0">
                <a:solidFill>
                  <a:srgbClr val="FF0000"/>
                </a:solidFill>
              </a:rPr>
              <a:t>#tilhørighet #mestringsklima #psykologisktrygghet</a:t>
            </a:r>
          </a:p>
          <a:p>
            <a:pPr>
              <a:lnSpc>
                <a:spcPct val="100000"/>
              </a:lnSpc>
              <a:spcBef>
                <a:spcPts val="0"/>
              </a:spcBef>
            </a:pPr>
            <a:endParaRPr lang="nb-NO" sz="2000" dirty="0"/>
          </a:p>
          <a:p>
            <a:pPr>
              <a:lnSpc>
                <a:spcPct val="100000"/>
              </a:lnSpc>
              <a:spcBef>
                <a:spcPts val="0"/>
              </a:spcBef>
            </a:pPr>
            <a:r>
              <a:rPr lang="nb-NO" sz="2000" b="1" dirty="0"/>
              <a:t>Innhold: </a:t>
            </a:r>
            <a:r>
              <a:rPr lang="nb-NO" sz="2000" dirty="0"/>
              <a:t>Saker som speiler mål og intensjon</a:t>
            </a:r>
          </a:p>
          <a:p>
            <a:pPr>
              <a:lnSpc>
                <a:spcPct val="100000"/>
              </a:lnSpc>
              <a:spcBef>
                <a:spcPts val="0"/>
              </a:spcBef>
            </a:pPr>
            <a:r>
              <a:rPr lang="nb-NO" sz="2000" dirty="0">
                <a:solidFill>
                  <a:srgbClr val="FF0000"/>
                </a:solidFill>
              </a:rPr>
              <a:t>#nytteverdi #mestringstro</a:t>
            </a:r>
          </a:p>
          <a:p>
            <a:pPr>
              <a:lnSpc>
                <a:spcPct val="100000"/>
              </a:lnSpc>
              <a:spcBef>
                <a:spcPts val="0"/>
              </a:spcBef>
            </a:pPr>
            <a:endParaRPr lang="nb-NO" sz="2000" dirty="0"/>
          </a:p>
          <a:p>
            <a:pPr>
              <a:lnSpc>
                <a:spcPct val="100000"/>
              </a:lnSpc>
              <a:spcBef>
                <a:spcPts val="0"/>
              </a:spcBef>
            </a:pPr>
            <a:r>
              <a:rPr lang="nb-NO" sz="2000" b="1" dirty="0"/>
              <a:t>Forventninger: </a:t>
            </a:r>
            <a:r>
              <a:rPr lang="nb-NO" sz="2000" dirty="0"/>
              <a:t>Klar bestilling, klart oppdrag </a:t>
            </a:r>
          </a:p>
          <a:p>
            <a:pPr>
              <a:lnSpc>
                <a:spcPct val="100000"/>
              </a:lnSpc>
              <a:spcBef>
                <a:spcPts val="0"/>
              </a:spcBef>
            </a:pPr>
            <a:r>
              <a:rPr lang="nb-NO" sz="2000" dirty="0">
                <a:solidFill>
                  <a:srgbClr val="FF0000"/>
                </a:solidFill>
              </a:rPr>
              <a:t>#mestringtro  #rolleklarhet</a:t>
            </a:r>
          </a:p>
          <a:p>
            <a:pPr>
              <a:lnSpc>
                <a:spcPct val="100000"/>
              </a:lnSpc>
              <a:spcBef>
                <a:spcPts val="0"/>
              </a:spcBef>
            </a:pPr>
            <a:endParaRPr lang="nb-NO" sz="2000" b="1" dirty="0"/>
          </a:p>
          <a:p>
            <a:pPr>
              <a:lnSpc>
                <a:spcPct val="100000"/>
              </a:lnSpc>
              <a:spcBef>
                <a:spcPts val="0"/>
              </a:spcBef>
            </a:pPr>
            <a:r>
              <a:rPr lang="nb-NO" sz="2000" b="1" dirty="0"/>
              <a:t>Oppsummering: </a:t>
            </a:r>
            <a:r>
              <a:rPr lang="nb-NO" sz="2000" dirty="0"/>
              <a:t>Hva er vi enige om så langt?</a:t>
            </a:r>
          </a:p>
          <a:p>
            <a:pPr>
              <a:lnSpc>
                <a:spcPct val="100000"/>
              </a:lnSpc>
              <a:spcBef>
                <a:spcPts val="0"/>
              </a:spcBef>
            </a:pPr>
            <a:r>
              <a:rPr lang="nb-NO" sz="2000" dirty="0"/>
              <a:t> </a:t>
            </a:r>
            <a:r>
              <a:rPr lang="nb-NO" sz="2000" dirty="0">
                <a:solidFill>
                  <a:srgbClr val="FF0000"/>
                </a:solidFill>
              </a:rPr>
              <a:t>#fellesforståelse #rolleklarhet</a:t>
            </a:r>
          </a:p>
          <a:p>
            <a:pPr>
              <a:lnSpc>
                <a:spcPct val="100000"/>
              </a:lnSpc>
              <a:spcBef>
                <a:spcPts val="0"/>
              </a:spcBef>
            </a:pPr>
            <a:endParaRPr lang="nb-NO" sz="2000" dirty="0"/>
          </a:p>
          <a:p>
            <a:pPr>
              <a:lnSpc>
                <a:spcPct val="100000"/>
              </a:lnSpc>
              <a:spcBef>
                <a:spcPts val="0"/>
              </a:spcBef>
            </a:pPr>
            <a:r>
              <a:rPr lang="nb-NO" sz="2000" b="1" dirty="0"/>
              <a:t>Utsjekk: </a:t>
            </a:r>
            <a:r>
              <a:rPr lang="nb-NO" sz="2000" dirty="0"/>
              <a:t>Hva er neste steg? Når? Hvordan? </a:t>
            </a:r>
          </a:p>
          <a:p>
            <a:pPr>
              <a:lnSpc>
                <a:spcPct val="100000"/>
              </a:lnSpc>
              <a:spcBef>
                <a:spcPts val="0"/>
              </a:spcBef>
            </a:pPr>
            <a:r>
              <a:rPr lang="nb-NO" sz="2000" dirty="0">
                <a:solidFill>
                  <a:srgbClr val="FF0000"/>
                </a:solidFill>
              </a:rPr>
              <a:t>#ansvarliggjøring #rolleklarhet #mestringsorientertledelse</a:t>
            </a:r>
          </a:p>
        </p:txBody>
      </p:sp>
      <p:pic>
        <p:nvPicPr>
          <p:cNvPr id="4098" name="Picture 2" descr="Konfirmantåret på en kveld">
            <a:extLst>
              <a:ext uri="{FF2B5EF4-FFF2-40B4-BE49-F238E27FC236}">
                <a16:creationId xmlns:a16="http://schemas.microsoft.com/office/drawing/2014/main" id="{E0E55F6C-35B3-4591-B4AA-BB9E7E1265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5973" y="2423595"/>
            <a:ext cx="3826027" cy="4434405"/>
          </a:xfrm>
          <a:prstGeom prst="rect">
            <a:avLst/>
          </a:prstGeom>
          <a:noFill/>
          <a:extLst>
            <a:ext uri="{909E8E84-426E-40DD-AFC4-6F175D3DCCD1}">
              <a14:hiddenFill xmlns:a14="http://schemas.microsoft.com/office/drawing/2010/main">
                <a:solidFill>
                  <a:srgbClr val="FFFFFF"/>
                </a:solidFill>
              </a14:hiddenFill>
            </a:ext>
          </a:extLst>
        </p:spPr>
      </p:pic>
      <p:sp>
        <p:nvSpPr>
          <p:cNvPr id="4" name="Tankeboble: sky 3">
            <a:extLst>
              <a:ext uri="{FF2B5EF4-FFF2-40B4-BE49-F238E27FC236}">
                <a16:creationId xmlns:a16="http://schemas.microsoft.com/office/drawing/2014/main" id="{85109D7B-3F6F-179B-5DC1-0647AE5B4ED0}"/>
              </a:ext>
            </a:extLst>
          </p:cNvPr>
          <p:cNvSpPr/>
          <p:nvPr/>
        </p:nvSpPr>
        <p:spPr>
          <a:xfrm>
            <a:off x="7372940" y="205000"/>
            <a:ext cx="4819060" cy="2372256"/>
          </a:xfrm>
          <a:prstGeom prst="cloudCallout">
            <a:avLst>
              <a:gd name="adj1" fmla="val 21412"/>
              <a:gd name="adj2" fmla="val 88389"/>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000" b="1" dirty="0"/>
              <a:t>Tilbakeblikk</a:t>
            </a:r>
          </a:p>
        </p:txBody>
      </p:sp>
    </p:spTree>
    <p:extLst>
      <p:ext uri="{BB962C8B-B14F-4D97-AF65-F5344CB8AC3E}">
        <p14:creationId xmlns:p14="http://schemas.microsoft.com/office/powerpoint/2010/main" val="222476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5553-1C7A-4031-D879-74018FE23371}"/>
              </a:ext>
            </a:extLst>
          </p:cNvPr>
          <p:cNvSpPr>
            <a:spLocks noGrp="1"/>
          </p:cNvSpPr>
          <p:nvPr>
            <p:ph type="title"/>
          </p:nvPr>
        </p:nvSpPr>
        <p:spPr>
          <a:xfrm>
            <a:off x="1112674" y="0"/>
            <a:ext cx="10530686" cy="1030958"/>
          </a:xfrm>
        </p:spPr>
        <p:txBody>
          <a:bodyPr>
            <a:normAutofit/>
          </a:bodyPr>
          <a:lstStyle/>
          <a:p>
            <a:r>
              <a:rPr lang="nb-NO" dirty="0"/>
              <a:t>God, effektivt, lærende møte - kartlegging</a:t>
            </a:r>
            <a:endParaRPr lang="en-GB" dirty="0"/>
          </a:p>
        </p:txBody>
      </p:sp>
      <p:graphicFrame>
        <p:nvGraphicFramePr>
          <p:cNvPr id="4" name="Table 3">
            <a:extLst>
              <a:ext uri="{FF2B5EF4-FFF2-40B4-BE49-F238E27FC236}">
                <a16:creationId xmlns:a16="http://schemas.microsoft.com/office/drawing/2014/main" id="{753FFF45-6D17-A373-3600-829931DC7B6A}"/>
              </a:ext>
            </a:extLst>
          </p:cNvPr>
          <p:cNvGraphicFramePr>
            <a:graphicFrameLocks noGrp="1"/>
          </p:cNvGraphicFramePr>
          <p:nvPr/>
        </p:nvGraphicFramePr>
        <p:xfrm>
          <a:off x="1112675" y="878558"/>
          <a:ext cx="10723728" cy="4461772"/>
        </p:xfrm>
        <a:graphic>
          <a:graphicData uri="http://schemas.openxmlformats.org/drawingml/2006/table">
            <a:tbl>
              <a:tblPr firstRow="1" bandRow="1">
                <a:tableStyleId>{5940675A-B579-460E-94D1-54222C63F5DA}</a:tableStyleId>
              </a:tblPr>
              <a:tblGrid>
                <a:gridCol w="909166">
                  <a:extLst>
                    <a:ext uri="{9D8B030D-6E8A-4147-A177-3AD203B41FA5}">
                      <a16:colId xmlns:a16="http://schemas.microsoft.com/office/drawing/2014/main" val="3557748275"/>
                    </a:ext>
                  </a:extLst>
                </a:gridCol>
                <a:gridCol w="6319520">
                  <a:extLst>
                    <a:ext uri="{9D8B030D-6E8A-4147-A177-3AD203B41FA5}">
                      <a16:colId xmlns:a16="http://schemas.microsoft.com/office/drawing/2014/main" val="4184464784"/>
                    </a:ext>
                  </a:extLst>
                </a:gridCol>
                <a:gridCol w="814110">
                  <a:extLst>
                    <a:ext uri="{9D8B030D-6E8A-4147-A177-3AD203B41FA5}">
                      <a16:colId xmlns:a16="http://schemas.microsoft.com/office/drawing/2014/main" val="4078264295"/>
                    </a:ext>
                  </a:extLst>
                </a:gridCol>
                <a:gridCol w="2680932">
                  <a:extLst>
                    <a:ext uri="{9D8B030D-6E8A-4147-A177-3AD203B41FA5}">
                      <a16:colId xmlns:a16="http://schemas.microsoft.com/office/drawing/2014/main" val="598835935"/>
                    </a:ext>
                  </a:extLst>
                </a:gridCol>
              </a:tblGrid>
              <a:tr h="621292">
                <a:tc>
                  <a:txBody>
                    <a:bodyPr/>
                    <a:lstStyle/>
                    <a:p>
                      <a:r>
                        <a:rPr lang="nb-NO" sz="2800" b="1" dirty="0"/>
                        <a:t>Nr.</a:t>
                      </a:r>
                      <a:endParaRPr lang="en-GB" sz="2800" b="1" dirty="0"/>
                    </a:p>
                  </a:txBody>
                  <a:tcPr/>
                </a:tc>
                <a:tc>
                  <a:txBody>
                    <a:bodyPr/>
                    <a:lstStyle/>
                    <a:p>
                      <a:endParaRPr lang="en-GB" sz="2800" b="1"/>
                    </a:p>
                  </a:txBody>
                  <a:tcPr/>
                </a:tc>
                <a:tc>
                  <a:txBody>
                    <a:bodyPr/>
                    <a:lstStyle/>
                    <a:p>
                      <a:r>
                        <a:rPr lang="nb-NO" sz="2800" b="1" dirty="0"/>
                        <a:t>1-5</a:t>
                      </a:r>
                      <a:endParaRPr lang="en-GB" sz="2800" b="1" dirty="0"/>
                    </a:p>
                  </a:txBody>
                  <a:tcPr/>
                </a:tc>
                <a:tc>
                  <a:txBody>
                    <a:bodyPr/>
                    <a:lstStyle/>
                    <a:p>
                      <a:r>
                        <a:rPr lang="nb-NO" sz="2800" b="1" dirty="0"/>
                        <a:t>Kommentar</a:t>
                      </a:r>
                      <a:endParaRPr lang="en-GB" sz="2800" b="1" dirty="0"/>
                    </a:p>
                  </a:txBody>
                  <a:tcPr/>
                </a:tc>
                <a:extLst>
                  <a:ext uri="{0D108BD9-81ED-4DB2-BD59-A6C34878D82A}">
                    <a16:rowId xmlns:a16="http://schemas.microsoft.com/office/drawing/2014/main" val="460597488"/>
                  </a:ext>
                </a:extLst>
              </a:tr>
              <a:tr h="621292">
                <a:tc>
                  <a:txBody>
                    <a:bodyPr/>
                    <a:lstStyle/>
                    <a:p>
                      <a:pPr algn="ctr"/>
                      <a:r>
                        <a:rPr lang="nb-NO" sz="2000" b="1" dirty="0"/>
                        <a:t>1</a:t>
                      </a:r>
                      <a:endParaRPr lang="en-GB" sz="2000" b="1" dirty="0"/>
                    </a:p>
                  </a:txBody>
                  <a:tcPr/>
                </a:tc>
                <a:tc>
                  <a:txBody>
                    <a:bodyPr/>
                    <a:lstStyle/>
                    <a:p>
                      <a:pPr>
                        <a:lnSpc>
                          <a:spcPct val="100000"/>
                        </a:lnSpc>
                        <a:spcBef>
                          <a:spcPts val="0"/>
                        </a:spcBef>
                      </a:pPr>
                      <a:r>
                        <a:rPr lang="nb-NO" sz="1800" b="1" dirty="0"/>
                        <a:t>Innsjekk: </a:t>
                      </a:r>
                      <a:r>
                        <a:rPr lang="nb-NO" sz="1800" dirty="0"/>
                        <a:t>Ramme inn: hva skal vi snakke om og hvorfor </a:t>
                      </a:r>
                    </a:p>
                    <a:p>
                      <a:pPr>
                        <a:lnSpc>
                          <a:spcPct val="100000"/>
                        </a:lnSpc>
                        <a:spcBef>
                          <a:spcPts val="0"/>
                        </a:spcBef>
                      </a:pPr>
                      <a:r>
                        <a:rPr lang="nb-NO" sz="1800" dirty="0">
                          <a:solidFill>
                            <a:srgbClr val="FF0000"/>
                          </a:solidFill>
                        </a:rPr>
                        <a:t>#gimening #mestringsorientertledelse</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4075645243"/>
                  </a:ext>
                </a:extLst>
              </a:tr>
              <a:tr h="621292">
                <a:tc>
                  <a:txBody>
                    <a:bodyPr/>
                    <a:lstStyle/>
                    <a:p>
                      <a:pPr algn="ctr"/>
                      <a:r>
                        <a:rPr lang="nb-NO" sz="2000" b="1" dirty="0"/>
                        <a:t>2</a:t>
                      </a:r>
                      <a:endParaRPr lang="en-GB" sz="2000" b="1" dirty="0"/>
                    </a:p>
                  </a:txBody>
                  <a:tcPr/>
                </a:tc>
                <a:tc>
                  <a:txBody>
                    <a:bodyPr/>
                    <a:lstStyle/>
                    <a:p>
                      <a:pPr>
                        <a:lnSpc>
                          <a:spcPct val="100000"/>
                        </a:lnSpc>
                        <a:spcBef>
                          <a:spcPts val="0"/>
                        </a:spcBef>
                      </a:pPr>
                      <a:r>
                        <a:rPr lang="nb-NO" sz="1800" b="1" dirty="0"/>
                        <a:t>Anerkjenne: </a:t>
                      </a:r>
                      <a:r>
                        <a:rPr lang="nb-NO" sz="1800" dirty="0"/>
                        <a:t>Se deltakerne </a:t>
                      </a:r>
                    </a:p>
                    <a:p>
                      <a:pPr>
                        <a:lnSpc>
                          <a:spcPct val="100000"/>
                        </a:lnSpc>
                        <a:spcBef>
                          <a:spcPts val="0"/>
                        </a:spcBef>
                      </a:pPr>
                      <a:r>
                        <a:rPr lang="nb-NO" sz="1800" dirty="0">
                          <a:solidFill>
                            <a:srgbClr val="FF0000"/>
                          </a:solidFill>
                        </a:rPr>
                        <a:t>#tilhørighet #mestringsklima #psykologisktrygghet</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784329471"/>
                  </a:ext>
                </a:extLst>
              </a:tr>
              <a:tr h="621292">
                <a:tc>
                  <a:txBody>
                    <a:bodyPr/>
                    <a:lstStyle/>
                    <a:p>
                      <a:pPr algn="ctr"/>
                      <a:r>
                        <a:rPr lang="nb-NO" sz="2000" b="1" dirty="0"/>
                        <a:t>3</a:t>
                      </a:r>
                      <a:endParaRPr lang="en-GB" sz="2000" b="1" dirty="0"/>
                    </a:p>
                  </a:txBody>
                  <a:tcPr/>
                </a:tc>
                <a:tc>
                  <a:txBody>
                    <a:bodyPr/>
                    <a:lstStyle/>
                    <a:p>
                      <a:pPr>
                        <a:lnSpc>
                          <a:spcPct val="100000"/>
                        </a:lnSpc>
                        <a:spcBef>
                          <a:spcPts val="0"/>
                        </a:spcBef>
                      </a:pPr>
                      <a:r>
                        <a:rPr lang="nb-NO" sz="1800" b="1" dirty="0"/>
                        <a:t>Innhold: </a:t>
                      </a:r>
                      <a:r>
                        <a:rPr lang="nb-NO" sz="1800" dirty="0"/>
                        <a:t>Saker som speiler mål og intensjon</a:t>
                      </a:r>
                    </a:p>
                    <a:p>
                      <a:pPr>
                        <a:lnSpc>
                          <a:spcPct val="100000"/>
                        </a:lnSpc>
                        <a:spcBef>
                          <a:spcPts val="0"/>
                        </a:spcBef>
                      </a:pPr>
                      <a:r>
                        <a:rPr lang="nb-NO" sz="1800" dirty="0">
                          <a:solidFill>
                            <a:srgbClr val="FF0000"/>
                          </a:solidFill>
                        </a:rPr>
                        <a:t>#nytteverdi #mestringstro</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815659741"/>
                  </a:ext>
                </a:extLst>
              </a:tr>
              <a:tr h="621292">
                <a:tc>
                  <a:txBody>
                    <a:bodyPr/>
                    <a:lstStyle/>
                    <a:p>
                      <a:pPr algn="ctr"/>
                      <a:r>
                        <a:rPr lang="nb-NO" sz="2000" b="1" dirty="0"/>
                        <a:t>4</a:t>
                      </a:r>
                      <a:endParaRPr lang="en-GB" sz="2000" b="1" dirty="0"/>
                    </a:p>
                  </a:txBody>
                  <a:tcPr/>
                </a:tc>
                <a:tc>
                  <a:txBody>
                    <a:bodyPr/>
                    <a:lstStyle/>
                    <a:p>
                      <a:pPr>
                        <a:lnSpc>
                          <a:spcPct val="100000"/>
                        </a:lnSpc>
                        <a:spcBef>
                          <a:spcPts val="0"/>
                        </a:spcBef>
                      </a:pPr>
                      <a:r>
                        <a:rPr lang="nb-NO" sz="1800" b="1" dirty="0"/>
                        <a:t>Forventninger: </a:t>
                      </a:r>
                      <a:r>
                        <a:rPr lang="nb-NO" sz="1800" dirty="0"/>
                        <a:t>Klar bestilling, klart oppdrag </a:t>
                      </a:r>
                    </a:p>
                    <a:p>
                      <a:pPr>
                        <a:lnSpc>
                          <a:spcPct val="100000"/>
                        </a:lnSpc>
                        <a:spcBef>
                          <a:spcPts val="0"/>
                        </a:spcBef>
                      </a:pPr>
                      <a:r>
                        <a:rPr lang="nb-NO" sz="1800" dirty="0">
                          <a:solidFill>
                            <a:srgbClr val="FF0000"/>
                          </a:solidFill>
                        </a:rPr>
                        <a:t>#mestringtro  #rolleklarhet</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413891798"/>
                  </a:ext>
                </a:extLst>
              </a:tr>
              <a:tr h="621292">
                <a:tc>
                  <a:txBody>
                    <a:bodyPr/>
                    <a:lstStyle/>
                    <a:p>
                      <a:pPr algn="ctr"/>
                      <a:r>
                        <a:rPr lang="nb-NO" sz="2000" b="1" dirty="0"/>
                        <a:t>5</a:t>
                      </a:r>
                      <a:endParaRPr lang="en-GB" sz="2000" b="1" dirty="0"/>
                    </a:p>
                  </a:txBody>
                  <a:tcPr/>
                </a:tc>
                <a:tc>
                  <a:txBody>
                    <a:bodyPr/>
                    <a:lstStyle/>
                    <a:p>
                      <a:pPr>
                        <a:lnSpc>
                          <a:spcPct val="100000"/>
                        </a:lnSpc>
                        <a:spcBef>
                          <a:spcPts val="0"/>
                        </a:spcBef>
                      </a:pPr>
                      <a:r>
                        <a:rPr lang="nb-NO" sz="1800" b="1" dirty="0"/>
                        <a:t>Oppsummering: </a:t>
                      </a:r>
                      <a:r>
                        <a:rPr lang="nb-NO" sz="1800" dirty="0"/>
                        <a:t>Hva er vi enige om så langt?</a:t>
                      </a:r>
                    </a:p>
                    <a:p>
                      <a:pPr>
                        <a:lnSpc>
                          <a:spcPct val="100000"/>
                        </a:lnSpc>
                        <a:spcBef>
                          <a:spcPts val="0"/>
                        </a:spcBef>
                      </a:pPr>
                      <a:r>
                        <a:rPr lang="nb-NO" sz="1800" dirty="0"/>
                        <a:t> </a:t>
                      </a:r>
                      <a:r>
                        <a:rPr lang="nb-NO" sz="1800" dirty="0">
                          <a:solidFill>
                            <a:srgbClr val="FF0000"/>
                          </a:solidFill>
                        </a:rPr>
                        <a:t>#fellesforståelse #rolleklarhet</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108800450"/>
                  </a:ext>
                </a:extLst>
              </a:tr>
              <a:tr h="621292">
                <a:tc>
                  <a:txBody>
                    <a:bodyPr/>
                    <a:lstStyle/>
                    <a:p>
                      <a:pPr algn="ctr"/>
                      <a:r>
                        <a:rPr lang="nb-NO" sz="2000" b="1" dirty="0"/>
                        <a:t>6</a:t>
                      </a:r>
                      <a:endParaRPr lang="en-GB" sz="2000" b="1" dirty="0"/>
                    </a:p>
                  </a:txBody>
                  <a:tcPr/>
                </a:tc>
                <a:tc>
                  <a:txBody>
                    <a:bodyPr/>
                    <a:lstStyle/>
                    <a:p>
                      <a:pPr>
                        <a:lnSpc>
                          <a:spcPct val="100000"/>
                        </a:lnSpc>
                        <a:spcBef>
                          <a:spcPts val="0"/>
                        </a:spcBef>
                      </a:pPr>
                      <a:r>
                        <a:rPr lang="nb-NO" sz="1800" b="1" dirty="0"/>
                        <a:t>Utsjekk: </a:t>
                      </a:r>
                      <a:r>
                        <a:rPr lang="nb-NO" sz="1800" dirty="0"/>
                        <a:t>Hva er neste steg? Når? Hvordan? </a:t>
                      </a:r>
                    </a:p>
                    <a:p>
                      <a:pPr>
                        <a:lnSpc>
                          <a:spcPct val="100000"/>
                        </a:lnSpc>
                        <a:spcBef>
                          <a:spcPts val="0"/>
                        </a:spcBef>
                      </a:pPr>
                      <a:r>
                        <a:rPr lang="nb-NO" sz="1800" dirty="0">
                          <a:solidFill>
                            <a:srgbClr val="FF0000"/>
                          </a:solidFill>
                        </a:rPr>
                        <a:t>#ansvarliggjøring #rolleklarhet #mestringsorientertledelse</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902051289"/>
                  </a:ext>
                </a:extLst>
              </a:tr>
            </a:tbl>
          </a:graphicData>
        </a:graphic>
      </p:graphicFrame>
      <p:sp>
        <p:nvSpPr>
          <p:cNvPr id="5" name="TekstSylinder 6">
            <a:extLst>
              <a:ext uri="{FF2B5EF4-FFF2-40B4-BE49-F238E27FC236}">
                <a16:creationId xmlns:a16="http://schemas.microsoft.com/office/drawing/2014/main" id="{8206D452-1EDC-C1D8-9A4C-57DC925DE88D}"/>
              </a:ext>
            </a:extLst>
          </p:cNvPr>
          <p:cNvSpPr txBox="1"/>
          <p:nvPr/>
        </p:nvSpPr>
        <p:spPr>
          <a:xfrm>
            <a:off x="1112675" y="5380672"/>
            <a:ext cx="10723728" cy="1138773"/>
          </a:xfrm>
          <a:prstGeom prst="rect">
            <a:avLst/>
          </a:prstGeom>
          <a:solidFill>
            <a:schemeClr val="bg1"/>
          </a:solidFill>
          <a:ln w="28575">
            <a:solidFill>
              <a:srgbClr val="FF0000"/>
            </a:solidFill>
          </a:ln>
        </p:spPr>
        <p:txBody>
          <a:bodyPr wrap="square" rtlCol="0">
            <a:spAutoFit/>
          </a:bodyPr>
          <a:lstStyle/>
          <a:p>
            <a:pPr algn="ctr"/>
            <a:r>
              <a:rPr lang="nb-NO" dirty="0"/>
              <a:t>Vurder deg selv 1-5 (5 er best), ca. 5 min. Noter kort begrunnelse.  Velg 1-2 punkt du ønsker å bli bedre på.  </a:t>
            </a:r>
          </a:p>
          <a:p>
            <a:pPr algn="ctr"/>
            <a:r>
              <a:rPr lang="nb-NO" i="1" dirty="0"/>
              <a:t>Reflekter sammen: </a:t>
            </a:r>
          </a:p>
          <a:p>
            <a:pPr algn="ctr"/>
            <a:r>
              <a:rPr lang="nb-NO" sz="1600" i="1" dirty="0"/>
              <a:t>Hvordan kan lærende møter bidra til å utvikle </a:t>
            </a:r>
            <a:r>
              <a:rPr lang="nb-NO" sz="1600" i="1" dirty="0">
                <a:latin typeface="Calibri" panose="020F0502020204030204" pitchFamily="34" charset="0"/>
                <a:ea typeface="Times New Roman" panose="02020603050405020304" pitchFamily="18" charset="0"/>
              </a:rPr>
              <a:t>et godt mestringsklima og arbeidsmiljø? </a:t>
            </a:r>
          </a:p>
          <a:p>
            <a:pPr algn="ctr"/>
            <a:r>
              <a:rPr lang="nb-NO" sz="1600" i="1" dirty="0">
                <a:latin typeface="Calibri" panose="020F0502020204030204" pitchFamily="34" charset="0"/>
                <a:ea typeface="Times New Roman" panose="02020603050405020304" pitchFamily="18" charset="0"/>
              </a:rPr>
              <a:t>Hva har utøvelse av lærende møte med mestringsorientert ledelse å gjøre?</a:t>
            </a:r>
            <a:endParaRPr lang="nb-NO" sz="1600" dirty="0">
              <a:effectLst/>
              <a:latin typeface="Times New Roman" panose="02020603050405020304" pitchFamily="18" charset="0"/>
              <a:ea typeface="Times New Roman" panose="02020603050405020304" pitchFamily="18" charset="0"/>
            </a:endParaRPr>
          </a:p>
        </p:txBody>
      </p:sp>
      <p:sp>
        <p:nvSpPr>
          <p:cNvPr id="6" name="Thought Bubble: Cloud 5">
            <a:extLst>
              <a:ext uri="{FF2B5EF4-FFF2-40B4-BE49-F238E27FC236}">
                <a16:creationId xmlns:a16="http://schemas.microsoft.com/office/drawing/2014/main" id="{78ADA194-6761-7E0C-EFA9-D0969EC66BB5}"/>
              </a:ext>
            </a:extLst>
          </p:cNvPr>
          <p:cNvSpPr/>
          <p:nvPr/>
        </p:nvSpPr>
        <p:spPr>
          <a:xfrm>
            <a:off x="8361680" y="2132332"/>
            <a:ext cx="3042765" cy="2238704"/>
          </a:xfrm>
          <a:prstGeom prst="cloudCallout">
            <a:avLst>
              <a:gd name="adj1" fmla="val -67132"/>
              <a:gd name="adj2" fmla="val -16369"/>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t>Hva med å spørre de som deltar i møtene?</a:t>
            </a:r>
            <a:endParaRPr lang="en-GB" dirty="0"/>
          </a:p>
        </p:txBody>
      </p:sp>
    </p:spTree>
    <p:extLst>
      <p:ext uri="{BB962C8B-B14F-4D97-AF65-F5344CB8AC3E}">
        <p14:creationId xmlns:p14="http://schemas.microsoft.com/office/powerpoint/2010/main" val="382431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9F3C3-EB85-05F1-A414-C17183F5C6DC}"/>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54C34C0-B3DD-54F8-B357-4B5E5B5CC502}"/>
              </a:ext>
            </a:extLst>
          </p:cNvPr>
          <p:cNvSpPr>
            <a:spLocks noGrp="1"/>
          </p:cNvSpPr>
          <p:nvPr>
            <p:ph type="body" sz="quarter" idx="13"/>
          </p:nvPr>
        </p:nvSpPr>
        <p:spPr/>
        <p:txBody>
          <a:bodyPr/>
          <a:lstStyle/>
          <a:p>
            <a:r>
              <a:rPr lang="nb-NO" dirty="0"/>
              <a:t>15 minutters pause til 10.20</a:t>
            </a:r>
          </a:p>
          <a:p>
            <a:endParaRPr lang="nb-NO" dirty="0"/>
          </a:p>
        </p:txBody>
      </p:sp>
      <p:pic>
        <p:nvPicPr>
          <p:cNvPr id="5" name="Bilde 4" descr="Et bilde som inneholder tekst&#10;&#10;Automatisk generert beskrivelse">
            <a:extLst>
              <a:ext uri="{FF2B5EF4-FFF2-40B4-BE49-F238E27FC236}">
                <a16:creationId xmlns:a16="http://schemas.microsoft.com/office/drawing/2014/main" id="{ED448510-7EC4-730A-7904-AD3D1CAEFCC4}"/>
              </a:ext>
            </a:extLst>
          </p:cNvPr>
          <p:cNvPicPr>
            <a:picLocks noChangeAspect="1"/>
          </p:cNvPicPr>
          <p:nvPr/>
        </p:nvPicPr>
        <p:blipFill>
          <a:blip r:embed="rId3"/>
          <a:stretch>
            <a:fillRect/>
          </a:stretch>
        </p:blipFill>
        <p:spPr>
          <a:xfrm rot="20989583">
            <a:off x="1718126" y="162037"/>
            <a:ext cx="3521706" cy="4411916"/>
          </a:xfrm>
          <a:prstGeom prst="rect">
            <a:avLst/>
          </a:prstGeom>
          <a:ln>
            <a:noFill/>
          </a:ln>
          <a:effectLst>
            <a:softEdge rad="112500"/>
          </a:effectLst>
        </p:spPr>
      </p:pic>
    </p:spTree>
    <p:extLst>
      <p:ext uri="{BB962C8B-B14F-4D97-AF65-F5344CB8AC3E}">
        <p14:creationId xmlns:p14="http://schemas.microsoft.com/office/powerpoint/2010/main" val="2412226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D4AFE-C029-2705-AB76-5EA03D765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DF14A-E7CE-1209-25D6-BB0AE9272B85}"/>
              </a:ext>
            </a:extLst>
          </p:cNvPr>
          <p:cNvSpPr>
            <a:spLocks noGrp="1"/>
          </p:cNvSpPr>
          <p:nvPr>
            <p:ph type="title"/>
          </p:nvPr>
        </p:nvSpPr>
        <p:spPr>
          <a:xfrm>
            <a:off x="1112674" y="0"/>
            <a:ext cx="10530686" cy="1030958"/>
          </a:xfrm>
        </p:spPr>
        <p:txBody>
          <a:bodyPr>
            <a:normAutofit/>
          </a:bodyPr>
          <a:lstStyle/>
          <a:p>
            <a:r>
              <a:rPr lang="nb-NO" dirty="0"/>
              <a:t>God, effektivt, lærende møte - kartlegging</a:t>
            </a:r>
            <a:endParaRPr lang="en-GB" dirty="0"/>
          </a:p>
        </p:txBody>
      </p:sp>
      <p:graphicFrame>
        <p:nvGraphicFramePr>
          <p:cNvPr id="4" name="Table 3">
            <a:extLst>
              <a:ext uri="{FF2B5EF4-FFF2-40B4-BE49-F238E27FC236}">
                <a16:creationId xmlns:a16="http://schemas.microsoft.com/office/drawing/2014/main" id="{C9ACD512-F3A1-67B4-6FDD-7A2E070821CB}"/>
              </a:ext>
            </a:extLst>
          </p:cNvPr>
          <p:cNvGraphicFramePr>
            <a:graphicFrameLocks noGrp="1"/>
          </p:cNvGraphicFramePr>
          <p:nvPr/>
        </p:nvGraphicFramePr>
        <p:xfrm>
          <a:off x="1112675" y="878558"/>
          <a:ext cx="10723728" cy="4461772"/>
        </p:xfrm>
        <a:graphic>
          <a:graphicData uri="http://schemas.openxmlformats.org/drawingml/2006/table">
            <a:tbl>
              <a:tblPr firstRow="1" bandRow="1">
                <a:tableStyleId>{5940675A-B579-460E-94D1-54222C63F5DA}</a:tableStyleId>
              </a:tblPr>
              <a:tblGrid>
                <a:gridCol w="909166">
                  <a:extLst>
                    <a:ext uri="{9D8B030D-6E8A-4147-A177-3AD203B41FA5}">
                      <a16:colId xmlns:a16="http://schemas.microsoft.com/office/drawing/2014/main" val="3557748275"/>
                    </a:ext>
                  </a:extLst>
                </a:gridCol>
                <a:gridCol w="6319520">
                  <a:extLst>
                    <a:ext uri="{9D8B030D-6E8A-4147-A177-3AD203B41FA5}">
                      <a16:colId xmlns:a16="http://schemas.microsoft.com/office/drawing/2014/main" val="4184464784"/>
                    </a:ext>
                  </a:extLst>
                </a:gridCol>
                <a:gridCol w="814110">
                  <a:extLst>
                    <a:ext uri="{9D8B030D-6E8A-4147-A177-3AD203B41FA5}">
                      <a16:colId xmlns:a16="http://schemas.microsoft.com/office/drawing/2014/main" val="4078264295"/>
                    </a:ext>
                  </a:extLst>
                </a:gridCol>
                <a:gridCol w="2680932">
                  <a:extLst>
                    <a:ext uri="{9D8B030D-6E8A-4147-A177-3AD203B41FA5}">
                      <a16:colId xmlns:a16="http://schemas.microsoft.com/office/drawing/2014/main" val="598835935"/>
                    </a:ext>
                  </a:extLst>
                </a:gridCol>
              </a:tblGrid>
              <a:tr h="621292">
                <a:tc>
                  <a:txBody>
                    <a:bodyPr/>
                    <a:lstStyle/>
                    <a:p>
                      <a:r>
                        <a:rPr lang="nb-NO" sz="2800" b="1" dirty="0"/>
                        <a:t>Nr.</a:t>
                      </a:r>
                      <a:endParaRPr lang="en-GB" sz="2800" b="1" dirty="0"/>
                    </a:p>
                  </a:txBody>
                  <a:tcPr/>
                </a:tc>
                <a:tc>
                  <a:txBody>
                    <a:bodyPr/>
                    <a:lstStyle/>
                    <a:p>
                      <a:endParaRPr lang="en-GB" sz="2800" b="1"/>
                    </a:p>
                  </a:txBody>
                  <a:tcPr/>
                </a:tc>
                <a:tc>
                  <a:txBody>
                    <a:bodyPr/>
                    <a:lstStyle/>
                    <a:p>
                      <a:r>
                        <a:rPr lang="nb-NO" sz="2800" b="1" dirty="0"/>
                        <a:t>1-5</a:t>
                      </a:r>
                      <a:endParaRPr lang="en-GB" sz="2800" b="1" dirty="0"/>
                    </a:p>
                  </a:txBody>
                  <a:tcPr/>
                </a:tc>
                <a:tc>
                  <a:txBody>
                    <a:bodyPr/>
                    <a:lstStyle/>
                    <a:p>
                      <a:r>
                        <a:rPr lang="nb-NO" sz="2800" b="1" dirty="0"/>
                        <a:t>Kommentar</a:t>
                      </a:r>
                      <a:endParaRPr lang="en-GB" sz="2800" b="1" dirty="0"/>
                    </a:p>
                  </a:txBody>
                  <a:tcPr/>
                </a:tc>
                <a:extLst>
                  <a:ext uri="{0D108BD9-81ED-4DB2-BD59-A6C34878D82A}">
                    <a16:rowId xmlns:a16="http://schemas.microsoft.com/office/drawing/2014/main" val="460597488"/>
                  </a:ext>
                </a:extLst>
              </a:tr>
              <a:tr h="621292">
                <a:tc>
                  <a:txBody>
                    <a:bodyPr/>
                    <a:lstStyle/>
                    <a:p>
                      <a:pPr algn="ctr"/>
                      <a:r>
                        <a:rPr lang="nb-NO" sz="2000" b="1" dirty="0"/>
                        <a:t>1</a:t>
                      </a:r>
                      <a:endParaRPr lang="en-GB" sz="2000" b="1" dirty="0"/>
                    </a:p>
                  </a:txBody>
                  <a:tcPr/>
                </a:tc>
                <a:tc>
                  <a:txBody>
                    <a:bodyPr/>
                    <a:lstStyle/>
                    <a:p>
                      <a:pPr>
                        <a:lnSpc>
                          <a:spcPct val="100000"/>
                        </a:lnSpc>
                        <a:spcBef>
                          <a:spcPts val="0"/>
                        </a:spcBef>
                      </a:pPr>
                      <a:r>
                        <a:rPr lang="nb-NO" sz="1800" b="1" dirty="0"/>
                        <a:t>Innsjekk: </a:t>
                      </a:r>
                      <a:r>
                        <a:rPr lang="nb-NO" sz="1800" dirty="0"/>
                        <a:t>Ramme inn: hva skal vi snakke om og hvorfor </a:t>
                      </a:r>
                    </a:p>
                    <a:p>
                      <a:pPr>
                        <a:lnSpc>
                          <a:spcPct val="100000"/>
                        </a:lnSpc>
                        <a:spcBef>
                          <a:spcPts val="0"/>
                        </a:spcBef>
                      </a:pPr>
                      <a:r>
                        <a:rPr lang="nb-NO" sz="1800" dirty="0">
                          <a:solidFill>
                            <a:srgbClr val="FF0000"/>
                          </a:solidFill>
                        </a:rPr>
                        <a:t>#gimening #mestringsorientertledelse</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4075645243"/>
                  </a:ext>
                </a:extLst>
              </a:tr>
              <a:tr h="621292">
                <a:tc>
                  <a:txBody>
                    <a:bodyPr/>
                    <a:lstStyle/>
                    <a:p>
                      <a:pPr algn="ctr"/>
                      <a:r>
                        <a:rPr lang="nb-NO" sz="2000" b="1" dirty="0"/>
                        <a:t>2</a:t>
                      </a:r>
                      <a:endParaRPr lang="en-GB" sz="2000" b="1" dirty="0"/>
                    </a:p>
                  </a:txBody>
                  <a:tcPr/>
                </a:tc>
                <a:tc>
                  <a:txBody>
                    <a:bodyPr/>
                    <a:lstStyle/>
                    <a:p>
                      <a:pPr>
                        <a:lnSpc>
                          <a:spcPct val="100000"/>
                        </a:lnSpc>
                        <a:spcBef>
                          <a:spcPts val="0"/>
                        </a:spcBef>
                      </a:pPr>
                      <a:r>
                        <a:rPr lang="nb-NO" sz="1800" b="1" dirty="0"/>
                        <a:t>Anerkjenne: </a:t>
                      </a:r>
                      <a:r>
                        <a:rPr lang="nb-NO" sz="1800" dirty="0"/>
                        <a:t>Se deltakerne </a:t>
                      </a:r>
                    </a:p>
                    <a:p>
                      <a:pPr>
                        <a:lnSpc>
                          <a:spcPct val="100000"/>
                        </a:lnSpc>
                        <a:spcBef>
                          <a:spcPts val="0"/>
                        </a:spcBef>
                      </a:pPr>
                      <a:r>
                        <a:rPr lang="nb-NO" sz="1800" dirty="0">
                          <a:solidFill>
                            <a:srgbClr val="FF0000"/>
                          </a:solidFill>
                        </a:rPr>
                        <a:t>#tilhørighet #mestringsklima #psykologisktrygghet</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784329471"/>
                  </a:ext>
                </a:extLst>
              </a:tr>
              <a:tr h="621292">
                <a:tc>
                  <a:txBody>
                    <a:bodyPr/>
                    <a:lstStyle/>
                    <a:p>
                      <a:pPr algn="ctr"/>
                      <a:r>
                        <a:rPr lang="nb-NO" sz="2000" b="1" dirty="0"/>
                        <a:t>3</a:t>
                      </a:r>
                      <a:endParaRPr lang="en-GB" sz="2000" b="1" dirty="0"/>
                    </a:p>
                  </a:txBody>
                  <a:tcPr/>
                </a:tc>
                <a:tc>
                  <a:txBody>
                    <a:bodyPr/>
                    <a:lstStyle/>
                    <a:p>
                      <a:pPr>
                        <a:lnSpc>
                          <a:spcPct val="100000"/>
                        </a:lnSpc>
                        <a:spcBef>
                          <a:spcPts val="0"/>
                        </a:spcBef>
                      </a:pPr>
                      <a:r>
                        <a:rPr lang="nb-NO" sz="1800" b="1" dirty="0"/>
                        <a:t>Innhold: </a:t>
                      </a:r>
                      <a:r>
                        <a:rPr lang="nb-NO" sz="1800" dirty="0"/>
                        <a:t>Saker som speiler mål og intensjon</a:t>
                      </a:r>
                    </a:p>
                    <a:p>
                      <a:pPr>
                        <a:lnSpc>
                          <a:spcPct val="100000"/>
                        </a:lnSpc>
                        <a:spcBef>
                          <a:spcPts val="0"/>
                        </a:spcBef>
                      </a:pPr>
                      <a:r>
                        <a:rPr lang="nb-NO" sz="1800" dirty="0">
                          <a:solidFill>
                            <a:srgbClr val="FF0000"/>
                          </a:solidFill>
                        </a:rPr>
                        <a:t>#nytteverdi #mestringstro</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815659741"/>
                  </a:ext>
                </a:extLst>
              </a:tr>
              <a:tr h="621292">
                <a:tc>
                  <a:txBody>
                    <a:bodyPr/>
                    <a:lstStyle/>
                    <a:p>
                      <a:pPr algn="ctr"/>
                      <a:r>
                        <a:rPr lang="nb-NO" sz="2000" b="1" dirty="0"/>
                        <a:t>4</a:t>
                      </a:r>
                      <a:endParaRPr lang="en-GB" sz="2000" b="1" dirty="0"/>
                    </a:p>
                  </a:txBody>
                  <a:tcPr/>
                </a:tc>
                <a:tc>
                  <a:txBody>
                    <a:bodyPr/>
                    <a:lstStyle/>
                    <a:p>
                      <a:pPr>
                        <a:lnSpc>
                          <a:spcPct val="100000"/>
                        </a:lnSpc>
                        <a:spcBef>
                          <a:spcPts val="0"/>
                        </a:spcBef>
                      </a:pPr>
                      <a:r>
                        <a:rPr lang="nb-NO" sz="1800" b="1" dirty="0"/>
                        <a:t>Forventninger: </a:t>
                      </a:r>
                      <a:r>
                        <a:rPr lang="nb-NO" sz="1800" dirty="0"/>
                        <a:t>Klar bestilling, klart oppdrag </a:t>
                      </a:r>
                    </a:p>
                    <a:p>
                      <a:pPr>
                        <a:lnSpc>
                          <a:spcPct val="100000"/>
                        </a:lnSpc>
                        <a:spcBef>
                          <a:spcPts val="0"/>
                        </a:spcBef>
                      </a:pPr>
                      <a:r>
                        <a:rPr lang="nb-NO" sz="1800" dirty="0">
                          <a:solidFill>
                            <a:srgbClr val="FF0000"/>
                          </a:solidFill>
                        </a:rPr>
                        <a:t>#mestringtro  #rolleklarhet</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413891798"/>
                  </a:ext>
                </a:extLst>
              </a:tr>
              <a:tr h="621292">
                <a:tc>
                  <a:txBody>
                    <a:bodyPr/>
                    <a:lstStyle/>
                    <a:p>
                      <a:pPr algn="ctr"/>
                      <a:r>
                        <a:rPr lang="nb-NO" sz="2000" b="1" dirty="0"/>
                        <a:t>5</a:t>
                      </a:r>
                      <a:endParaRPr lang="en-GB" sz="2000" b="1" dirty="0"/>
                    </a:p>
                  </a:txBody>
                  <a:tcPr/>
                </a:tc>
                <a:tc>
                  <a:txBody>
                    <a:bodyPr/>
                    <a:lstStyle/>
                    <a:p>
                      <a:pPr>
                        <a:lnSpc>
                          <a:spcPct val="100000"/>
                        </a:lnSpc>
                        <a:spcBef>
                          <a:spcPts val="0"/>
                        </a:spcBef>
                      </a:pPr>
                      <a:r>
                        <a:rPr lang="nb-NO" sz="1800" b="1" dirty="0"/>
                        <a:t>Oppsummering: </a:t>
                      </a:r>
                      <a:r>
                        <a:rPr lang="nb-NO" sz="1800" dirty="0"/>
                        <a:t>Hva er vi enige om så langt?</a:t>
                      </a:r>
                    </a:p>
                    <a:p>
                      <a:pPr>
                        <a:lnSpc>
                          <a:spcPct val="100000"/>
                        </a:lnSpc>
                        <a:spcBef>
                          <a:spcPts val="0"/>
                        </a:spcBef>
                      </a:pPr>
                      <a:r>
                        <a:rPr lang="nb-NO" sz="1800" dirty="0"/>
                        <a:t> </a:t>
                      </a:r>
                      <a:r>
                        <a:rPr lang="nb-NO" sz="1800" dirty="0">
                          <a:solidFill>
                            <a:srgbClr val="FF0000"/>
                          </a:solidFill>
                        </a:rPr>
                        <a:t>#fellesforståelse #rolleklarhet</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108800450"/>
                  </a:ext>
                </a:extLst>
              </a:tr>
              <a:tr h="621292">
                <a:tc>
                  <a:txBody>
                    <a:bodyPr/>
                    <a:lstStyle/>
                    <a:p>
                      <a:pPr algn="ctr"/>
                      <a:r>
                        <a:rPr lang="nb-NO" sz="2000" b="1" dirty="0"/>
                        <a:t>6</a:t>
                      </a:r>
                      <a:endParaRPr lang="en-GB" sz="2000" b="1" dirty="0"/>
                    </a:p>
                  </a:txBody>
                  <a:tcPr/>
                </a:tc>
                <a:tc>
                  <a:txBody>
                    <a:bodyPr/>
                    <a:lstStyle/>
                    <a:p>
                      <a:pPr>
                        <a:lnSpc>
                          <a:spcPct val="100000"/>
                        </a:lnSpc>
                        <a:spcBef>
                          <a:spcPts val="0"/>
                        </a:spcBef>
                      </a:pPr>
                      <a:r>
                        <a:rPr lang="nb-NO" sz="1800" b="1" dirty="0"/>
                        <a:t>Utsjekk: </a:t>
                      </a:r>
                      <a:r>
                        <a:rPr lang="nb-NO" sz="1800" dirty="0"/>
                        <a:t>Hva er neste steg? Når? Hvordan? </a:t>
                      </a:r>
                    </a:p>
                    <a:p>
                      <a:pPr>
                        <a:lnSpc>
                          <a:spcPct val="100000"/>
                        </a:lnSpc>
                        <a:spcBef>
                          <a:spcPts val="0"/>
                        </a:spcBef>
                      </a:pPr>
                      <a:r>
                        <a:rPr lang="nb-NO" sz="1800" dirty="0">
                          <a:solidFill>
                            <a:srgbClr val="FF0000"/>
                          </a:solidFill>
                        </a:rPr>
                        <a:t>#ansvarliggjøring #rolleklarhet #mestringsorientertledelse</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902051289"/>
                  </a:ext>
                </a:extLst>
              </a:tr>
            </a:tbl>
          </a:graphicData>
        </a:graphic>
      </p:graphicFrame>
      <p:sp>
        <p:nvSpPr>
          <p:cNvPr id="5" name="TekstSylinder 6">
            <a:extLst>
              <a:ext uri="{FF2B5EF4-FFF2-40B4-BE49-F238E27FC236}">
                <a16:creationId xmlns:a16="http://schemas.microsoft.com/office/drawing/2014/main" id="{5B0351E4-EA19-F3AE-E941-C40AE640F250}"/>
              </a:ext>
            </a:extLst>
          </p:cNvPr>
          <p:cNvSpPr txBox="1"/>
          <p:nvPr/>
        </p:nvSpPr>
        <p:spPr>
          <a:xfrm>
            <a:off x="1112675" y="5380672"/>
            <a:ext cx="10723728" cy="1477328"/>
          </a:xfrm>
          <a:prstGeom prst="rect">
            <a:avLst/>
          </a:prstGeom>
          <a:solidFill>
            <a:schemeClr val="bg1"/>
          </a:solidFill>
          <a:ln w="28575">
            <a:solidFill>
              <a:srgbClr val="FF0000"/>
            </a:solidFill>
          </a:ln>
        </p:spPr>
        <p:txBody>
          <a:bodyPr wrap="square" rtlCol="0">
            <a:spAutoFit/>
          </a:bodyPr>
          <a:lstStyle/>
          <a:p>
            <a:pPr algn="ctr"/>
            <a:r>
              <a:rPr lang="nb-NO" dirty="0"/>
              <a:t>Vurder deg selv 1-5 (5 er best), ca. 5 min. Noter kort begrunnelse.  Velg 1-2 punkt du ønsker å bli bedre på.  </a:t>
            </a:r>
          </a:p>
          <a:p>
            <a:pPr algn="ctr"/>
            <a:r>
              <a:rPr lang="nb-NO" i="1" dirty="0"/>
              <a:t>Reflekter sammen 15 min i grupper. </a:t>
            </a:r>
          </a:p>
          <a:p>
            <a:pPr algn="ctr"/>
            <a:r>
              <a:rPr lang="nb-NO" b="1" i="1" dirty="0"/>
              <a:t>1.Dette skal jeg jobbe mer med</a:t>
            </a:r>
          </a:p>
          <a:p>
            <a:pPr algn="ctr"/>
            <a:r>
              <a:rPr lang="nb-NO" b="1" i="1" dirty="0"/>
              <a:t>2.Hvordan kan lærende møter bidra til å utvikle </a:t>
            </a:r>
            <a:r>
              <a:rPr lang="nb-NO" b="1" i="1" dirty="0">
                <a:latin typeface="Calibri" panose="020F0502020204030204" pitchFamily="34" charset="0"/>
                <a:ea typeface="Times New Roman" panose="02020603050405020304" pitchFamily="18" charset="0"/>
              </a:rPr>
              <a:t>et godt mestringsklima og arbeidsmiljø? </a:t>
            </a:r>
          </a:p>
          <a:p>
            <a:pPr algn="ctr"/>
            <a:r>
              <a:rPr lang="nb-NO" b="1" i="1" dirty="0">
                <a:latin typeface="Calibri" panose="020F0502020204030204" pitchFamily="34" charset="0"/>
                <a:ea typeface="Times New Roman" panose="02020603050405020304" pitchFamily="18" charset="0"/>
              </a:rPr>
              <a:t>3. Hva har utøvelse av lærende møte med mestringsorientert ledelse å gjøre?</a:t>
            </a:r>
            <a:endParaRPr lang="nb-NO" b="1" dirty="0">
              <a:effectLst/>
              <a:latin typeface="Times New Roman" panose="02020603050405020304" pitchFamily="18" charset="0"/>
              <a:ea typeface="Times New Roman" panose="02020603050405020304" pitchFamily="18" charset="0"/>
            </a:endParaRPr>
          </a:p>
        </p:txBody>
      </p:sp>
      <p:sp>
        <p:nvSpPr>
          <p:cNvPr id="6" name="Thought Bubble: Cloud 5">
            <a:extLst>
              <a:ext uri="{FF2B5EF4-FFF2-40B4-BE49-F238E27FC236}">
                <a16:creationId xmlns:a16="http://schemas.microsoft.com/office/drawing/2014/main" id="{6B4D237C-7999-FA02-E1CB-A170F30B6106}"/>
              </a:ext>
            </a:extLst>
          </p:cNvPr>
          <p:cNvSpPr/>
          <p:nvPr/>
        </p:nvSpPr>
        <p:spPr>
          <a:xfrm>
            <a:off x="8361680" y="2132332"/>
            <a:ext cx="3042765" cy="2238704"/>
          </a:xfrm>
          <a:prstGeom prst="cloudCallout">
            <a:avLst>
              <a:gd name="adj1" fmla="val -67132"/>
              <a:gd name="adj2" fmla="val -16369"/>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t>Hva med å spørre de som deltar i møtene?</a:t>
            </a:r>
            <a:endParaRPr lang="en-GB" dirty="0"/>
          </a:p>
        </p:txBody>
      </p:sp>
    </p:spTree>
    <p:extLst>
      <p:ext uri="{BB962C8B-B14F-4D97-AF65-F5344CB8AC3E}">
        <p14:creationId xmlns:p14="http://schemas.microsoft.com/office/powerpoint/2010/main" val="23959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x_x_Bilde 2">
            <a:extLst>
              <a:ext uri="{FF2B5EF4-FFF2-40B4-BE49-F238E27FC236}">
                <a16:creationId xmlns:a16="http://schemas.microsoft.com/office/drawing/2014/main" id="{7CE9B9BF-5558-4E6D-8C24-8C629A8ACE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211" y="1203767"/>
            <a:ext cx="6984046" cy="5186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a:extLst>
              <a:ext uri="{FF2B5EF4-FFF2-40B4-BE49-F238E27FC236}">
                <a16:creationId xmlns:a16="http://schemas.microsoft.com/office/drawing/2014/main" id="{3AF1A011-85BC-46E1-85BE-996F644CB0AA}"/>
              </a:ext>
            </a:extLst>
          </p:cNvPr>
          <p:cNvSpPr txBox="1"/>
          <p:nvPr/>
        </p:nvSpPr>
        <p:spPr>
          <a:xfrm>
            <a:off x="9980645" y="6252161"/>
            <a:ext cx="2575249" cy="276999"/>
          </a:xfrm>
          <a:prstGeom prst="rect">
            <a:avLst/>
          </a:prstGeom>
          <a:noFill/>
        </p:spPr>
        <p:txBody>
          <a:bodyPr wrap="square" rtlCol="0">
            <a:spAutoFit/>
          </a:bodyPr>
          <a:lstStyle/>
          <a:p>
            <a:r>
              <a:rPr lang="nb-NO" sz="1200"/>
              <a:t>Stephanie Helland, 2022</a:t>
            </a:r>
          </a:p>
        </p:txBody>
      </p:sp>
      <p:sp>
        <p:nvSpPr>
          <p:cNvPr id="2" name="Tankeboble: sky 1">
            <a:extLst>
              <a:ext uri="{FF2B5EF4-FFF2-40B4-BE49-F238E27FC236}">
                <a16:creationId xmlns:a16="http://schemas.microsoft.com/office/drawing/2014/main" id="{DAD9939A-65B6-4E9E-AD72-A96E685F6B2F}"/>
              </a:ext>
            </a:extLst>
          </p:cNvPr>
          <p:cNvSpPr/>
          <p:nvPr/>
        </p:nvSpPr>
        <p:spPr>
          <a:xfrm>
            <a:off x="0" y="171886"/>
            <a:ext cx="2575249" cy="2522863"/>
          </a:xfrm>
          <a:prstGeom prst="cloudCallout">
            <a:avLst>
              <a:gd name="adj1" fmla="val 36265"/>
              <a:gd name="adj2" fmla="val 4051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Men hvordan får jeg det da?</a:t>
            </a:r>
          </a:p>
        </p:txBody>
      </p:sp>
      <p:pic>
        <p:nvPicPr>
          <p:cNvPr id="5" name="Bilde 4">
            <a:extLst>
              <a:ext uri="{FF2B5EF4-FFF2-40B4-BE49-F238E27FC236}">
                <a16:creationId xmlns:a16="http://schemas.microsoft.com/office/drawing/2014/main" id="{45A63664-13CC-4527-9D87-B4A7A63D67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191248" y="857250"/>
            <a:ext cx="6858002" cy="5143502"/>
          </a:xfrm>
          <a:prstGeom prst="rect">
            <a:avLst/>
          </a:prstGeom>
        </p:spPr>
      </p:pic>
    </p:spTree>
    <p:extLst>
      <p:ext uri="{BB962C8B-B14F-4D97-AF65-F5344CB8AC3E}">
        <p14:creationId xmlns:p14="http://schemas.microsoft.com/office/powerpoint/2010/main" val="200410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A5548A-C3AF-48DC-9280-A2C84D7169D5}"/>
              </a:ext>
            </a:extLst>
          </p:cNvPr>
          <p:cNvSpPr>
            <a:spLocks noGrp="1"/>
          </p:cNvSpPr>
          <p:nvPr>
            <p:ph type="title"/>
          </p:nvPr>
        </p:nvSpPr>
        <p:spPr>
          <a:xfrm>
            <a:off x="1112673" y="108750"/>
            <a:ext cx="9966651" cy="1285069"/>
          </a:xfrm>
        </p:spPr>
        <p:txBody>
          <a:bodyPr/>
          <a:lstStyle/>
          <a:p>
            <a:r>
              <a:rPr lang="nb-NO" dirty="0"/>
              <a:t>Hvordan fremmer </a:t>
            </a:r>
            <a:r>
              <a:rPr lang="nb-NO" sz="4000" b="1" dirty="0">
                <a:solidFill>
                  <a:srgbClr val="FF6600"/>
                </a:solidFill>
              </a:rPr>
              <a:t>jeg</a:t>
            </a:r>
            <a:r>
              <a:rPr lang="nb-NO" dirty="0"/>
              <a:t>…….</a:t>
            </a:r>
          </a:p>
        </p:txBody>
      </p:sp>
      <p:sp>
        <p:nvSpPr>
          <p:cNvPr id="4" name="Tankeboble: sky 3">
            <a:extLst>
              <a:ext uri="{FF2B5EF4-FFF2-40B4-BE49-F238E27FC236}">
                <a16:creationId xmlns:a16="http://schemas.microsoft.com/office/drawing/2014/main" id="{E05C18C8-8769-47EA-9F40-A0EB02FD7D49}"/>
              </a:ext>
            </a:extLst>
          </p:cNvPr>
          <p:cNvSpPr/>
          <p:nvPr/>
        </p:nvSpPr>
        <p:spPr>
          <a:xfrm>
            <a:off x="843149" y="974612"/>
            <a:ext cx="10972798" cy="3942607"/>
          </a:xfrm>
          <a:prstGeom prst="cloudCallout">
            <a:avLst>
              <a:gd name="adj1" fmla="val 41667"/>
              <a:gd name="adj2" fmla="val 58441"/>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8000" dirty="0"/>
              <a:t>mestringstro?</a:t>
            </a:r>
          </a:p>
        </p:txBody>
      </p:sp>
      <p:pic>
        <p:nvPicPr>
          <p:cNvPr id="5" name="Bilde 4">
            <a:extLst>
              <a:ext uri="{FF2B5EF4-FFF2-40B4-BE49-F238E27FC236}">
                <a16:creationId xmlns:a16="http://schemas.microsoft.com/office/drawing/2014/main" id="{6B31E0D7-31ED-423F-8574-C5C419976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4977" y="5516309"/>
            <a:ext cx="1617023" cy="1341691"/>
          </a:xfrm>
          <a:prstGeom prst="rect">
            <a:avLst/>
          </a:prstGeom>
          <a:ln>
            <a:noFill/>
          </a:ln>
          <a:effectLst>
            <a:softEdge rad="112500"/>
          </a:effectLst>
        </p:spPr>
      </p:pic>
      <p:sp>
        <p:nvSpPr>
          <p:cNvPr id="3" name="Tankeboble: sky 2">
            <a:extLst>
              <a:ext uri="{FF2B5EF4-FFF2-40B4-BE49-F238E27FC236}">
                <a16:creationId xmlns:a16="http://schemas.microsoft.com/office/drawing/2014/main" id="{93F4E16D-C904-4A18-8D47-F7980B029EE8}"/>
              </a:ext>
            </a:extLst>
          </p:cNvPr>
          <p:cNvSpPr/>
          <p:nvPr/>
        </p:nvSpPr>
        <p:spPr>
          <a:xfrm>
            <a:off x="4212293" y="3905535"/>
            <a:ext cx="4234509" cy="1198179"/>
          </a:xfrm>
          <a:prstGeom prst="cloudCallout">
            <a:avLst>
              <a:gd name="adj1" fmla="val 107738"/>
              <a:gd name="adj2" fmla="val 7565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…i min organisasjon?</a:t>
            </a:r>
          </a:p>
        </p:txBody>
      </p:sp>
      <p:sp>
        <p:nvSpPr>
          <p:cNvPr id="8" name="Rektangel: avrundede hjørner 7">
            <a:extLst>
              <a:ext uri="{FF2B5EF4-FFF2-40B4-BE49-F238E27FC236}">
                <a16:creationId xmlns:a16="http://schemas.microsoft.com/office/drawing/2014/main" id="{41249816-F121-4D3E-BB5A-C2D61F689BD0}"/>
              </a:ext>
            </a:extLst>
          </p:cNvPr>
          <p:cNvSpPr/>
          <p:nvPr/>
        </p:nvSpPr>
        <p:spPr>
          <a:xfrm>
            <a:off x="1538867" y="6080177"/>
            <a:ext cx="9036109" cy="669073"/>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b="1" i="1" dirty="0"/>
              <a:t>Hvorfor? </a:t>
            </a:r>
            <a:r>
              <a:rPr lang="nb-NO" dirty="0"/>
              <a:t>Fordi det som flest savner på jobben er å bli sett av nærmeste leder og tilbakemeldinger som gjør at de blir bedre i jobben sin!</a:t>
            </a:r>
          </a:p>
        </p:txBody>
      </p:sp>
    </p:spTree>
    <p:extLst>
      <p:ext uri="{BB962C8B-B14F-4D97-AF65-F5344CB8AC3E}">
        <p14:creationId xmlns:p14="http://schemas.microsoft.com/office/powerpoint/2010/main" val="258268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rotWithShape="1">
          <a:blip r:embed="rId3" cstate="print">
            <a:extLst>
              <a:ext uri="{28A0092B-C50C-407E-A947-70E740481C1C}">
                <a14:useLocalDpi xmlns:a14="http://schemas.microsoft.com/office/drawing/2010/main" val="0"/>
              </a:ext>
            </a:extLst>
          </a:blip>
          <a:srcRect l="1485" t="5600" r="1230"/>
          <a:stretch/>
        </p:blipFill>
        <p:spPr>
          <a:xfrm>
            <a:off x="0" y="-99844"/>
            <a:ext cx="12192000" cy="6957844"/>
          </a:xfrm>
          <a:prstGeom prst="rect">
            <a:avLst/>
          </a:prstGeom>
        </p:spPr>
      </p:pic>
      <p:cxnSp>
        <p:nvCxnSpPr>
          <p:cNvPr id="4" name="Rett linje 3"/>
          <p:cNvCxnSpPr>
            <a:cxnSpLocks/>
          </p:cNvCxnSpPr>
          <p:nvPr/>
        </p:nvCxnSpPr>
        <p:spPr>
          <a:xfrm>
            <a:off x="6455677" y="759528"/>
            <a:ext cx="4011797"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
        <p:nvSpPr>
          <p:cNvPr id="6" name="Tankeboble: sky 5">
            <a:extLst>
              <a:ext uri="{FF2B5EF4-FFF2-40B4-BE49-F238E27FC236}">
                <a16:creationId xmlns:a16="http://schemas.microsoft.com/office/drawing/2014/main" id="{DC7DF9FA-92F4-4DA9-945F-6ED3DC6C6201}"/>
              </a:ext>
            </a:extLst>
          </p:cNvPr>
          <p:cNvSpPr/>
          <p:nvPr/>
        </p:nvSpPr>
        <p:spPr>
          <a:xfrm>
            <a:off x="2960370" y="4998247"/>
            <a:ext cx="6641431" cy="1143538"/>
          </a:xfrm>
          <a:prstGeom prst="cloudCallout">
            <a:avLst>
              <a:gd name="adj1" fmla="val 68408"/>
              <a:gd name="adj2" fmla="val -16942"/>
            </a:avLst>
          </a:prstGeom>
          <a:solidFill>
            <a:srgbClr val="FFC000"/>
          </a:solidFill>
        </p:spPr>
        <p:style>
          <a:lnRef idx="1">
            <a:schemeClr val="dk1"/>
          </a:lnRef>
          <a:fillRef idx="3">
            <a:schemeClr val="dk1"/>
          </a:fillRef>
          <a:effectRef idx="2">
            <a:schemeClr val="dk1"/>
          </a:effectRef>
          <a:fontRef idx="minor">
            <a:schemeClr val="lt1"/>
          </a:fontRef>
        </p:style>
        <p:txBody>
          <a:bodyPr rtlCol="0" anchor="ctr"/>
          <a:lstStyle/>
          <a:p>
            <a:pPr algn="ctr"/>
            <a:r>
              <a:rPr lang="nb-NO" dirty="0"/>
              <a:t>Avklarte forventninger </a:t>
            </a:r>
            <a:r>
              <a:rPr lang="nb-NO" i="1" dirty="0"/>
              <a:t>forebygger energilekkasje</a:t>
            </a:r>
            <a:r>
              <a:rPr lang="nb-NO" dirty="0"/>
              <a:t> og </a:t>
            </a:r>
            <a:r>
              <a:rPr lang="nb-NO" i="1" dirty="0"/>
              <a:t>fremmer mestringsopplevelser</a:t>
            </a:r>
          </a:p>
        </p:txBody>
      </p:sp>
      <p:pic>
        <p:nvPicPr>
          <p:cNvPr id="7" name="Bilde 6">
            <a:extLst>
              <a:ext uri="{FF2B5EF4-FFF2-40B4-BE49-F238E27FC236}">
                <a16:creationId xmlns:a16="http://schemas.microsoft.com/office/drawing/2014/main" id="{12C2D996-0024-4EE6-BD08-4FDB0B5941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995" y="5099640"/>
            <a:ext cx="1256005" cy="1042145"/>
          </a:xfrm>
          <a:prstGeom prst="rect">
            <a:avLst/>
          </a:prstGeom>
          <a:ln>
            <a:noFill/>
          </a:ln>
          <a:effectLst>
            <a:softEdge rad="112500"/>
          </a:effectLst>
        </p:spPr>
      </p:pic>
      <p:sp>
        <p:nvSpPr>
          <p:cNvPr id="3" name="Tankeboble: sky 2">
            <a:extLst>
              <a:ext uri="{FF2B5EF4-FFF2-40B4-BE49-F238E27FC236}">
                <a16:creationId xmlns:a16="http://schemas.microsoft.com/office/drawing/2014/main" id="{13C8FEF8-9DB1-4EDF-8EA0-B99AAB461714}"/>
              </a:ext>
            </a:extLst>
          </p:cNvPr>
          <p:cNvSpPr/>
          <p:nvPr/>
        </p:nvSpPr>
        <p:spPr>
          <a:xfrm>
            <a:off x="9921240" y="1061277"/>
            <a:ext cx="2270760" cy="765964"/>
          </a:xfrm>
          <a:prstGeom prst="cloudCallout">
            <a:avLst>
              <a:gd name="adj1" fmla="val -36515"/>
              <a:gd name="adj2" fmla="val -62533"/>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Rolleklarhet</a:t>
            </a:r>
          </a:p>
        </p:txBody>
      </p:sp>
      <p:sp>
        <p:nvSpPr>
          <p:cNvPr id="5" name="Pil: venstre og høyre 4">
            <a:extLst>
              <a:ext uri="{FF2B5EF4-FFF2-40B4-BE49-F238E27FC236}">
                <a16:creationId xmlns:a16="http://schemas.microsoft.com/office/drawing/2014/main" id="{4331629F-91D4-4C2D-8DF4-0733717B3C7A}"/>
              </a:ext>
            </a:extLst>
          </p:cNvPr>
          <p:cNvSpPr/>
          <p:nvPr/>
        </p:nvSpPr>
        <p:spPr>
          <a:xfrm>
            <a:off x="4327137" y="1859753"/>
            <a:ext cx="1914825" cy="726853"/>
          </a:xfrm>
          <a:prstGeom prst="lef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Interaksjon</a:t>
            </a:r>
          </a:p>
        </p:txBody>
      </p:sp>
      <p:sp>
        <p:nvSpPr>
          <p:cNvPr id="8" name="Tankeboble: sky 7">
            <a:extLst>
              <a:ext uri="{FF2B5EF4-FFF2-40B4-BE49-F238E27FC236}">
                <a16:creationId xmlns:a16="http://schemas.microsoft.com/office/drawing/2014/main" id="{0BB0C325-0686-422F-8264-348007474773}"/>
              </a:ext>
            </a:extLst>
          </p:cNvPr>
          <p:cNvSpPr/>
          <p:nvPr/>
        </p:nvSpPr>
        <p:spPr>
          <a:xfrm>
            <a:off x="2878966" y="4908139"/>
            <a:ext cx="7042274" cy="1263791"/>
          </a:xfrm>
          <a:prstGeom prst="cloudCallout">
            <a:avLst>
              <a:gd name="adj1" fmla="val 31383"/>
              <a:gd name="adj2" fmla="val 36501"/>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Eksempel på hvordan koble 10-FAKTOR til kommunens/ organisasjonens verdier og forventninger til ansatte og ledere</a:t>
            </a:r>
          </a:p>
        </p:txBody>
      </p:sp>
      <p:sp>
        <p:nvSpPr>
          <p:cNvPr id="10" name="Rektangel: avrundede hjørner 9">
            <a:extLst>
              <a:ext uri="{FF2B5EF4-FFF2-40B4-BE49-F238E27FC236}">
                <a16:creationId xmlns:a16="http://schemas.microsoft.com/office/drawing/2014/main" id="{D791DFFD-1FE5-4417-BD88-CCCD5F818500}"/>
              </a:ext>
            </a:extLst>
          </p:cNvPr>
          <p:cNvSpPr/>
          <p:nvPr/>
        </p:nvSpPr>
        <p:spPr>
          <a:xfrm>
            <a:off x="4327137" y="6171930"/>
            <a:ext cx="7537761" cy="479503"/>
          </a:xfrm>
          <a:prstGeom prst="roundRect">
            <a:avLst/>
          </a:prstGeom>
          <a:noFill/>
          <a:ln w="28575">
            <a:solidFill>
              <a:srgbClr val="0B2B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2BBE44B-7A40-475F-AEBF-5129FEFCEE23}"/>
              </a:ext>
            </a:extLst>
          </p:cNvPr>
          <p:cNvSpPr txBox="1"/>
          <p:nvPr/>
        </p:nvSpPr>
        <p:spPr>
          <a:xfrm>
            <a:off x="9471992" y="-118621"/>
            <a:ext cx="2819476" cy="584775"/>
          </a:xfrm>
          <a:prstGeom prst="rect">
            <a:avLst/>
          </a:prstGeom>
          <a:noFill/>
        </p:spPr>
        <p:txBody>
          <a:bodyPr wrap="square" rtlCol="0">
            <a:spAutoFit/>
          </a:bodyPr>
          <a:lstStyle/>
          <a:p>
            <a:pPr algn="r"/>
            <a:r>
              <a:rPr lang="nb-NO" sz="3200" i="1" dirty="0">
                <a:highlight>
                  <a:srgbClr val="FFFF00"/>
                </a:highlight>
              </a:rPr>
              <a:t>#påminning</a:t>
            </a:r>
          </a:p>
        </p:txBody>
      </p:sp>
    </p:spTree>
    <p:extLst>
      <p:ext uri="{BB962C8B-B14F-4D97-AF65-F5344CB8AC3E}">
        <p14:creationId xmlns:p14="http://schemas.microsoft.com/office/powerpoint/2010/main" val="13083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5" grpId="0" animBg="1"/>
      <p:bldP spid="8"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EBC23729-4324-4BCF-A835-44AF14FBA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86" y="122577"/>
            <a:ext cx="12192000" cy="592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tel 1">
            <a:extLst>
              <a:ext uri="{FF2B5EF4-FFF2-40B4-BE49-F238E27FC236}">
                <a16:creationId xmlns:a16="http://schemas.microsoft.com/office/drawing/2014/main" id="{4D6BD6C9-23CE-4292-87E0-C0744CAFE309}"/>
              </a:ext>
            </a:extLst>
          </p:cNvPr>
          <p:cNvSpPr>
            <a:spLocks noGrp="1"/>
          </p:cNvSpPr>
          <p:nvPr>
            <p:ph type="title"/>
          </p:nvPr>
        </p:nvSpPr>
        <p:spPr>
          <a:xfrm>
            <a:off x="946856" y="96062"/>
            <a:ext cx="10706792" cy="1285069"/>
          </a:xfrm>
        </p:spPr>
        <p:txBody>
          <a:bodyPr>
            <a:normAutofit fontScale="90000"/>
          </a:bodyPr>
          <a:lstStyle/>
          <a:p>
            <a:pPr algn="ctr"/>
            <a:r>
              <a:rPr lang="nb-NO" dirty="0"/>
              <a:t>Mestringsorientert ledelse og tilbakemelding</a:t>
            </a:r>
          </a:p>
        </p:txBody>
      </p:sp>
      <p:pic>
        <p:nvPicPr>
          <p:cNvPr id="5" name="Bilde 4">
            <a:extLst>
              <a:ext uri="{FF2B5EF4-FFF2-40B4-BE49-F238E27FC236}">
                <a16:creationId xmlns:a16="http://schemas.microsoft.com/office/drawing/2014/main" id="{34C31E01-6F96-4F0A-96E3-8125A5A1D1C9}"/>
              </a:ext>
            </a:extLst>
          </p:cNvPr>
          <p:cNvPicPr>
            <a:picLocks noChangeAspect="1"/>
          </p:cNvPicPr>
          <p:nvPr/>
        </p:nvPicPr>
        <p:blipFill>
          <a:blip r:embed="rId4"/>
          <a:stretch>
            <a:fillRect/>
          </a:stretch>
        </p:blipFill>
        <p:spPr>
          <a:xfrm>
            <a:off x="2660570" y="1428437"/>
            <a:ext cx="6622501" cy="4067169"/>
          </a:xfrm>
          <a:prstGeom prst="rect">
            <a:avLst/>
          </a:prstGeom>
        </p:spPr>
      </p:pic>
      <p:sp>
        <p:nvSpPr>
          <p:cNvPr id="6" name="TekstSylinder 5">
            <a:extLst>
              <a:ext uri="{FF2B5EF4-FFF2-40B4-BE49-F238E27FC236}">
                <a16:creationId xmlns:a16="http://schemas.microsoft.com/office/drawing/2014/main" id="{1E844CC7-B142-4181-A306-78020D934B8F}"/>
              </a:ext>
            </a:extLst>
          </p:cNvPr>
          <p:cNvSpPr txBox="1"/>
          <p:nvPr/>
        </p:nvSpPr>
        <p:spPr>
          <a:xfrm>
            <a:off x="9719734" y="6177427"/>
            <a:ext cx="2223911" cy="261610"/>
          </a:xfrm>
          <a:prstGeom prst="rect">
            <a:avLst/>
          </a:prstGeom>
          <a:noFill/>
        </p:spPr>
        <p:txBody>
          <a:bodyPr wrap="square" rtlCol="0">
            <a:spAutoFit/>
          </a:bodyPr>
          <a:lstStyle/>
          <a:p>
            <a:pPr algn="r"/>
            <a:r>
              <a:rPr lang="nb-NO" sz="1100"/>
              <a:t>Ill. Pia Olsen</a:t>
            </a:r>
          </a:p>
        </p:txBody>
      </p:sp>
      <p:sp>
        <p:nvSpPr>
          <p:cNvPr id="7" name="Tankeboble: sky 6">
            <a:extLst>
              <a:ext uri="{FF2B5EF4-FFF2-40B4-BE49-F238E27FC236}">
                <a16:creationId xmlns:a16="http://schemas.microsoft.com/office/drawing/2014/main" id="{AF6CADF0-3809-494B-9A1F-6510CBEB592D}"/>
              </a:ext>
            </a:extLst>
          </p:cNvPr>
          <p:cNvSpPr/>
          <p:nvPr/>
        </p:nvSpPr>
        <p:spPr>
          <a:xfrm>
            <a:off x="146757" y="1140178"/>
            <a:ext cx="2393244" cy="1755815"/>
          </a:xfrm>
          <a:prstGeom prst="cloudCallout">
            <a:avLst>
              <a:gd name="adj1" fmla="val 74771"/>
              <a:gd name="adj2" fmla="val 33522"/>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a:t>Jeg tror hun klarer denne oppgaven godt!</a:t>
            </a:r>
          </a:p>
        </p:txBody>
      </p:sp>
      <p:sp>
        <p:nvSpPr>
          <p:cNvPr id="8" name="Tankeboble: sky 7">
            <a:extLst>
              <a:ext uri="{FF2B5EF4-FFF2-40B4-BE49-F238E27FC236}">
                <a16:creationId xmlns:a16="http://schemas.microsoft.com/office/drawing/2014/main" id="{B8591C54-4F83-4D95-8D98-F72F9FA0F442}"/>
              </a:ext>
            </a:extLst>
          </p:cNvPr>
          <p:cNvSpPr/>
          <p:nvPr/>
        </p:nvSpPr>
        <p:spPr>
          <a:xfrm>
            <a:off x="9046665" y="1140177"/>
            <a:ext cx="2896980" cy="4154312"/>
          </a:xfrm>
          <a:prstGeom prst="cloudCallout">
            <a:avLst>
              <a:gd name="adj1" fmla="val -193053"/>
              <a:gd name="adj2" fmla="val -5333"/>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dirty="0"/>
              <a:t>Leder har tatt meg på fersken i å få det til før– og sagt det til meg.  Så jeg tror jeg skal håndtere denne dagen godt også, selv om den blir utfordrende.</a:t>
            </a:r>
          </a:p>
        </p:txBody>
      </p:sp>
    </p:spTree>
    <p:extLst>
      <p:ext uri="{BB962C8B-B14F-4D97-AF65-F5344CB8AC3E}">
        <p14:creationId xmlns:p14="http://schemas.microsoft.com/office/powerpoint/2010/main" val="99142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12674" y="51394"/>
            <a:ext cx="9966651" cy="1285069"/>
          </a:xfrm>
        </p:spPr>
        <p:txBody>
          <a:bodyPr>
            <a:normAutofit fontScale="90000"/>
          </a:bodyPr>
          <a:lstStyle/>
          <a:p>
            <a:pPr algn="ctr"/>
            <a:r>
              <a:rPr lang="nb-NO" sz="5400" b="1" dirty="0">
                <a:solidFill>
                  <a:srgbClr val="002060"/>
                </a:solidFill>
              </a:rPr>
              <a:t>Hva tenker du «god feedback» er?</a:t>
            </a:r>
          </a:p>
        </p:txBody>
      </p:sp>
      <p:sp>
        <p:nvSpPr>
          <p:cNvPr id="3" name="Plassholder for innhold 2"/>
          <p:cNvSpPr>
            <a:spLocks noGrp="1"/>
          </p:cNvSpPr>
          <p:nvPr>
            <p:ph idx="1"/>
          </p:nvPr>
        </p:nvSpPr>
        <p:spPr>
          <a:xfrm>
            <a:off x="1112673" y="1032319"/>
            <a:ext cx="9966651" cy="4218410"/>
          </a:xfrm>
        </p:spPr>
        <p:txBody>
          <a:bodyPr>
            <a:normAutofit fontScale="77500" lnSpcReduction="20000"/>
          </a:bodyPr>
          <a:lstStyle/>
          <a:p>
            <a:pPr marL="0" indent="0" algn="ctr">
              <a:buNone/>
            </a:pPr>
            <a:endParaRPr lang="nb-NO" dirty="0"/>
          </a:p>
          <a:p>
            <a:pPr marL="0" indent="0">
              <a:buNone/>
            </a:pPr>
            <a:r>
              <a:rPr lang="nb-NO" b="1" dirty="0">
                <a:solidFill>
                  <a:srgbClr val="002060"/>
                </a:solidFill>
              </a:rPr>
              <a:t>God/nyttig feedback skal kunne si noe om:</a:t>
            </a:r>
          </a:p>
          <a:p>
            <a:pPr>
              <a:buFont typeface="Arial" pitchFamily="34" charset="0"/>
              <a:buChar char="•"/>
            </a:pPr>
            <a:r>
              <a:rPr lang="nb-NO" dirty="0">
                <a:solidFill>
                  <a:srgbClr val="002060"/>
                </a:solidFill>
              </a:rPr>
              <a:t>Hvordan ligger jeg an så langt? </a:t>
            </a:r>
            <a:r>
              <a:rPr lang="nb-NO" sz="2000" dirty="0">
                <a:solidFill>
                  <a:srgbClr val="002060"/>
                </a:solidFill>
              </a:rPr>
              <a:t>(hvor er jeg i forhold til målet)</a:t>
            </a:r>
          </a:p>
          <a:p>
            <a:pPr>
              <a:buFont typeface="Arial" pitchFamily="34" charset="0"/>
              <a:buChar char="•"/>
            </a:pPr>
            <a:r>
              <a:rPr lang="nb-NO" dirty="0">
                <a:solidFill>
                  <a:srgbClr val="002060"/>
                </a:solidFill>
              </a:rPr>
              <a:t>Hva er mitt neste steg? </a:t>
            </a:r>
            <a:r>
              <a:rPr lang="nb-NO" sz="2000" dirty="0">
                <a:solidFill>
                  <a:srgbClr val="002060"/>
                </a:solidFill>
              </a:rPr>
              <a:t>(mål)</a:t>
            </a:r>
          </a:p>
          <a:p>
            <a:pPr>
              <a:buFont typeface="Arial" pitchFamily="34" charset="0"/>
              <a:buChar char="•"/>
            </a:pPr>
            <a:r>
              <a:rPr lang="nb-NO" dirty="0">
                <a:solidFill>
                  <a:srgbClr val="002060"/>
                </a:solidFill>
              </a:rPr>
              <a:t>Hvordan skal jeg få det til? </a:t>
            </a:r>
            <a:r>
              <a:rPr lang="nb-NO" sz="2000" dirty="0">
                <a:solidFill>
                  <a:srgbClr val="002060"/>
                </a:solidFill>
              </a:rPr>
              <a:t>(strategi)</a:t>
            </a:r>
          </a:p>
          <a:p>
            <a:pPr marL="0" indent="0">
              <a:buNone/>
            </a:pPr>
            <a:endParaRPr lang="nb-NO" sz="2000" dirty="0">
              <a:solidFill>
                <a:srgbClr val="002060"/>
              </a:solidFill>
            </a:endParaRPr>
          </a:p>
          <a:p>
            <a:pPr>
              <a:buFont typeface="Arial" pitchFamily="34" charset="0"/>
              <a:buChar char="•"/>
            </a:pPr>
            <a:endParaRPr lang="nb-NO" sz="2000" dirty="0">
              <a:solidFill>
                <a:srgbClr val="002060"/>
              </a:solidFill>
            </a:endParaRPr>
          </a:p>
          <a:p>
            <a:pPr marL="0" indent="0" algn="ctr">
              <a:buNone/>
            </a:pPr>
            <a:r>
              <a:rPr lang="nb-NO" sz="3200" b="1" dirty="0"/>
              <a:t>Hensikt med feedback er:</a:t>
            </a:r>
          </a:p>
          <a:p>
            <a:pPr marL="0" indent="0" algn="ctr">
              <a:buNone/>
            </a:pPr>
            <a:r>
              <a:rPr lang="nb-NO" sz="3200" b="1" i="1" dirty="0">
                <a:solidFill>
                  <a:srgbClr val="FF0000"/>
                </a:solidFill>
              </a:rPr>
              <a:t>«lukke gapet mellom der vi er og der vi skal»</a:t>
            </a:r>
          </a:p>
          <a:p>
            <a:pPr marL="0" indent="0">
              <a:buNone/>
            </a:pPr>
            <a:endParaRPr lang="nb-NO" sz="3200" dirty="0">
              <a:solidFill>
                <a:srgbClr val="002060"/>
              </a:solidFill>
            </a:endParaRPr>
          </a:p>
          <a:p>
            <a:pPr>
              <a:buFont typeface="Arial" pitchFamily="34" charset="0"/>
              <a:buChar char="•"/>
            </a:pPr>
            <a:endParaRPr lang="nb-NO" sz="3200" dirty="0"/>
          </a:p>
          <a:p>
            <a:pPr marL="0" indent="0">
              <a:buNone/>
            </a:pPr>
            <a:endParaRPr lang="nb-NO" sz="2000" dirty="0"/>
          </a:p>
        </p:txBody>
      </p:sp>
      <p:pic>
        <p:nvPicPr>
          <p:cNvPr id="4"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921" y="5666934"/>
            <a:ext cx="1060103" cy="1058739"/>
          </a:xfrm>
          <a:prstGeom prst="rect">
            <a:avLst/>
          </a:prstGeom>
        </p:spPr>
      </p:pic>
      <p:pic>
        <p:nvPicPr>
          <p:cNvPr id="5" name="Bilde 4">
            <a:extLst>
              <a:ext uri="{FF2B5EF4-FFF2-40B4-BE49-F238E27FC236}">
                <a16:creationId xmlns:a16="http://schemas.microsoft.com/office/drawing/2014/main" id="{79EA6C45-0662-41A2-8FDB-19D4DE25DA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4261" y="5582093"/>
            <a:ext cx="1537739" cy="1275907"/>
          </a:xfrm>
          <a:prstGeom prst="rect">
            <a:avLst/>
          </a:prstGeom>
          <a:ln>
            <a:noFill/>
          </a:ln>
          <a:effectLst>
            <a:softEdge rad="112500"/>
          </a:effectLst>
        </p:spPr>
      </p:pic>
      <p:sp>
        <p:nvSpPr>
          <p:cNvPr id="6" name="Tankeboble: sky 5">
            <a:extLst>
              <a:ext uri="{FF2B5EF4-FFF2-40B4-BE49-F238E27FC236}">
                <a16:creationId xmlns:a16="http://schemas.microsoft.com/office/drawing/2014/main" id="{0DF241DC-F758-47CE-BEAB-AC462D0DC554}"/>
              </a:ext>
            </a:extLst>
          </p:cNvPr>
          <p:cNvSpPr/>
          <p:nvPr/>
        </p:nvSpPr>
        <p:spPr>
          <a:xfrm>
            <a:off x="10267725" y="1722473"/>
            <a:ext cx="1789596" cy="3030279"/>
          </a:xfrm>
          <a:prstGeom prst="cloudCallout">
            <a:avLst>
              <a:gd name="adj1" fmla="val 19271"/>
              <a:gd name="adj2" fmla="val 74079"/>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Da må jeg</a:t>
            </a:r>
            <a:r>
              <a:rPr lang="nb-NO" b="1" i="1" dirty="0"/>
              <a:t> forstå </a:t>
            </a:r>
            <a:r>
              <a:rPr lang="nb-NO" dirty="0"/>
              <a:t>hva gapet er.</a:t>
            </a:r>
          </a:p>
        </p:txBody>
      </p:sp>
      <p:sp>
        <p:nvSpPr>
          <p:cNvPr id="7" name="Eksplosjon: 8 punkt 6">
            <a:extLst>
              <a:ext uri="{FF2B5EF4-FFF2-40B4-BE49-F238E27FC236}">
                <a16:creationId xmlns:a16="http://schemas.microsoft.com/office/drawing/2014/main" id="{47C326B4-CC1D-4BB8-8347-5422BCFEBDB2}"/>
              </a:ext>
            </a:extLst>
          </p:cNvPr>
          <p:cNvSpPr/>
          <p:nvPr/>
        </p:nvSpPr>
        <p:spPr>
          <a:xfrm>
            <a:off x="2375335" y="1463657"/>
            <a:ext cx="7101766" cy="3659877"/>
          </a:xfrm>
          <a:prstGeom prst="irregularSeal1">
            <a:avLst/>
          </a:prstGeom>
          <a:solidFill>
            <a:srgbClr val="FFC000"/>
          </a:solidFill>
          <a:ln w="28575">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800" b="1" dirty="0">
                <a:solidFill>
                  <a:sysClr val="windowText" lastClr="000000"/>
                </a:solidFill>
              </a:rPr>
              <a:t>Utfordring:</a:t>
            </a:r>
            <a:endParaRPr lang="nb-NO" sz="2000" dirty="0">
              <a:solidFill>
                <a:sysClr val="windowText" lastClr="000000"/>
              </a:solidFill>
            </a:endParaRPr>
          </a:p>
          <a:p>
            <a:pPr algn="ctr"/>
            <a:r>
              <a:rPr lang="nb-NO" sz="2000" dirty="0">
                <a:solidFill>
                  <a:sysClr val="windowText" lastClr="000000"/>
                </a:solidFill>
              </a:rPr>
              <a:t>Tilbakemelding kan utløse </a:t>
            </a:r>
            <a:r>
              <a:rPr lang="nb-NO" sz="2000" b="1" dirty="0">
                <a:solidFill>
                  <a:sysClr val="windowText" lastClr="000000"/>
                </a:solidFill>
              </a:rPr>
              <a:t>FRYKT</a:t>
            </a:r>
            <a:r>
              <a:rPr lang="nb-NO" sz="2000" dirty="0">
                <a:solidFill>
                  <a:sysClr val="windowText" lastClr="000000"/>
                </a:solidFill>
              </a:rPr>
              <a:t>!</a:t>
            </a:r>
          </a:p>
        </p:txBody>
      </p:sp>
    </p:spTree>
    <p:extLst>
      <p:ext uri="{BB962C8B-B14F-4D97-AF65-F5344CB8AC3E}">
        <p14:creationId xmlns:p14="http://schemas.microsoft.com/office/powerpoint/2010/main" val="7813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1" dur="500"/>
                                        <p:tgtEl>
                                          <p:spTgt spid="3">
                                            <p:txEl>
                                              <p:pRg st="7" end="7"/>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4" dur="500"/>
                                        <p:tgtEl>
                                          <p:spTgt spid="3">
                                            <p:txEl>
                                              <p:pRg st="8" end="8"/>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nkeboble: sky 1">
            <a:extLst>
              <a:ext uri="{FF2B5EF4-FFF2-40B4-BE49-F238E27FC236}">
                <a16:creationId xmlns:a16="http://schemas.microsoft.com/office/drawing/2014/main" id="{0A2BD288-C1DC-456F-A020-B603C30B5AD8}"/>
              </a:ext>
            </a:extLst>
          </p:cNvPr>
          <p:cNvSpPr/>
          <p:nvPr/>
        </p:nvSpPr>
        <p:spPr>
          <a:xfrm>
            <a:off x="387686" y="24118"/>
            <a:ext cx="10810126" cy="3158990"/>
          </a:xfrm>
          <a:prstGeom prst="cloudCallout">
            <a:avLst>
              <a:gd name="adj1" fmla="val 38853"/>
              <a:gd name="adj2" fmla="val 60180"/>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4400" b="1" dirty="0"/>
              <a:t>Hva</a:t>
            </a:r>
            <a:r>
              <a:rPr lang="nb-NO" sz="2800" dirty="0"/>
              <a:t> ønsker du tilbakemelding på?  </a:t>
            </a:r>
          </a:p>
          <a:p>
            <a:pPr algn="ctr"/>
            <a:r>
              <a:rPr lang="nb-NO" sz="3600" dirty="0"/>
              <a:t>Velg 3 punkt.</a:t>
            </a:r>
          </a:p>
        </p:txBody>
      </p:sp>
      <p:pic>
        <p:nvPicPr>
          <p:cNvPr id="3" name="Bilde 2">
            <a:extLst>
              <a:ext uri="{FF2B5EF4-FFF2-40B4-BE49-F238E27FC236}">
                <a16:creationId xmlns:a16="http://schemas.microsoft.com/office/drawing/2014/main" id="{5331BE5F-28A8-4693-B26D-D77EA2149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4261" y="5582093"/>
            <a:ext cx="1537739" cy="1275907"/>
          </a:xfrm>
          <a:prstGeom prst="rect">
            <a:avLst/>
          </a:prstGeom>
          <a:ln>
            <a:noFill/>
          </a:ln>
          <a:effectLst>
            <a:softEdge rad="112500"/>
          </a:effectLst>
        </p:spPr>
      </p:pic>
      <p:sp>
        <p:nvSpPr>
          <p:cNvPr id="4" name="Tankeboble: sky 3">
            <a:extLst>
              <a:ext uri="{FF2B5EF4-FFF2-40B4-BE49-F238E27FC236}">
                <a16:creationId xmlns:a16="http://schemas.microsoft.com/office/drawing/2014/main" id="{A8FF9F8C-49FF-4E91-B5DB-06842A481B07}"/>
              </a:ext>
            </a:extLst>
          </p:cNvPr>
          <p:cNvSpPr/>
          <p:nvPr/>
        </p:nvSpPr>
        <p:spPr>
          <a:xfrm>
            <a:off x="3130392" y="2201188"/>
            <a:ext cx="4911047" cy="1417834"/>
          </a:xfrm>
          <a:prstGeom prst="cloudCallout">
            <a:avLst>
              <a:gd name="adj1" fmla="val 107828"/>
              <a:gd name="adj2" fmla="val 105978"/>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800" b="1" dirty="0"/>
              <a:t>Hvorfor</a:t>
            </a:r>
            <a:r>
              <a:rPr lang="nb-NO" sz="2800" dirty="0"/>
              <a:t>?</a:t>
            </a:r>
          </a:p>
          <a:p>
            <a:pPr algn="ctr"/>
            <a:r>
              <a:rPr lang="nb-NO" dirty="0"/>
              <a:t>Mye mindre «fryktskapende», mye lettere å ta i mot</a:t>
            </a:r>
          </a:p>
        </p:txBody>
      </p:sp>
      <p:sp>
        <p:nvSpPr>
          <p:cNvPr id="6" name="TekstSylinder 5">
            <a:extLst>
              <a:ext uri="{FF2B5EF4-FFF2-40B4-BE49-F238E27FC236}">
                <a16:creationId xmlns:a16="http://schemas.microsoft.com/office/drawing/2014/main" id="{FD67D032-BDE5-4A36-9616-F1A111229827}"/>
              </a:ext>
            </a:extLst>
          </p:cNvPr>
          <p:cNvSpPr txBox="1"/>
          <p:nvPr/>
        </p:nvSpPr>
        <p:spPr>
          <a:xfrm>
            <a:off x="673205" y="3738061"/>
            <a:ext cx="11371923" cy="1938992"/>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nb-NO" b="1" dirty="0"/>
              <a:t>Eksempel fra møteledelse:</a:t>
            </a:r>
            <a:endParaRPr lang="nb-NO" dirty="0"/>
          </a:p>
          <a:p>
            <a:r>
              <a:rPr lang="nb-NO" dirty="0"/>
              <a:t>Bli enige med om 5 kjennetegn på et godt, effektivt og lærende møte (eks. bruk «oppskrift på godt møte» </a:t>
            </a:r>
          </a:p>
          <a:p>
            <a:r>
              <a:rPr lang="nb-NO" sz="1600" dirty="0"/>
              <a:t>Før du starter møtet, velg ut og si fra om 2-3 kjennetegn du vil ha tilbakemelding på etter møtet. Eks. Innsjekk, oppsummere og utsjekk. </a:t>
            </a:r>
          </a:p>
          <a:p>
            <a:endParaRPr lang="nb-NO" sz="1600" dirty="0"/>
          </a:p>
          <a:p>
            <a:r>
              <a:rPr lang="nb-NO" dirty="0"/>
              <a:t>Gjennomfør møtet. Vurder deg selv ut i fra de 3 kjennetegnene.  Be deretter om innspill fra møtedeltakerne på de samme punktene. Ser dere og vurderer dere likt? Hvorfor/hvorfor ikke?</a:t>
            </a:r>
          </a:p>
        </p:txBody>
      </p:sp>
      <p:sp>
        <p:nvSpPr>
          <p:cNvPr id="9" name="Tankeboble: sky 8">
            <a:extLst>
              <a:ext uri="{FF2B5EF4-FFF2-40B4-BE49-F238E27FC236}">
                <a16:creationId xmlns:a16="http://schemas.microsoft.com/office/drawing/2014/main" id="{D46B4974-FB36-49AD-B3F7-7648A8EF43E3}"/>
              </a:ext>
            </a:extLst>
          </p:cNvPr>
          <p:cNvSpPr/>
          <p:nvPr/>
        </p:nvSpPr>
        <p:spPr>
          <a:xfrm>
            <a:off x="2679701" y="5796092"/>
            <a:ext cx="7358932" cy="788791"/>
          </a:xfrm>
          <a:prstGeom prst="cloudCallout">
            <a:avLst>
              <a:gd name="adj1" fmla="val 55435"/>
              <a:gd name="adj2" fmla="val -28108"/>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dirty="0"/>
              <a:t>Hvordan kan du oversette dette til din kommune/organisasjon?</a:t>
            </a:r>
          </a:p>
        </p:txBody>
      </p:sp>
    </p:spTree>
    <p:extLst>
      <p:ext uri="{BB962C8B-B14F-4D97-AF65-F5344CB8AC3E}">
        <p14:creationId xmlns:p14="http://schemas.microsoft.com/office/powerpoint/2010/main" val="424732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two heads silhouettes with graphic expression of different ways of thinking Stock Vector - 68815875">
            <a:extLst>
              <a:ext uri="{FF2B5EF4-FFF2-40B4-BE49-F238E27FC236}">
                <a16:creationId xmlns:a16="http://schemas.microsoft.com/office/drawing/2014/main" id="{6CE0200F-7691-4D01-88FE-77B9EF3624E8}"/>
              </a:ext>
            </a:extLst>
          </p:cNvPr>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b="22104"/>
          <a:stretch/>
        </p:blipFill>
        <p:spPr bwMode="auto">
          <a:xfrm>
            <a:off x="9753631" y="2548036"/>
            <a:ext cx="2438369" cy="1899396"/>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BFC2EF8F-2770-4D61-A58F-FE4647112BC6}"/>
              </a:ext>
            </a:extLst>
          </p:cNvPr>
          <p:cNvSpPr>
            <a:spLocks noGrp="1"/>
          </p:cNvSpPr>
          <p:nvPr>
            <p:ph type="title"/>
          </p:nvPr>
        </p:nvSpPr>
        <p:spPr>
          <a:xfrm>
            <a:off x="1006164" y="136706"/>
            <a:ext cx="9966651" cy="1285069"/>
          </a:xfrm>
        </p:spPr>
        <p:txBody>
          <a:bodyPr>
            <a:normAutofit/>
          </a:bodyPr>
          <a:lstStyle/>
          <a:p>
            <a:r>
              <a:rPr lang="nb-NO" sz="4800" dirty="0"/>
              <a:t>Tilbakemelding</a:t>
            </a:r>
            <a:endParaRPr lang="nb-NO" sz="4800" b="1" dirty="0"/>
          </a:p>
        </p:txBody>
      </p:sp>
      <p:sp>
        <p:nvSpPr>
          <p:cNvPr id="3" name="Plassholder for innhold 2">
            <a:extLst>
              <a:ext uri="{FF2B5EF4-FFF2-40B4-BE49-F238E27FC236}">
                <a16:creationId xmlns:a16="http://schemas.microsoft.com/office/drawing/2014/main" id="{3142AB94-025F-4950-8688-339C09633A5C}"/>
              </a:ext>
            </a:extLst>
          </p:cNvPr>
          <p:cNvSpPr>
            <a:spLocks noGrp="1"/>
          </p:cNvSpPr>
          <p:nvPr>
            <p:ph type="body" sz="quarter" idx="10"/>
          </p:nvPr>
        </p:nvSpPr>
        <p:spPr>
          <a:xfrm>
            <a:off x="1078619" y="1290604"/>
            <a:ext cx="7555303" cy="3816350"/>
          </a:xfrm>
        </p:spPr>
        <p:txBody>
          <a:bodyPr>
            <a:normAutofit fontScale="77500" lnSpcReduction="20000"/>
          </a:bodyPr>
          <a:lstStyle/>
          <a:p>
            <a:pPr marL="0" indent="0">
              <a:buNone/>
            </a:pPr>
            <a:endParaRPr lang="nb-NO" dirty="0"/>
          </a:p>
          <a:p>
            <a:pPr>
              <a:lnSpc>
                <a:spcPct val="120000"/>
              </a:lnSpc>
              <a:buFont typeface="Arial" charset="0"/>
              <a:buChar char="•"/>
            </a:pPr>
            <a:r>
              <a:rPr lang="nb-NO" b="1" i="1" dirty="0">
                <a:solidFill>
                  <a:schemeClr val="accent6">
                    <a:lumMod val="50000"/>
                  </a:schemeClr>
                </a:solidFill>
                <a:latin typeface="+mn-lt"/>
              </a:rPr>
              <a:t>Virker best når:</a:t>
            </a:r>
          </a:p>
          <a:p>
            <a:pPr lvl="1">
              <a:buFont typeface="Wingdings" panose="05000000000000000000" pitchFamily="2" charset="2"/>
              <a:buChar char="Ø"/>
            </a:pPr>
            <a:r>
              <a:rPr lang="nb-NO" dirty="0">
                <a:solidFill>
                  <a:schemeClr val="accent6">
                    <a:lumMod val="50000"/>
                  </a:schemeClr>
                </a:solidFill>
                <a:latin typeface="+mn-lt"/>
              </a:rPr>
              <a:t>Den blir gitt kort tid etter utført handling</a:t>
            </a:r>
          </a:p>
          <a:p>
            <a:pPr lvl="1">
              <a:buFont typeface="Wingdings" panose="05000000000000000000" pitchFamily="2" charset="2"/>
              <a:buChar char="Ø"/>
            </a:pPr>
            <a:r>
              <a:rPr lang="nb-NO" dirty="0">
                <a:solidFill>
                  <a:schemeClr val="accent6">
                    <a:lumMod val="50000"/>
                  </a:schemeClr>
                </a:solidFill>
                <a:latin typeface="+mn-lt"/>
              </a:rPr>
              <a:t>Når den er konkret og direkte til deg</a:t>
            </a:r>
          </a:p>
          <a:p>
            <a:pPr lvl="1">
              <a:buFont typeface="Wingdings" panose="05000000000000000000" pitchFamily="2" charset="2"/>
              <a:buChar char="Ø"/>
            </a:pPr>
            <a:r>
              <a:rPr lang="nb-NO" dirty="0">
                <a:solidFill>
                  <a:schemeClr val="accent6">
                    <a:lumMod val="50000"/>
                  </a:schemeClr>
                </a:solidFill>
                <a:latin typeface="+mn-lt"/>
              </a:rPr>
              <a:t>Når den blir gitt til fra en person du har tillit til</a:t>
            </a:r>
          </a:p>
          <a:p>
            <a:pPr lvl="1">
              <a:buFont typeface="Wingdings" panose="05000000000000000000" pitchFamily="2" charset="2"/>
              <a:buChar char="Ø"/>
            </a:pPr>
            <a:r>
              <a:rPr lang="nb-NO" dirty="0">
                <a:solidFill>
                  <a:schemeClr val="accent6">
                    <a:lumMod val="50000"/>
                  </a:schemeClr>
                </a:solidFill>
                <a:latin typeface="+mn-lt"/>
              </a:rPr>
              <a:t>Når den gjelder noe du ikke visste du var i god i fra før</a:t>
            </a:r>
          </a:p>
          <a:p>
            <a:pPr marL="457200" lvl="1" indent="0">
              <a:buNone/>
            </a:pPr>
            <a:endParaRPr lang="nb-NO" dirty="0">
              <a:solidFill>
                <a:schemeClr val="accent6">
                  <a:lumMod val="50000"/>
                </a:schemeClr>
              </a:solidFill>
              <a:latin typeface="+mn-lt"/>
            </a:endParaRPr>
          </a:p>
          <a:p>
            <a:pPr>
              <a:lnSpc>
                <a:spcPct val="120000"/>
              </a:lnSpc>
              <a:buFont typeface="Arial" charset="0"/>
              <a:buChar char="•"/>
            </a:pPr>
            <a:r>
              <a:rPr lang="nb-NO" sz="3100" b="1" i="1" dirty="0">
                <a:solidFill>
                  <a:srgbClr val="FF6600"/>
                </a:solidFill>
                <a:latin typeface="+mn-lt"/>
              </a:rPr>
              <a:t>Forventning</a:t>
            </a:r>
            <a:r>
              <a:rPr lang="nb-NO" dirty="0">
                <a:solidFill>
                  <a:schemeClr val="accent6">
                    <a:lumMod val="50000"/>
                  </a:schemeClr>
                </a:solidFill>
                <a:latin typeface="+mn-lt"/>
              </a:rPr>
              <a:t> til eget læringspotensiale + andres forventning til ditt læringspotensiale, påvirker hvordan du </a:t>
            </a:r>
            <a:r>
              <a:rPr lang="nb-NO" i="1" dirty="0">
                <a:solidFill>
                  <a:schemeClr val="accent6">
                    <a:lumMod val="50000"/>
                  </a:schemeClr>
                </a:solidFill>
                <a:latin typeface="+mn-lt"/>
              </a:rPr>
              <a:t>tar i mot og bruker </a:t>
            </a:r>
            <a:r>
              <a:rPr lang="nb-NO" dirty="0">
                <a:solidFill>
                  <a:schemeClr val="accent6">
                    <a:lumMod val="50000"/>
                  </a:schemeClr>
                </a:solidFill>
                <a:latin typeface="+mn-lt"/>
              </a:rPr>
              <a:t>tilbakemeldingen!</a:t>
            </a:r>
          </a:p>
          <a:p>
            <a:pPr marL="0" indent="0">
              <a:buNone/>
            </a:pPr>
            <a:endParaRPr lang="nb-NO" dirty="0"/>
          </a:p>
        </p:txBody>
      </p:sp>
      <p:sp>
        <p:nvSpPr>
          <p:cNvPr id="4" name="Snakkeboble: oval 3">
            <a:extLst>
              <a:ext uri="{FF2B5EF4-FFF2-40B4-BE49-F238E27FC236}">
                <a16:creationId xmlns:a16="http://schemas.microsoft.com/office/drawing/2014/main" id="{84C4A456-1A45-4EBB-8B5D-BCDB246A54F1}"/>
              </a:ext>
            </a:extLst>
          </p:cNvPr>
          <p:cNvSpPr/>
          <p:nvPr/>
        </p:nvSpPr>
        <p:spPr>
          <a:xfrm>
            <a:off x="8668139" y="128793"/>
            <a:ext cx="3420989" cy="1899396"/>
          </a:xfrm>
          <a:prstGeom prst="wedgeEllipseCallout">
            <a:avLst>
              <a:gd name="adj1" fmla="val 26949"/>
              <a:gd name="adj2" fmla="val 87840"/>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00" dirty="0"/>
              <a:t>Så hyggelig å høre.  Det er lettere å gi tilbakemelding når du er tydelig på at du ønsker konkrete innspill.</a:t>
            </a:r>
          </a:p>
        </p:txBody>
      </p:sp>
      <p:sp>
        <p:nvSpPr>
          <p:cNvPr id="5" name="Snakkeboble: oval 4">
            <a:extLst>
              <a:ext uri="{FF2B5EF4-FFF2-40B4-BE49-F238E27FC236}">
                <a16:creationId xmlns:a16="http://schemas.microsoft.com/office/drawing/2014/main" id="{337CCAC7-03DC-4AF7-A6D9-9F38A8F86271}"/>
              </a:ext>
            </a:extLst>
          </p:cNvPr>
          <p:cNvSpPr/>
          <p:nvPr/>
        </p:nvSpPr>
        <p:spPr>
          <a:xfrm>
            <a:off x="5733288" y="865816"/>
            <a:ext cx="3567307" cy="1715643"/>
          </a:xfrm>
          <a:prstGeom prst="wedgeEllipseCallout">
            <a:avLst>
              <a:gd name="adj1" fmla="val 62047"/>
              <a:gd name="adj2" fmla="val 76352"/>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Tusen takk for at du hjalp meg å ferdigstille rapporten!  Du er god til å skrive oppsummeringer.</a:t>
            </a:r>
          </a:p>
        </p:txBody>
      </p:sp>
      <p:pic>
        <p:nvPicPr>
          <p:cNvPr id="7" name="Picture 2" descr="Jo Boaler | Writers | EdSurge">
            <a:extLst>
              <a:ext uri="{FF2B5EF4-FFF2-40B4-BE49-F238E27FC236}">
                <a16:creationId xmlns:a16="http://schemas.microsoft.com/office/drawing/2014/main" id="{F2B81ACA-0FAB-4458-8D1E-F8116CE5B68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9877" y="4422969"/>
            <a:ext cx="1561672" cy="1561672"/>
          </a:xfrm>
          <a:prstGeom prst="rect">
            <a:avLst/>
          </a:prstGeom>
          <a:noFill/>
          <a:extLst>
            <a:ext uri="{909E8E84-426E-40DD-AFC4-6F175D3DCCD1}">
              <a14:hiddenFill xmlns:a14="http://schemas.microsoft.com/office/drawing/2010/main">
                <a:solidFill>
                  <a:srgbClr val="FFFFFF"/>
                </a:solidFill>
              </a14:hiddenFill>
            </a:ext>
          </a:extLst>
        </p:spPr>
      </p:pic>
      <p:sp>
        <p:nvSpPr>
          <p:cNvPr id="10" name="TekstSylinder 9">
            <a:extLst>
              <a:ext uri="{FF2B5EF4-FFF2-40B4-BE49-F238E27FC236}">
                <a16:creationId xmlns:a16="http://schemas.microsoft.com/office/drawing/2014/main" id="{56CBA49D-2065-411F-8977-8D01F1632D1F}"/>
              </a:ext>
            </a:extLst>
          </p:cNvPr>
          <p:cNvSpPr txBox="1"/>
          <p:nvPr/>
        </p:nvSpPr>
        <p:spPr>
          <a:xfrm>
            <a:off x="5591667" y="6318576"/>
            <a:ext cx="6589882" cy="307777"/>
          </a:xfrm>
          <a:prstGeom prst="rect">
            <a:avLst/>
          </a:prstGeom>
          <a:noFill/>
        </p:spPr>
        <p:txBody>
          <a:bodyPr wrap="none" rtlCol="0">
            <a:spAutoFit/>
          </a:bodyPr>
          <a:lstStyle/>
          <a:p>
            <a:pPr algn="r"/>
            <a:r>
              <a:rPr lang="nb-NO" sz="1400" dirty="0">
                <a:effectLst/>
                <a:latin typeface="Times New Roman" panose="02020603050405020304" pitchFamily="18" charset="0"/>
                <a:ea typeface="Times New Roman" panose="02020603050405020304" pitchFamily="18" charset="0"/>
              </a:rPr>
              <a:t>Bandura, 1995 ; </a:t>
            </a:r>
            <a:r>
              <a:rPr lang="en-US" sz="1400" dirty="0" err="1"/>
              <a:t>Boaler</a:t>
            </a:r>
            <a:r>
              <a:rPr lang="en-US" sz="1400" dirty="0"/>
              <a:t>, 2019; </a:t>
            </a:r>
            <a:r>
              <a:rPr lang="nb-NO" sz="1400" dirty="0" err="1">
                <a:effectLst/>
                <a:latin typeface="Times New Roman" panose="02020603050405020304" pitchFamily="18" charset="0"/>
                <a:ea typeface="Times New Roman" panose="02020603050405020304" pitchFamily="18" charset="0"/>
              </a:rPr>
              <a:t>Dweck</a:t>
            </a:r>
            <a:r>
              <a:rPr lang="nb-NO" sz="1400" dirty="0">
                <a:effectLst/>
                <a:latin typeface="Times New Roman" panose="02020603050405020304" pitchFamily="18" charset="0"/>
                <a:ea typeface="Times New Roman" panose="02020603050405020304" pitchFamily="18" charset="0"/>
              </a:rPr>
              <a:t>, 2006; </a:t>
            </a:r>
            <a:r>
              <a:rPr lang="nb-NO" sz="1400" dirty="0" err="1">
                <a:effectLst/>
                <a:latin typeface="Times New Roman" panose="02020603050405020304" pitchFamily="18" charset="0"/>
                <a:ea typeface="Times New Roman" panose="02020603050405020304" pitchFamily="18" charset="0"/>
              </a:rPr>
              <a:t>Hattie</a:t>
            </a:r>
            <a:r>
              <a:rPr lang="nb-NO" sz="1400" dirty="0">
                <a:effectLst/>
                <a:latin typeface="Times New Roman" panose="02020603050405020304" pitchFamily="18" charset="0"/>
                <a:ea typeface="Times New Roman" panose="02020603050405020304" pitchFamily="18" charset="0"/>
              </a:rPr>
              <a:t> &amp; </a:t>
            </a:r>
            <a:r>
              <a:rPr lang="nb-NO" sz="1400" dirty="0" err="1">
                <a:effectLst/>
                <a:latin typeface="Times New Roman" panose="02020603050405020304" pitchFamily="18" charset="0"/>
                <a:ea typeface="Times New Roman" panose="02020603050405020304" pitchFamily="18" charset="0"/>
              </a:rPr>
              <a:t>Timperley</a:t>
            </a:r>
            <a:r>
              <a:rPr lang="nb-NO" sz="1400" dirty="0">
                <a:effectLst/>
                <a:latin typeface="Times New Roman" panose="02020603050405020304" pitchFamily="18" charset="0"/>
                <a:ea typeface="Times New Roman" panose="02020603050405020304" pitchFamily="18" charset="0"/>
              </a:rPr>
              <a:t>, 2007; </a:t>
            </a:r>
            <a:r>
              <a:rPr lang="nb-NO" sz="1400" dirty="0" err="1">
                <a:effectLst/>
                <a:latin typeface="Times New Roman" panose="02020603050405020304" pitchFamily="18" charset="0"/>
                <a:ea typeface="Times New Roman" panose="02020603050405020304" pitchFamily="18" charset="0"/>
              </a:rPr>
              <a:t>Latham</a:t>
            </a:r>
            <a:r>
              <a:rPr lang="nb-NO" sz="1400" dirty="0">
                <a:effectLst/>
                <a:latin typeface="Times New Roman" panose="02020603050405020304" pitchFamily="18" charset="0"/>
                <a:ea typeface="Times New Roman" panose="02020603050405020304" pitchFamily="18" charset="0"/>
              </a:rPr>
              <a:t>, 2012. </a:t>
            </a:r>
            <a:endParaRPr lang="nb-NO" sz="1350" i="1" dirty="0"/>
          </a:p>
        </p:txBody>
      </p:sp>
      <p:sp>
        <p:nvSpPr>
          <p:cNvPr id="12" name="Tankeboble: sky 11">
            <a:extLst>
              <a:ext uri="{FF2B5EF4-FFF2-40B4-BE49-F238E27FC236}">
                <a16:creationId xmlns:a16="http://schemas.microsoft.com/office/drawing/2014/main" id="{846C8F8C-B522-41A8-8547-BC9833713CBB}"/>
              </a:ext>
            </a:extLst>
          </p:cNvPr>
          <p:cNvSpPr/>
          <p:nvPr/>
        </p:nvSpPr>
        <p:spPr>
          <a:xfrm>
            <a:off x="2561370" y="4975423"/>
            <a:ext cx="6343836" cy="1343153"/>
          </a:xfrm>
          <a:prstGeom prst="cloudCallout">
            <a:avLst>
              <a:gd name="adj1" fmla="val 83261"/>
              <a:gd name="adj2" fmla="val -46250"/>
            </a:avLst>
          </a:prstGeom>
          <a:solidFill>
            <a:srgbClr val="92D050"/>
          </a:solidFill>
          <a:ln w="190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Hvordan uttrykker du </a:t>
            </a:r>
            <a:r>
              <a:rPr lang="nb-NO" sz="2000" b="1" i="1" dirty="0"/>
              <a:t>holdninger</a:t>
            </a:r>
            <a:r>
              <a:rPr lang="nb-NO" dirty="0"/>
              <a:t> til dine ansatte og kollegaers </a:t>
            </a:r>
            <a:r>
              <a:rPr lang="nb-NO" sz="2400" b="1" i="1" dirty="0"/>
              <a:t>potensiale</a:t>
            </a:r>
            <a:r>
              <a:rPr lang="nb-NO" dirty="0"/>
              <a:t>? </a:t>
            </a:r>
          </a:p>
        </p:txBody>
      </p:sp>
    </p:spTree>
    <p:extLst>
      <p:ext uri="{BB962C8B-B14F-4D97-AF65-F5344CB8AC3E}">
        <p14:creationId xmlns:p14="http://schemas.microsoft.com/office/powerpoint/2010/main" val="258637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6" dur="500"/>
                                        <p:tgtEl>
                                          <p:spTgt spid="3">
                                            <p:txEl>
                                              <p:pRg st="4" end="4"/>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randombar(horizontal)">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DAEDA9-6B50-4E63-B39F-C6A86FFE1D7F}"/>
              </a:ext>
            </a:extLst>
          </p:cNvPr>
          <p:cNvSpPr>
            <a:spLocks noGrp="1"/>
          </p:cNvSpPr>
          <p:nvPr>
            <p:ph type="title"/>
          </p:nvPr>
        </p:nvSpPr>
        <p:spPr>
          <a:xfrm>
            <a:off x="614803" y="176169"/>
            <a:ext cx="10962392" cy="2109831"/>
          </a:xfrm>
        </p:spPr>
        <p:style>
          <a:lnRef idx="2">
            <a:schemeClr val="dk1"/>
          </a:lnRef>
          <a:fillRef idx="1">
            <a:schemeClr val="lt1"/>
          </a:fillRef>
          <a:effectRef idx="0">
            <a:schemeClr val="dk1"/>
          </a:effectRef>
          <a:fontRef idx="minor">
            <a:schemeClr val="dk1"/>
          </a:fontRef>
        </p:style>
        <p:txBody>
          <a:bodyPr>
            <a:noAutofit/>
          </a:bodyPr>
          <a:lstStyle/>
          <a:p>
            <a:r>
              <a:rPr lang="nb-NO" sz="1600" b="1" dirty="0"/>
              <a:t>Forarbeid til samtale: </a:t>
            </a:r>
            <a:br>
              <a:rPr lang="nb-NO" sz="2000" b="1" dirty="0"/>
            </a:br>
            <a:r>
              <a:rPr lang="nb-NO" sz="1600" b="1" dirty="0"/>
              <a:t>-</a:t>
            </a:r>
            <a:r>
              <a:rPr lang="nb-NO" sz="1400" b="0" dirty="0"/>
              <a:t>Medarbeider skriver inn prioriterte arbeidsoppgaver (3-4).  Medarbeider vurderer egen mestring.</a:t>
            </a:r>
            <a:br>
              <a:rPr lang="nb-NO" sz="1400" b="0" dirty="0"/>
            </a:br>
            <a:r>
              <a:rPr lang="nb-NO" sz="1400" b="0" dirty="0"/>
              <a:t>-Leder prioriterer medarbeiders arbeidsoppgaver 3-4).</a:t>
            </a:r>
            <a:br>
              <a:rPr lang="nb-NO" sz="1400" b="0" dirty="0"/>
            </a:br>
            <a:br>
              <a:rPr lang="nb-NO" sz="1400" b="0" dirty="0"/>
            </a:br>
            <a:r>
              <a:rPr lang="nb-NO" sz="1400" dirty="0"/>
              <a:t>I samtalen:</a:t>
            </a:r>
            <a:br>
              <a:rPr lang="nb-NO" sz="1400" b="0" dirty="0"/>
            </a:br>
            <a:r>
              <a:rPr lang="nb-NO" sz="1400" b="0" dirty="0"/>
              <a:t>-utsjekk om der er like eller ulike prioriteringer og </a:t>
            </a:r>
            <a:r>
              <a:rPr lang="nb-NO" sz="1400" b="0" i="1" dirty="0"/>
              <a:t>hvorfor</a:t>
            </a:r>
            <a:br>
              <a:rPr lang="nb-NO" sz="1400" b="0" dirty="0"/>
            </a:br>
            <a:r>
              <a:rPr lang="nb-NO" sz="1400" b="0" dirty="0"/>
              <a:t>-refleksjon rundt opplevelse av mestring</a:t>
            </a:r>
            <a:br>
              <a:rPr lang="nb-NO" sz="1400" b="0" dirty="0"/>
            </a:br>
            <a:r>
              <a:rPr lang="nb-NO" sz="1400" b="0" dirty="0"/>
              <a:t>-felles forståelse av hva som skal prioriteres videre og begges bidrag for økt opplevelse av mestring</a:t>
            </a:r>
            <a:endParaRPr lang="nb-NO" sz="2000" b="0" dirty="0"/>
          </a:p>
        </p:txBody>
      </p:sp>
      <p:graphicFrame>
        <p:nvGraphicFramePr>
          <p:cNvPr id="4" name="Tabell 4">
            <a:extLst>
              <a:ext uri="{FF2B5EF4-FFF2-40B4-BE49-F238E27FC236}">
                <a16:creationId xmlns:a16="http://schemas.microsoft.com/office/drawing/2014/main" id="{FBD543C0-DA94-4485-B119-4F984A908CE3}"/>
              </a:ext>
            </a:extLst>
          </p:cNvPr>
          <p:cNvGraphicFramePr>
            <a:graphicFrameLocks noGrp="1"/>
          </p:cNvGraphicFramePr>
          <p:nvPr>
            <p:ph idx="4294967295"/>
          </p:nvPr>
        </p:nvGraphicFramePr>
        <p:xfrm>
          <a:off x="614803" y="2363764"/>
          <a:ext cx="10962392" cy="2466030"/>
        </p:xfrm>
        <a:graphic>
          <a:graphicData uri="http://schemas.openxmlformats.org/drawingml/2006/table">
            <a:tbl>
              <a:tblPr firstRow="1" bandRow="1">
                <a:tableStyleId>{5C22544A-7EE6-4342-B048-85BDC9FD1C3A}</a:tableStyleId>
              </a:tblPr>
              <a:tblGrid>
                <a:gridCol w="5958468">
                  <a:extLst>
                    <a:ext uri="{9D8B030D-6E8A-4147-A177-3AD203B41FA5}">
                      <a16:colId xmlns:a16="http://schemas.microsoft.com/office/drawing/2014/main" val="3063817874"/>
                    </a:ext>
                  </a:extLst>
                </a:gridCol>
                <a:gridCol w="713678">
                  <a:extLst>
                    <a:ext uri="{9D8B030D-6E8A-4147-A177-3AD203B41FA5}">
                      <a16:colId xmlns:a16="http://schemas.microsoft.com/office/drawing/2014/main" val="316445729"/>
                    </a:ext>
                  </a:extLst>
                </a:gridCol>
                <a:gridCol w="1449659">
                  <a:extLst>
                    <a:ext uri="{9D8B030D-6E8A-4147-A177-3AD203B41FA5}">
                      <a16:colId xmlns:a16="http://schemas.microsoft.com/office/drawing/2014/main" val="3741439282"/>
                    </a:ext>
                  </a:extLst>
                </a:gridCol>
                <a:gridCol w="1605775">
                  <a:extLst>
                    <a:ext uri="{9D8B030D-6E8A-4147-A177-3AD203B41FA5}">
                      <a16:colId xmlns:a16="http://schemas.microsoft.com/office/drawing/2014/main" val="1541780331"/>
                    </a:ext>
                  </a:extLst>
                </a:gridCol>
                <a:gridCol w="1234812">
                  <a:extLst>
                    <a:ext uri="{9D8B030D-6E8A-4147-A177-3AD203B41FA5}">
                      <a16:colId xmlns:a16="http://schemas.microsoft.com/office/drawing/2014/main" val="3036237645"/>
                    </a:ext>
                  </a:extLst>
                </a:gridCol>
              </a:tblGrid>
              <a:tr h="370840">
                <a:tc>
                  <a:txBody>
                    <a:bodyPr/>
                    <a:lstStyle/>
                    <a:p>
                      <a:r>
                        <a:rPr lang="nb-NO" sz="2000" dirty="0">
                          <a:solidFill>
                            <a:srgbClr val="002060"/>
                          </a:solidFill>
                        </a:rPr>
                        <a:t>Arbeidsoppgaver:</a:t>
                      </a:r>
                    </a:p>
                    <a:p>
                      <a:r>
                        <a:rPr lang="nb-NO" sz="1800" b="0" dirty="0">
                          <a:solidFill>
                            <a:srgbClr val="002060"/>
                          </a:solidFill>
                        </a:rPr>
                        <a:t>Skriv ned de 3 viktigste oppgaven du har i din jobb.  Viktig=betydning oppgaven har for organisasjonen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a:r>
                        <a:rPr lang="nb-NO" sz="3200" b="0" i="0" dirty="0">
                          <a:solidFill>
                            <a:srgbClr val="002060"/>
                          </a:solidFill>
                        </a:rPr>
                        <a:t>Mestring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4162246074"/>
                  </a:ext>
                </a:extLst>
              </a:tr>
              <a:tr h="413710">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err="1"/>
                        <a:t>Prio</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nb-NO" dirty="0">
                        <a:solidFill>
                          <a:srgbClr val="FFFF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6600"/>
                    </a:solidFill>
                  </a:tcPr>
                </a:tc>
                <a:extLst>
                  <a:ext uri="{0D108BD9-81ED-4DB2-BD59-A6C34878D82A}">
                    <a16:rowId xmlns:a16="http://schemas.microsoft.com/office/drawing/2014/main" val="2626606905"/>
                  </a:ext>
                </a:extLst>
              </a:tr>
              <a:tr h="370840">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6444720"/>
                  </a:ext>
                </a:extLst>
              </a:tr>
              <a:tr h="370840">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8547788"/>
                  </a:ext>
                </a:extLst>
              </a:tr>
              <a:tr h="0">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5661078"/>
                  </a:ext>
                </a:extLst>
              </a:tr>
            </a:tbl>
          </a:graphicData>
        </a:graphic>
      </p:graphicFrame>
      <p:pic>
        <p:nvPicPr>
          <p:cNvPr id="6" name="Bilde 5">
            <a:extLst>
              <a:ext uri="{FF2B5EF4-FFF2-40B4-BE49-F238E27FC236}">
                <a16:creationId xmlns:a16="http://schemas.microsoft.com/office/drawing/2014/main" id="{1F063A9F-362E-42AD-9989-0CF4741F1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4977" y="5516309"/>
            <a:ext cx="1617023" cy="1341691"/>
          </a:xfrm>
          <a:prstGeom prst="rect">
            <a:avLst/>
          </a:prstGeom>
          <a:ln>
            <a:noFill/>
          </a:ln>
          <a:effectLst>
            <a:softEdge rad="112500"/>
          </a:effectLst>
        </p:spPr>
      </p:pic>
      <p:sp>
        <p:nvSpPr>
          <p:cNvPr id="5" name="TekstSylinder 4">
            <a:extLst>
              <a:ext uri="{FF2B5EF4-FFF2-40B4-BE49-F238E27FC236}">
                <a16:creationId xmlns:a16="http://schemas.microsoft.com/office/drawing/2014/main" id="{EE00168F-F75A-4CE3-88E2-EABC91F2C6BD}"/>
              </a:ext>
            </a:extLst>
          </p:cNvPr>
          <p:cNvSpPr txBox="1"/>
          <p:nvPr/>
        </p:nvSpPr>
        <p:spPr>
          <a:xfrm>
            <a:off x="8716534" y="358513"/>
            <a:ext cx="2666954" cy="166199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nb-NO" dirty="0"/>
              <a:t>Tips:</a:t>
            </a:r>
          </a:p>
          <a:p>
            <a:pPr marL="285750" indent="-285750">
              <a:buFont typeface="Arial" panose="020B0604020202020204" pitchFamily="34" charset="0"/>
              <a:buChar char="•"/>
            </a:pPr>
            <a:r>
              <a:rPr lang="nb-NO" sz="1400" dirty="0"/>
              <a:t>Opplevelse av </a:t>
            </a:r>
            <a:r>
              <a:rPr lang="nb-NO" sz="1400" i="1" dirty="0"/>
              <a:t>autonomi</a:t>
            </a:r>
            <a:r>
              <a:rPr lang="nb-NO" sz="1400" dirty="0"/>
              <a:t> kan påvirke mestring.</a:t>
            </a:r>
          </a:p>
          <a:p>
            <a:pPr marL="285750" indent="-285750">
              <a:buFont typeface="Arial" panose="020B0604020202020204" pitchFamily="34" charset="0"/>
              <a:buChar char="•"/>
            </a:pPr>
            <a:r>
              <a:rPr lang="nb-NO" sz="1400" dirty="0"/>
              <a:t>Opplevd </a:t>
            </a:r>
            <a:r>
              <a:rPr lang="nb-NO" sz="1400" i="1" dirty="0"/>
              <a:t>bruk av kompetanse </a:t>
            </a:r>
            <a:r>
              <a:rPr lang="nb-NO" sz="1400" dirty="0"/>
              <a:t>kan påvirke mestring.</a:t>
            </a:r>
          </a:p>
          <a:p>
            <a:pPr marL="285750" indent="-285750">
              <a:buFont typeface="Arial" panose="020B0604020202020204" pitchFamily="34" charset="0"/>
              <a:buChar char="•"/>
            </a:pPr>
            <a:r>
              <a:rPr lang="nb-NO" sz="1400" i="1" dirty="0"/>
              <a:t>Rolleklarhet </a:t>
            </a:r>
            <a:r>
              <a:rPr lang="nb-NO" sz="1400" dirty="0"/>
              <a:t>kan påvirke mestring.</a:t>
            </a:r>
          </a:p>
        </p:txBody>
      </p:sp>
      <p:sp>
        <p:nvSpPr>
          <p:cNvPr id="8" name="TekstSylinder 7">
            <a:extLst>
              <a:ext uri="{FF2B5EF4-FFF2-40B4-BE49-F238E27FC236}">
                <a16:creationId xmlns:a16="http://schemas.microsoft.com/office/drawing/2014/main" id="{BCECE529-7464-450B-B8C9-448BC3597DEE}"/>
              </a:ext>
            </a:extLst>
          </p:cNvPr>
          <p:cNvSpPr txBox="1"/>
          <p:nvPr/>
        </p:nvSpPr>
        <p:spPr>
          <a:xfrm>
            <a:off x="10050011" y="-15353"/>
            <a:ext cx="2163337" cy="383043"/>
          </a:xfrm>
          <a:prstGeom prst="rect">
            <a:avLst/>
          </a:prstGeom>
          <a:noFill/>
        </p:spPr>
        <p:txBody>
          <a:bodyPr wrap="square" rtlCol="0">
            <a:spAutoFit/>
          </a:bodyPr>
          <a:lstStyle/>
          <a:p>
            <a:pPr algn="r"/>
            <a:r>
              <a:rPr lang="nb-NO" i="1" dirty="0">
                <a:highlight>
                  <a:srgbClr val="FFFF00"/>
                </a:highlight>
              </a:rPr>
              <a:t>#eksempel</a:t>
            </a:r>
          </a:p>
        </p:txBody>
      </p:sp>
      <p:sp>
        <p:nvSpPr>
          <p:cNvPr id="3" name="Rectangle: Rounded Corners 2">
            <a:extLst>
              <a:ext uri="{FF2B5EF4-FFF2-40B4-BE49-F238E27FC236}">
                <a16:creationId xmlns:a16="http://schemas.microsoft.com/office/drawing/2014/main" id="{E52B2691-176F-2C52-77C6-D062BCA0D38D}"/>
              </a:ext>
            </a:extLst>
          </p:cNvPr>
          <p:cNvSpPr/>
          <p:nvPr/>
        </p:nvSpPr>
        <p:spPr>
          <a:xfrm>
            <a:off x="614803" y="4829794"/>
            <a:ext cx="10962392" cy="492014"/>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dirty="0">
                <a:solidFill>
                  <a:schemeClr val="tx1"/>
                </a:solidFill>
              </a:rPr>
              <a:t>Hva ønsker du tilbakemelding på?</a:t>
            </a:r>
            <a:endParaRPr lang="en-GB" dirty="0">
              <a:solidFill>
                <a:schemeClr val="tx1"/>
              </a:solidFill>
            </a:endParaRPr>
          </a:p>
        </p:txBody>
      </p:sp>
    </p:spTree>
    <p:extLst>
      <p:ext uri="{BB962C8B-B14F-4D97-AF65-F5344CB8AC3E}">
        <p14:creationId xmlns:p14="http://schemas.microsoft.com/office/powerpoint/2010/main" val="359038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7ED134-C565-0AA0-A39C-02421C8901AE}"/>
              </a:ext>
            </a:extLst>
          </p:cNvPr>
          <p:cNvSpPr>
            <a:spLocks noGrp="1"/>
          </p:cNvSpPr>
          <p:nvPr>
            <p:ph type="title"/>
          </p:nvPr>
        </p:nvSpPr>
        <p:spPr>
          <a:xfrm>
            <a:off x="1112348" y="436752"/>
            <a:ext cx="9966651" cy="1285069"/>
          </a:xfrm>
        </p:spPr>
        <p:txBody>
          <a:bodyPr>
            <a:normAutofit/>
          </a:bodyPr>
          <a:lstStyle/>
          <a:p>
            <a:r>
              <a:rPr lang="nb-NO" dirty="0"/>
              <a:t>Hva er </a:t>
            </a:r>
            <a:r>
              <a:rPr lang="nb-NO" i="1" dirty="0"/>
              <a:t>godt</a:t>
            </a:r>
            <a:r>
              <a:rPr lang="nb-NO" dirty="0"/>
              <a:t> utøvd ledelse?</a:t>
            </a:r>
          </a:p>
        </p:txBody>
      </p:sp>
      <p:sp>
        <p:nvSpPr>
          <p:cNvPr id="3" name="Plassholder for tekst 2">
            <a:extLst>
              <a:ext uri="{FF2B5EF4-FFF2-40B4-BE49-F238E27FC236}">
                <a16:creationId xmlns:a16="http://schemas.microsoft.com/office/drawing/2014/main" id="{EA3C04E9-C906-3D72-A120-902C9F9065C9}"/>
              </a:ext>
            </a:extLst>
          </p:cNvPr>
          <p:cNvSpPr>
            <a:spLocks noGrp="1"/>
          </p:cNvSpPr>
          <p:nvPr>
            <p:ph type="body" sz="quarter" idx="10"/>
          </p:nvPr>
        </p:nvSpPr>
        <p:spPr>
          <a:xfrm>
            <a:off x="1112348" y="1847280"/>
            <a:ext cx="9966325" cy="3816350"/>
          </a:xfrm>
        </p:spPr>
        <p:txBody>
          <a:bodyPr/>
          <a:lstStyle/>
          <a:p>
            <a:r>
              <a:rPr lang="nb-NO" dirty="0"/>
              <a:t>Tenk på et eksempel der du har opplevd at andre utøvde god ledelse overfor deg:</a:t>
            </a:r>
          </a:p>
          <a:p>
            <a:pPr marL="457200" indent="-457200">
              <a:buFont typeface="Wingdings" panose="05000000000000000000" pitchFamily="2" charset="2"/>
              <a:buChar char="Ø"/>
            </a:pPr>
            <a:r>
              <a:rPr lang="nb-NO" dirty="0"/>
              <a:t>Hva skjedde? </a:t>
            </a:r>
          </a:p>
          <a:p>
            <a:pPr marL="457200" indent="-457200">
              <a:buFont typeface="Wingdings" panose="05000000000000000000" pitchFamily="2" charset="2"/>
              <a:buChar char="Ø"/>
            </a:pPr>
            <a:r>
              <a:rPr lang="nb-NO" dirty="0"/>
              <a:t>Hva ble sagt og gjort?</a:t>
            </a:r>
          </a:p>
        </p:txBody>
      </p:sp>
      <p:pic>
        <p:nvPicPr>
          <p:cNvPr id="6" name="Bilde 5">
            <a:extLst>
              <a:ext uri="{FF2B5EF4-FFF2-40B4-BE49-F238E27FC236}">
                <a16:creationId xmlns:a16="http://schemas.microsoft.com/office/drawing/2014/main" id="{CF280A13-3CBE-040D-42DC-3DC6AC6853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5042" y="4469259"/>
            <a:ext cx="2878940" cy="2388742"/>
          </a:xfrm>
          <a:prstGeom prst="rect">
            <a:avLst/>
          </a:prstGeom>
          <a:ln>
            <a:noFill/>
          </a:ln>
          <a:effectLst>
            <a:softEdge rad="112500"/>
          </a:effectLst>
        </p:spPr>
      </p:pic>
      <p:sp>
        <p:nvSpPr>
          <p:cNvPr id="7" name="Tankeboble: sky 6">
            <a:extLst>
              <a:ext uri="{FF2B5EF4-FFF2-40B4-BE49-F238E27FC236}">
                <a16:creationId xmlns:a16="http://schemas.microsoft.com/office/drawing/2014/main" id="{1EB489E9-58D7-7971-A612-C7CBA7498388}"/>
              </a:ext>
            </a:extLst>
          </p:cNvPr>
          <p:cNvSpPr/>
          <p:nvPr/>
        </p:nvSpPr>
        <p:spPr>
          <a:xfrm>
            <a:off x="1405890" y="4551452"/>
            <a:ext cx="7912771" cy="1602768"/>
          </a:xfrm>
          <a:prstGeom prst="cloudCallout">
            <a:avLst>
              <a:gd name="adj1" fmla="val 66168"/>
              <a:gd name="adj2" fmla="val -272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a:t>Parrefleksjon 5 min. Så deler vi felles.</a:t>
            </a:r>
            <a:endParaRPr lang="nb-NO" dirty="0"/>
          </a:p>
        </p:txBody>
      </p:sp>
      <p:sp>
        <p:nvSpPr>
          <p:cNvPr id="5" name="TekstSylinder 4">
            <a:extLst>
              <a:ext uri="{FF2B5EF4-FFF2-40B4-BE49-F238E27FC236}">
                <a16:creationId xmlns:a16="http://schemas.microsoft.com/office/drawing/2014/main" id="{FE77D928-54AF-A878-8F05-314115C8C01E}"/>
              </a:ext>
            </a:extLst>
          </p:cNvPr>
          <p:cNvSpPr txBox="1"/>
          <p:nvPr/>
        </p:nvSpPr>
        <p:spPr>
          <a:xfrm>
            <a:off x="3312215" y="6236582"/>
            <a:ext cx="6425648" cy="369332"/>
          </a:xfrm>
          <a:prstGeom prst="rect">
            <a:avLst/>
          </a:prstGeom>
          <a:noFill/>
        </p:spPr>
        <p:txBody>
          <a:bodyPr wrap="square">
            <a:spAutoFit/>
          </a:bodyPr>
          <a:lstStyle/>
          <a:p>
            <a:r>
              <a:rPr lang="nb-NO" dirty="0" err="1">
                <a:hlinkClick r:id="rId4"/>
              </a:rPr>
              <a:t>Dnk</a:t>
            </a:r>
            <a:r>
              <a:rPr lang="nb-NO" dirty="0">
                <a:hlinkClick r:id="rId4"/>
              </a:rPr>
              <a:t> Oppfølgingssamling 10-F - </a:t>
            </a:r>
            <a:r>
              <a:rPr lang="nb-NO" dirty="0" err="1">
                <a:hlinkClick r:id="rId4"/>
              </a:rPr>
              <a:t>Mentimeter</a:t>
            </a:r>
            <a:endParaRPr lang="nb-NO" dirty="0"/>
          </a:p>
        </p:txBody>
      </p:sp>
    </p:spTree>
    <p:extLst>
      <p:ext uri="{BB962C8B-B14F-4D97-AF65-F5344CB8AC3E}">
        <p14:creationId xmlns:p14="http://schemas.microsoft.com/office/powerpoint/2010/main" val="8595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1">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1038564-0F55-479E-8C7E-44E3DD10C5C2}"/>
              </a:ext>
            </a:extLst>
          </p:cNvPr>
          <p:cNvSpPr>
            <a:spLocks noGrp="1"/>
          </p:cNvSpPr>
          <p:nvPr>
            <p:ph type="body" sz="quarter" idx="13"/>
          </p:nvPr>
        </p:nvSpPr>
        <p:spPr/>
        <p:txBody>
          <a:bodyPr/>
          <a:lstStyle/>
          <a:p>
            <a:r>
              <a:rPr lang="nb-NO" dirty="0"/>
              <a:t>Pause til 11.15</a:t>
            </a:r>
          </a:p>
        </p:txBody>
      </p:sp>
      <p:pic>
        <p:nvPicPr>
          <p:cNvPr id="5" name="Bilde 4" descr="Et bilde som inneholder tekst&#10;&#10;Automatisk generert beskrivelse">
            <a:extLst>
              <a:ext uri="{FF2B5EF4-FFF2-40B4-BE49-F238E27FC236}">
                <a16:creationId xmlns:a16="http://schemas.microsoft.com/office/drawing/2014/main" id="{50244840-7057-4CA1-93BC-CD4B8153E7B3}"/>
              </a:ext>
            </a:extLst>
          </p:cNvPr>
          <p:cNvPicPr>
            <a:picLocks noChangeAspect="1"/>
          </p:cNvPicPr>
          <p:nvPr/>
        </p:nvPicPr>
        <p:blipFill>
          <a:blip r:embed="rId4"/>
          <a:stretch>
            <a:fillRect/>
          </a:stretch>
        </p:blipFill>
        <p:spPr>
          <a:xfrm rot="20989583">
            <a:off x="1718126" y="162037"/>
            <a:ext cx="3521706" cy="4411916"/>
          </a:xfrm>
          <a:prstGeom prst="rect">
            <a:avLst/>
          </a:prstGeom>
          <a:ln>
            <a:noFill/>
          </a:ln>
          <a:effectLst>
            <a:softEdge rad="112500"/>
          </a:effectLst>
        </p:spPr>
      </p:pic>
    </p:spTree>
    <p:extLst>
      <p:ext uri="{BB962C8B-B14F-4D97-AF65-F5344CB8AC3E}">
        <p14:creationId xmlns:p14="http://schemas.microsoft.com/office/powerpoint/2010/main" val="1516157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6BD6ABD-A599-9B9A-9EC4-F7D284ACF026}"/>
              </a:ext>
            </a:extLst>
          </p:cNvPr>
          <p:cNvPicPr>
            <a:picLocks noChangeAspect="1"/>
          </p:cNvPicPr>
          <p:nvPr/>
        </p:nvPicPr>
        <p:blipFill>
          <a:blip r:embed="rId2"/>
          <a:stretch>
            <a:fillRect/>
          </a:stretch>
        </p:blipFill>
        <p:spPr>
          <a:xfrm>
            <a:off x="525482" y="69574"/>
            <a:ext cx="11338245" cy="7017026"/>
          </a:xfrm>
          <a:prstGeom prst="rect">
            <a:avLst/>
          </a:prstGeom>
        </p:spPr>
      </p:pic>
    </p:spTree>
    <p:extLst>
      <p:ext uri="{BB962C8B-B14F-4D97-AF65-F5344CB8AC3E}">
        <p14:creationId xmlns:p14="http://schemas.microsoft.com/office/powerpoint/2010/main" val="2730401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35">
            <a:extLst>
              <a:ext uri="{FF2B5EF4-FFF2-40B4-BE49-F238E27FC236}">
                <a16:creationId xmlns:a16="http://schemas.microsoft.com/office/drawing/2014/main" id="{DFBC7770-D0E3-4DF7-910A-DC3CCEF48DC0}"/>
              </a:ext>
            </a:extLst>
          </p:cNvPr>
          <p:cNvSpPr/>
          <p:nvPr/>
        </p:nvSpPr>
        <p:spPr>
          <a:xfrm>
            <a:off x="7548473" y="2933196"/>
            <a:ext cx="4306417" cy="3421804"/>
          </a:xfrm>
          <a:prstGeom prst="roundRect">
            <a:avLst>
              <a:gd name="adj" fmla="val 4881"/>
            </a:avLst>
          </a:prstGeom>
          <a:solidFill>
            <a:schemeClr val="bg1"/>
          </a:solidFill>
          <a:ln>
            <a:noFill/>
          </a:ln>
          <a:effectLst>
            <a:outerShdw blurRad="279400" sx="98000" sy="98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kstSylinder 4">
            <a:extLst>
              <a:ext uri="{FF2B5EF4-FFF2-40B4-BE49-F238E27FC236}">
                <a16:creationId xmlns:a16="http://schemas.microsoft.com/office/drawing/2014/main" id="{29CFE1BF-E950-4535-A533-21DCB9E1ECAE}"/>
              </a:ext>
            </a:extLst>
          </p:cNvPr>
          <p:cNvSpPr txBox="1"/>
          <p:nvPr/>
        </p:nvSpPr>
        <p:spPr>
          <a:xfrm>
            <a:off x="746267" y="554624"/>
            <a:ext cx="6931242" cy="1138773"/>
          </a:xfrm>
          <a:prstGeom prst="rect">
            <a:avLst/>
          </a:prstGeom>
          <a:noFill/>
        </p:spPr>
        <p:txBody>
          <a:bodyPr wrap="square" rtlCol="0">
            <a:spAutoFit/>
          </a:bodyPr>
          <a:lstStyle/>
          <a:p>
            <a:r>
              <a:rPr lang="nb-NO" sz="3600" b="1" dirty="0">
                <a:solidFill>
                  <a:srgbClr val="161144"/>
                </a:solidFill>
                <a:latin typeface="Gimbal Grotesque Heavy" panose="02000503050000020004" pitchFamily="50" charset="0"/>
              </a:rPr>
              <a:t>FAKTOR 5:  </a:t>
            </a:r>
          </a:p>
          <a:p>
            <a:r>
              <a:rPr lang="nb-NO" sz="3200" dirty="0">
                <a:solidFill>
                  <a:srgbClr val="161144"/>
                </a:solidFill>
                <a:latin typeface="Gimbal Grotesque Heavy" panose="02000503050000020004" pitchFamily="50" charset="0"/>
              </a:rPr>
              <a:t>MESTRINGSORIENTERT LEDELSE</a:t>
            </a:r>
          </a:p>
        </p:txBody>
      </p:sp>
      <p:sp>
        <p:nvSpPr>
          <p:cNvPr id="9" name="Rektangel 8">
            <a:extLst>
              <a:ext uri="{FF2B5EF4-FFF2-40B4-BE49-F238E27FC236}">
                <a16:creationId xmlns:a16="http://schemas.microsoft.com/office/drawing/2014/main" id="{5A55FA71-DDB5-4B89-A146-3E3A5F61E7E5}"/>
              </a:ext>
            </a:extLst>
          </p:cNvPr>
          <p:cNvSpPr/>
          <p:nvPr/>
        </p:nvSpPr>
        <p:spPr>
          <a:xfrm>
            <a:off x="7958676" y="2994184"/>
            <a:ext cx="3788230" cy="892552"/>
          </a:xfrm>
          <a:prstGeom prst="rect">
            <a:avLst/>
          </a:prstGeom>
        </p:spPr>
        <p:txBody>
          <a:bodyPr wrap="square">
            <a:spAutoFit/>
          </a:bodyPr>
          <a:lstStyle/>
          <a:p>
            <a:endParaRPr lang="nb-NO" sz="1600" dirty="0">
              <a:solidFill>
                <a:srgbClr val="040138"/>
              </a:solidFill>
            </a:endParaRPr>
          </a:p>
          <a:p>
            <a:r>
              <a:rPr lang="nb-NO" b="1" dirty="0">
                <a:solidFill>
                  <a:srgbClr val="040138"/>
                </a:solidFill>
                <a:latin typeface="Gimbal Grotesque" panose="02000503050000020004" pitchFamily="50" charset="0"/>
              </a:rPr>
              <a:t>Eksempel på måleindikator</a:t>
            </a:r>
            <a:br>
              <a:rPr lang="nb-NO" b="1" dirty="0">
                <a:solidFill>
                  <a:srgbClr val="040138"/>
                </a:solidFill>
                <a:latin typeface="Gimbal Grotesque" panose="02000503050000020004" pitchFamily="50" charset="0"/>
              </a:rPr>
            </a:br>
            <a:r>
              <a:rPr lang="nb-NO" b="1" dirty="0">
                <a:solidFill>
                  <a:srgbClr val="040138"/>
                </a:solidFill>
                <a:latin typeface="Gimbal Grotesque" panose="02000503050000020004" pitchFamily="50" charset="0"/>
              </a:rPr>
              <a:t> </a:t>
            </a:r>
          </a:p>
        </p:txBody>
      </p:sp>
      <p:sp>
        <p:nvSpPr>
          <p:cNvPr id="10" name="Rectangle: Rounded Corners 35">
            <a:extLst>
              <a:ext uri="{FF2B5EF4-FFF2-40B4-BE49-F238E27FC236}">
                <a16:creationId xmlns:a16="http://schemas.microsoft.com/office/drawing/2014/main" id="{5EB7300B-C48E-4618-AF4D-30CC46B0A55C}"/>
              </a:ext>
            </a:extLst>
          </p:cNvPr>
          <p:cNvSpPr/>
          <p:nvPr/>
        </p:nvSpPr>
        <p:spPr>
          <a:xfrm>
            <a:off x="746267" y="2933196"/>
            <a:ext cx="6555966" cy="3421804"/>
          </a:xfrm>
          <a:prstGeom prst="roundRect">
            <a:avLst>
              <a:gd name="adj" fmla="val 4881"/>
            </a:avLst>
          </a:prstGeom>
          <a:solidFill>
            <a:schemeClr val="bg1"/>
          </a:solidFill>
          <a:ln>
            <a:noFill/>
          </a:ln>
          <a:effectLst>
            <a:outerShdw blurRad="355600" sx="98000" sy="98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ktangel 1">
            <a:extLst>
              <a:ext uri="{FF2B5EF4-FFF2-40B4-BE49-F238E27FC236}">
                <a16:creationId xmlns:a16="http://schemas.microsoft.com/office/drawing/2014/main" id="{64B4649B-B2EB-4E41-BF41-A75770782B98}"/>
              </a:ext>
            </a:extLst>
          </p:cNvPr>
          <p:cNvSpPr/>
          <p:nvPr/>
        </p:nvSpPr>
        <p:spPr>
          <a:xfrm>
            <a:off x="746266" y="1701348"/>
            <a:ext cx="7561277" cy="1477328"/>
          </a:xfrm>
          <a:prstGeom prst="rect">
            <a:avLst/>
          </a:prstGeom>
        </p:spPr>
        <p:txBody>
          <a:bodyPr wrap="square">
            <a:spAutoFit/>
          </a:bodyPr>
          <a:lstStyle/>
          <a:p>
            <a:r>
              <a:rPr lang="nb-NO" b="1" dirty="0">
                <a:solidFill>
                  <a:srgbClr val="040138"/>
                </a:solidFill>
                <a:latin typeface="Gimbal Grotesque" panose="02000503050000020004" pitchFamily="50" charset="0"/>
              </a:rPr>
              <a:t>Definisjon</a:t>
            </a:r>
            <a:r>
              <a:rPr lang="nb-NO" dirty="0">
                <a:solidFill>
                  <a:srgbClr val="040138"/>
                </a:solidFill>
              </a:rPr>
              <a:t>: </a:t>
            </a:r>
            <a:r>
              <a:rPr lang="nb-NO" i="1" dirty="0">
                <a:solidFill>
                  <a:srgbClr val="040138"/>
                </a:solidFill>
              </a:rPr>
              <a:t>Ledelse som vektlegger at den enkelte medarbeider skal få utvikle seg og bli best mulig ut fra sine egne forutsetninger, slik at medarbeideren opplever mestring og yter sitt beste. (Engelsk: </a:t>
            </a:r>
            <a:r>
              <a:rPr lang="nb-NO" i="1" dirty="0" err="1">
                <a:solidFill>
                  <a:srgbClr val="040138"/>
                </a:solidFill>
              </a:rPr>
              <a:t>mastery</a:t>
            </a:r>
            <a:r>
              <a:rPr lang="nb-NO" i="1" dirty="0">
                <a:solidFill>
                  <a:srgbClr val="040138"/>
                </a:solidFill>
              </a:rPr>
              <a:t> </a:t>
            </a:r>
            <a:r>
              <a:rPr lang="nb-NO" i="1" dirty="0" err="1">
                <a:solidFill>
                  <a:srgbClr val="040138"/>
                </a:solidFill>
              </a:rPr>
              <a:t>oriented</a:t>
            </a:r>
            <a:r>
              <a:rPr lang="nb-NO" i="1" dirty="0">
                <a:solidFill>
                  <a:srgbClr val="040138"/>
                </a:solidFill>
              </a:rPr>
              <a:t> </a:t>
            </a:r>
            <a:r>
              <a:rPr lang="nb-NO" i="1" dirty="0" err="1">
                <a:solidFill>
                  <a:srgbClr val="040138"/>
                </a:solidFill>
              </a:rPr>
              <a:t>leadership</a:t>
            </a:r>
            <a:r>
              <a:rPr lang="nb-NO" i="1" dirty="0">
                <a:solidFill>
                  <a:srgbClr val="040138"/>
                </a:solidFill>
              </a:rPr>
              <a:t>, </a:t>
            </a:r>
            <a:r>
              <a:rPr lang="nb-NO" i="1" dirty="0" err="1">
                <a:solidFill>
                  <a:srgbClr val="040138"/>
                </a:solidFill>
              </a:rPr>
              <a:t>mastery</a:t>
            </a:r>
            <a:r>
              <a:rPr lang="nb-NO" i="1" dirty="0">
                <a:solidFill>
                  <a:srgbClr val="040138"/>
                </a:solidFill>
              </a:rPr>
              <a:t> </a:t>
            </a:r>
            <a:r>
              <a:rPr lang="nb-NO" i="1" dirty="0" err="1">
                <a:solidFill>
                  <a:srgbClr val="040138"/>
                </a:solidFill>
              </a:rPr>
              <a:t>oriented</a:t>
            </a:r>
            <a:r>
              <a:rPr lang="nb-NO" i="1" dirty="0">
                <a:solidFill>
                  <a:srgbClr val="040138"/>
                </a:solidFill>
              </a:rPr>
              <a:t> supervisor support.)</a:t>
            </a:r>
          </a:p>
          <a:p>
            <a:endParaRPr lang="nb-NO" dirty="0">
              <a:solidFill>
                <a:srgbClr val="040138"/>
              </a:solidFill>
            </a:endParaRPr>
          </a:p>
        </p:txBody>
      </p:sp>
      <p:sp>
        <p:nvSpPr>
          <p:cNvPr id="15" name="TextBox 2">
            <a:extLst>
              <a:ext uri="{FF2B5EF4-FFF2-40B4-BE49-F238E27FC236}">
                <a16:creationId xmlns:a16="http://schemas.microsoft.com/office/drawing/2014/main" id="{6E874667-37B9-4702-9DE4-A9E1246221B8}"/>
              </a:ext>
            </a:extLst>
          </p:cNvPr>
          <p:cNvSpPr txBox="1"/>
          <p:nvPr/>
        </p:nvSpPr>
        <p:spPr>
          <a:xfrm>
            <a:off x="9154009" y="196352"/>
            <a:ext cx="2840842" cy="253916"/>
          </a:xfrm>
          <a:prstGeom prst="rect">
            <a:avLst/>
          </a:prstGeom>
          <a:noFill/>
        </p:spPr>
        <p:txBody>
          <a:bodyPr wrap="none" rtlCol="0">
            <a:spAutoFit/>
          </a:bodyPr>
          <a:lstStyle/>
          <a:p>
            <a:pPr algn="r"/>
            <a:r>
              <a:rPr lang="en-US" sz="1050" b="1" dirty="0">
                <a:solidFill>
                  <a:srgbClr val="040138"/>
                </a:solidFill>
                <a:latin typeface="Gimbal Grotesque" panose="02000503050000020004" pitchFamily="50" charset="0"/>
              </a:rPr>
              <a:t>10-FAKTOR: </a:t>
            </a:r>
            <a:r>
              <a:rPr lang="en-US" sz="1050" dirty="0">
                <a:solidFill>
                  <a:srgbClr val="040138"/>
                </a:solidFill>
                <a:latin typeface="Gimbal Grotesque" panose="02000503050000020004" pitchFamily="50" charset="0"/>
              </a:rPr>
              <a:t>KS’ </a:t>
            </a:r>
            <a:r>
              <a:rPr lang="en-US" sz="1050" dirty="0" err="1">
                <a:solidFill>
                  <a:srgbClr val="040138"/>
                </a:solidFill>
                <a:latin typeface="Gimbal Grotesque" panose="02000503050000020004" pitchFamily="50" charset="0"/>
              </a:rPr>
              <a:t>medarbeiderundersøkelse</a:t>
            </a:r>
            <a:endParaRPr lang="en-US" sz="1050" dirty="0">
              <a:solidFill>
                <a:srgbClr val="040138"/>
              </a:solidFill>
              <a:latin typeface="Gimbal Grotesque" panose="02000503050000020004" pitchFamily="50" charset="0"/>
            </a:endParaRPr>
          </a:p>
        </p:txBody>
      </p:sp>
      <p:sp>
        <p:nvSpPr>
          <p:cNvPr id="4" name="Rektangel 3">
            <a:extLst>
              <a:ext uri="{FF2B5EF4-FFF2-40B4-BE49-F238E27FC236}">
                <a16:creationId xmlns:a16="http://schemas.microsoft.com/office/drawing/2014/main" id="{C34FD877-3045-4C35-9504-3F86E8E9647C}"/>
              </a:ext>
            </a:extLst>
          </p:cNvPr>
          <p:cNvSpPr/>
          <p:nvPr/>
        </p:nvSpPr>
        <p:spPr>
          <a:xfrm>
            <a:off x="7958677" y="3886736"/>
            <a:ext cx="3788229" cy="2185214"/>
          </a:xfrm>
          <a:prstGeom prst="rect">
            <a:avLst/>
          </a:prstGeom>
        </p:spPr>
        <p:txBody>
          <a:bodyPr wrap="square">
            <a:spAutoFit/>
          </a:bodyPr>
          <a:lstStyle/>
          <a:p>
            <a:r>
              <a:rPr lang="nb-NO" sz="2800" dirty="0">
                <a:solidFill>
                  <a:srgbClr val="040138"/>
                </a:solidFill>
              </a:rPr>
              <a:t>«Min nærmeste leder gir meg nyttige råd og støtte slik at jeg kan forbedre meg.»</a:t>
            </a:r>
          </a:p>
          <a:p>
            <a:endParaRPr lang="nb-NO" sz="2400" dirty="0">
              <a:solidFill>
                <a:srgbClr val="040138"/>
              </a:solidFill>
            </a:endParaRPr>
          </a:p>
        </p:txBody>
      </p:sp>
      <p:pic>
        <p:nvPicPr>
          <p:cNvPr id="6" name="Bilde 5" descr="Et bilde som inneholder bord&#10;&#10;Automatisk generert beskrivelse">
            <a:extLst>
              <a:ext uri="{FF2B5EF4-FFF2-40B4-BE49-F238E27FC236}">
                <a16:creationId xmlns:a16="http://schemas.microsoft.com/office/drawing/2014/main" id="{915F6AF8-169C-4FA3-BDF4-AD57E8583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554" y="554611"/>
            <a:ext cx="3060253" cy="2223968"/>
          </a:xfrm>
          <a:prstGeom prst="rect">
            <a:avLst/>
          </a:prstGeom>
        </p:spPr>
      </p:pic>
      <p:sp>
        <p:nvSpPr>
          <p:cNvPr id="3" name="TextBox 26">
            <a:extLst>
              <a:ext uri="{FF2B5EF4-FFF2-40B4-BE49-F238E27FC236}">
                <a16:creationId xmlns:a16="http://schemas.microsoft.com/office/drawing/2014/main" id="{BC4C9077-320D-0ED0-8B9F-030681601943}"/>
              </a:ext>
            </a:extLst>
          </p:cNvPr>
          <p:cNvSpPr txBox="1"/>
          <p:nvPr/>
        </p:nvSpPr>
        <p:spPr>
          <a:xfrm>
            <a:off x="1079879" y="3012153"/>
            <a:ext cx="6222354" cy="3477875"/>
          </a:xfrm>
          <a:prstGeom prst="rect">
            <a:avLst/>
          </a:prstGeom>
          <a:noFill/>
        </p:spPr>
        <p:txBody>
          <a:bodyPr wrap="square" rtlCol="0">
            <a:spAutoFit/>
          </a:bodyPr>
          <a:lstStyle/>
          <a:p>
            <a:r>
              <a:rPr lang="nb-NO" sz="1600" b="1" dirty="0">
                <a:solidFill>
                  <a:srgbClr val="040138"/>
                </a:solidFill>
              </a:rPr>
              <a:t>Har effekt på:</a:t>
            </a:r>
          </a:p>
          <a:p>
            <a:pPr marL="285750" indent="-285750">
              <a:buFont typeface="Wingdings" panose="05000000000000000000" pitchFamily="2" charset="2"/>
              <a:buChar char="Ø"/>
            </a:pPr>
            <a:r>
              <a:rPr lang="nb-NO" sz="1400" dirty="0">
                <a:solidFill>
                  <a:srgbClr val="040138"/>
                </a:solidFill>
              </a:rPr>
              <a:t>Indre motivasjon, bedre bruk av kompetanse, høyere fleksibilitetsvilje, bedre mestringsklima, lavere turnover</a:t>
            </a:r>
          </a:p>
          <a:p>
            <a:endParaRPr lang="nb-NO" sz="1600" b="1" dirty="0">
              <a:solidFill>
                <a:srgbClr val="040138"/>
              </a:solidFill>
            </a:endParaRPr>
          </a:p>
          <a:p>
            <a:r>
              <a:rPr lang="nb-NO" sz="1600" b="1" dirty="0">
                <a:solidFill>
                  <a:srgbClr val="040138"/>
                </a:solidFill>
              </a:rPr>
              <a:t>Påvirkes av:</a:t>
            </a:r>
          </a:p>
          <a:p>
            <a:pPr marL="285750" indent="-285750">
              <a:buFont typeface="Wingdings" panose="05000000000000000000" pitchFamily="2" charset="2"/>
              <a:buChar char="Ø"/>
            </a:pPr>
            <a:r>
              <a:rPr lang="nb-NO" sz="1400" dirty="0">
                <a:solidFill>
                  <a:srgbClr val="040138"/>
                </a:solidFill>
              </a:rPr>
              <a:t>Å få nyttige råd og konkret støtte til å forbedre ytelse</a:t>
            </a:r>
          </a:p>
          <a:p>
            <a:pPr marL="285750" indent="-285750">
              <a:buFont typeface="Wingdings" panose="05000000000000000000" pitchFamily="2" charset="2"/>
              <a:buChar char="Ø"/>
            </a:pPr>
            <a:r>
              <a:rPr lang="nb-NO" sz="1400" dirty="0">
                <a:solidFill>
                  <a:srgbClr val="040138"/>
                </a:solidFill>
              </a:rPr>
              <a:t>Få utfordringer som utvikler og styrker medarbeiderens kompetanse</a:t>
            </a:r>
          </a:p>
          <a:p>
            <a:pPr marL="285750" indent="-285750">
              <a:buFont typeface="Wingdings" panose="05000000000000000000" pitchFamily="2" charset="2"/>
              <a:buChar char="Ø"/>
            </a:pPr>
            <a:r>
              <a:rPr lang="nb-NO" sz="1400" dirty="0">
                <a:solidFill>
                  <a:srgbClr val="040138"/>
                </a:solidFill>
              </a:rPr>
              <a:t>Få nyttige tilbakemeldinger om medarbeiderens ytelse</a:t>
            </a:r>
          </a:p>
          <a:p>
            <a:pPr marL="285750" indent="-285750">
              <a:buFont typeface="Wingdings" panose="05000000000000000000" pitchFamily="2" charset="2"/>
              <a:buChar char="Ø"/>
            </a:pPr>
            <a:r>
              <a:rPr lang="nb-NO" sz="1400" dirty="0">
                <a:solidFill>
                  <a:srgbClr val="040138"/>
                </a:solidFill>
              </a:rPr>
              <a:t>Få mulighet til å utvikle seg</a:t>
            </a:r>
          </a:p>
          <a:p>
            <a:pPr marL="285750" indent="-285750">
              <a:buFont typeface="Wingdings" panose="05000000000000000000" pitchFamily="2" charset="2"/>
              <a:buChar char="Ø"/>
            </a:pPr>
            <a:endParaRPr lang="nb-NO" sz="1600" dirty="0">
              <a:solidFill>
                <a:srgbClr val="040138"/>
              </a:solidFill>
            </a:endParaRPr>
          </a:p>
          <a:p>
            <a:r>
              <a:rPr lang="nb-NO" sz="1600" b="1" dirty="0">
                <a:solidFill>
                  <a:srgbClr val="040138"/>
                </a:solidFill>
              </a:rPr>
              <a:t>Lav opplevd mestringsorientert ledelse kommer ofte av:</a:t>
            </a:r>
            <a:endParaRPr lang="nb-NO" sz="1600" b="1" dirty="0"/>
          </a:p>
          <a:p>
            <a:pPr marL="342900" indent="-342900">
              <a:buFont typeface="Wingdings" panose="05000000000000000000" pitchFamily="2" charset="2"/>
              <a:buChar char="Ø"/>
            </a:pPr>
            <a:r>
              <a:rPr lang="nb-NO" sz="1400" dirty="0">
                <a:solidFill>
                  <a:srgbClr val="040138"/>
                </a:solidFill>
                <a:latin typeface="Calibri"/>
              </a:rPr>
              <a:t>Ikke bli sett</a:t>
            </a:r>
          </a:p>
          <a:p>
            <a:pPr marL="342900" indent="-342900">
              <a:buFont typeface="Wingdings" panose="05000000000000000000" pitchFamily="2" charset="2"/>
              <a:buChar char="Ø"/>
            </a:pPr>
            <a:r>
              <a:rPr lang="nb-NO" sz="1400" dirty="0">
                <a:solidFill>
                  <a:srgbClr val="040138"/>
                </a:solidFill>
                <a:latin typeface="Calibri"/>
              </a:rPr>
              <a:t>Uklar retning</a:t>
            </a:r>
          </a:p>
          <a:p>
            <a:pPr marL="342900" indent="-342900">
              <a:buFont typeface="Wingdings" panose="05000000000000000000" pitchFamily="2" charset="2"/>
              <a:buChar char="Ø"/>
            </a:pPr>
            <a:r>
              <a:rPr lang="nb-NO" sz="1400" dirty="0">
                <a:solidFill>
                  <a:srgbClr val="040138"/>
                </a:solidFill>
                <a:latin typeface="Calibri"/>
              </a:rPr>
              <a:t>Uklar mening</a:t>
            </a:r>
          </a:p>
          <a:p>
            <a:pPr marL="342900" indent="-342900">
              <a:buFont typeface="Wingdings" panose="05000000000000000000" pitchFamily="2" charset="2"/>
              <a:buChar char="Ø"/>
            </a:pPr>
            <a:r>
              <a:rPr lang="nb-NO" sz="1400" dirty="0">
                <a:solidFill>
                  <a:srgbClr val="040138"/>
                </a:solidFill>
                <a:latin typeface="Calibri"/>
              </a:rPr>
              <a:t>Manglende tilbakemelding </a:t>
            </a:r>
            <a:endParaRPr lang="nb-NO" sz="1400" dirty="0">
              <a:solidFill>
                <a:srgbClr val="040138"/>
              </a:solidFill>
              <a:latin typeface="Gimbal Grotesque" panose="02000503050000020004" pitchFamily="50" charset="0"/>
            </a:endParaRPr>
          </a:p>
        </p:txBody>
      </p:sp>
      <p:sp>
        <p:nvSpPr>
          <p:cNvPr id="7" name="Rektangel: avrundede hjørner 6">
            <a:extLst>
              <a:ext uri="{FF2B5EF4-FFF2-40B4-BE49-F238E27FC236}">
                <a16:creationId xmlns:a16="http://schemas.microsoft.com/office/drawing/2014/main" id="{EEB9B016-4E43-0A54-19AC-050D02049749}"/>
              </a:ext>
            </a:extLst>
          </p:cNvPr>
          <p:cNvSpPr/>
          <p:nvPr/>
        </p:nvSpPr>
        <p:spPr>
          <a:xfrm>
            <a:off x="746266" y="5233851"/>
            <a:ext cx="6629894" cy="120010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00777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EF95C2-3F7C-7CFE-761F-3057C9A8D1AE}"/>
              </a:ext>
            </a:extLst>
          </p:cNvPr>
          <p:cNvPicPr>
            <a:picLocks noChangeAspect="1"/>
          </p:cNvPicPr>
          <p:nvPr/>
        </p:nvPicPr>
        <p:blipFill>
          <a:blip r:embed="rId2"/>
          <a:stretch>
            <a:fillRect/>
          </a:stretch>
        </p:blipFill>
        <p:spPr>
          <a:xfrm>
            <a:off x="8243556" y="3886297"/>
            <a:ext cx="3962399" cy="2758978"/>
          </a:xfrm>
          <a:prstGeom prst="rect">
            <a:avLst/>
          </a:prstGeom>
        </p:spPr>
      </p:pic>
      <p:sp>
        <p:nvSpPr>
          <p:cNvPr id="10" name="Speech Bubble: Rectangle with Corners Rounded 9">
            <a:extLst>
              <a:ext uri="{FF2B5EF4-FFF2-40B4-BE49-F238E27FC236}">
                <a16:creationId xmlns:a16="http://schemas.microsoft.com/office/drawing/2014/main" id="{6DE6A337-3784-FC2D-BD53-CF4758846959}"/>
              </a:ext>
            </a:extLst>
          </p:cNvPr>
          <p:cNvSpPr/>
          <p:nvPr/>
        </p:nvSpPr>
        <p:spPr>
          <a:xfrm>
            <a:off x="99589" y="162961"/>
            <a:ext cx="9189266" cy="5685577"/>
          </a:xfrm>
          <a:prstGeom prst="wedgeRoundRectCallout">
            <a:avLst>
              <a:gd name="adj1" fmla="val 49827"/>
              <a:gd name="adj2" fmla="val 55022"/>
              <a:gd name="adj3" fmla="val 1666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400" b="0" dirty="0">
                <a:solidFill>
                  <a:srgbClr val="FF0000"/>
                </a:solidFill>
                <a:effectLst/>
              </a:rPr>
              <a:t>De beste resultatene oppnås av </a:t>
            </a:r>
            <a:r>
              <a:rPr lang="nb-NO" sz="1400" b="0" i="1" dirty="0">
                <a:solidFill>
                  <a:srgbClr val="FF0000"/>
                </a:solidFill>
                <a:effectLst/>
              </a:rPr>
              <a:t>ledere som satser på at medarbeiderne skal oppleve at de mestrer jobben godt.</a:t>
            </a:r>
          </a:p>
          <a:p>
            <a:endParaRPr lang="nb-NO" sz="1400" dirty="0"/>
          </a:p>
          <a:p>
            <a:r>
              <a:rPr lang="nb-NO" sz="1400" b="0" i="1" dirty="0">
                <a:solidFill>
                  <a:srgbClr val="FF0000"/>
                </a:solidFill>
                <a:effectLst/>
                <a:highlight>
                  <a:srgbClr val="FEFEFE"/>
                </a:highlight>
              </a:rPr>
              <a:t>Mestring er en forutsetning for gode resultater</a:t>
            </a:r>
            <a:r>
              <a:rPr lang="nb-NO" sz="1400" b="0" i="1" dirty="0">
                <a:solidFill>
                  <a:srgbClr val="0A0A0A"/>
                </a:solidFill>
                <a:effectLst/>
                <a:highlight>
                  <a:srgbClr val="FEFEFE"/>
                </a:highlight>
              </a:rPr>
              <a:t>.</a:t>
            </a:r>
            <a:r>
              <a:rPr lang="nb-NO" sz="1400" b="0" i="0" dirty="0">
                <a:solidFill>
                  <a:srgbClr val="0A0A0A"/>
                </a:solidFill>
                <a:effectLst/>
                <a:highlight>
                  <a:srgbClr val="FEFEFE"/>
                </a:highlight>
              </a:rPr>
              <a:t> Mestring er også et grunnleggende psykologisk behov. Vi har alle behov for å oppleve at vi kan håndtere de oppgavene og utfordringene vi møter. At vi kan noe og duger til noe. At vi lykkes med det vi prøver oss på. Og at vi får hentet ut noe av det beste i oss selv.</a:t>
            </a:r>
          </a:p>
          <a:p>
            <a:endParaRPr lang="nb-NO" sz="1400" dirty="0">
              <a:solidFill>
                <a:srgbClr val="0A0A0A"/>
              </a:solidFill>
              <a:highlight>
                <a:srgbClr val="FEFEFE"/>
              </a:highlight>
            </a:endParaRPr>
          </a:p>
          <a:p>
            <a:r>
              <a:rPr lang="nb-NO" sz="1400" b="0" i="0" dirty="0">
                <a:solidFill>
                  <a:srgbClr val="0A0A0A"/>
                </a:solidFill>
                <a:effectLst/>
                <a:highlight>
                  <a:srgbClr val="FEFEFE"/>
                </a:highlight>
              </a:rPr>
              <a:t>Min egen og mange andres forskning viser at </a:t>
            </a:r>
            <a:r>
              <a:rPr lang="nb-NO" sz="1400" b="0" i="1" dirty="0">
                <a:solidFill>
                  <a:srgbClr val="FF0000"/>
                </a:solidFill>
                <a:effectLst/>
                <a:highlight>
                  <a:srgbClr val="FEFEFE"/>
                </a:highlight>
              </a:rPr>
              <a:t>medarbeidere som opplever «høy mestring», blir mer motiverte og lojale mot sin leder og mot organisasjonen</a:t>
            </a:r>
            <a:r>
              <a:rPr lang="nb-NO" sz="1400" b="0" i="0" dirty="0">
                <a:solidFill>
                  <a:srgbClr val="FF0000"/>
                </a:solidFill>
                <a:effectLst/>
                <a:highlight>
                  <a:srgbClr val="FEFEFE"/>
                </a:highlight>
              </a:rPr>
              <a:t>.</a:t>
            </a:r>
            <a:r>
              <a:rPr lang="nb-NO" sz="1400" b="0" i="0" dirty="0">
                <a:solidFill>
                  <a:srgbClr val="0A0A0A"/>
                </a:solidFill>
                <a:effectLst/>
                <a:highlight>
                  <a:srgbClr val="FEFEFE"/>
                </a:highlight>
              </a:rPr>
              <a:t> I tillegg får de bedre livskvalitet og en mer robust helse. </a:t>
            </a:r>
            <a:r>
              <a:rPr lang="nb-NO" b="1" i="1" dirty="0">
                <a:solidFill>
                  <a:srgbClr val="FF0000"/>
                </a:solidFill>
                <a:effectLst/>
                <a:highlight>
                  <a:srgbClr val="FEFEFE"/>
                </a:highlight>
              </a:rPr>
              <a:t>Det viser seg også i lavere sykefravær.</a:t>
            </a:r>
            <a:endParaRPr lang="nb-NO" sz="1400" b="1" i="1" dirty="0">
              <a:solidFill>
                <a:srgbClr val="FF0000"/>
              </a:solidFill>
              <a:effectLst/>
            </a:endParaRPr>
          </a:p>
          <a:p>
            <a:endParaRPr lang="nb-NO" sz="1400" b="0" i="0" dirty="0">
              <a:solidFill>
                <a:srgbClr val="0A0A0A"/>
              </a:solidFill>
              <a:effectLst/>
              <a:highlight>
                <a:srgbClr val="FEFEFE"/>
              </a:highlight>
            </a:endParaRPr>
          </a:p>
          <a:p>
            <a:r>
              <a:rPr lang="nb-NO" sz="1400" b="0" i="0" dirty="0">
                <a:solidFill>
                  <a:srgbClr val="0A0A0A"/>
                </a:solidFill>
                <a:effectLst/>
                <a:highlight>
                  <a:srgbClr val="FEFEFE"/>
                </a:highlight>
              </a:rPr>
              <a:t>Kjernen i mestringsledelse er å </a:t>
            </a:r>
            <a:r>
              <a:rPr lang="nb-NO" sz="1400" b="0" i="1" dirty="0">
                <a:solidFill>
                  <a:srgbClr val="0A0A0A"/>
                </a:solidFill>
                <a:effectLst/>
                <a:highlight>
                  <a:srgbClr val="FEFEFE"/>
                </a:highlight>
              </a:rPr>
              <a:t>legge til rette for at medarbeiderne skal utvikle seg og mestre sine roller og arbeidsoppgaver best mulig, ut fra sine egne forutsetninger.</a:t>
            </a:r>
            <a:r>
              <a:rPr lang="nb-NO" sz="1400" b="0" i="0" dirty="0">
                <a:solidFill>
                  <a:srgbClr val="0A0A0A"/>
                </a:solidFill>
                <a:effectLst/>
                <a:highlight>
                  <a:srgbClr val="FEFEFE"/>
                </a:highlight>
              </a:rPr>
              <a:t> Tillit, autonomi, gode relasjoner og skreddersøm til hver enkelt medarbeider er viktige elementer.</a:t>
            </a:r>
          </a:p>
          <a:p>
            <a:endParaRPr lang="nb-NO" sz="1400" dirty="0">
              <a:solidFill>
                <a:srgbClr val="0A0A0A"/>
              </a:solidFill>
              <a:highlight>
                <a:srgbClr val="FEFEFE"/>
              </a:highlight>
            </a:endParaRPr>
          </a:p>
          <a:p>
            <a:r>
              <a:rPr lang="nb-NO" sz="1400" b="0" i="1" dirty="0">
                <a:solidFill>
                  <a:srgbClr val="0A0A0A"/>
                </a:solidFill>
                <a:effectLst/>
                <a:highlight>
                  <a:srgbClr val="FEFEFE"/>
                </a:highlight>
              </a:rPr>
              <a:t>Et annet avgjørende element er å bidra til </a:t>
            </a:r>
            <a:r>
              <a:rPr lang="nb-NO" sz="1400" b="0" i="1" dirty="0">
                <a:solidFill>
                  <a:srgbClr val="FF0000"/>
                </a:solidFill>
                <a:effectLst/>
                <a:highlight>
                  <a:srgbClr val="FEFEFE"/>
                </a:highlight>
              </a:rPr>
              <a:t>et mestringsorientert arbeidsklima</a:t>
            </a:r>
            <a:r>
              <a:rPr lang="nb-NO" sz="1400" b="0" i="0" dirty="0">
                <a:solidFill>
                  <a:srgbClr val="0A0A0A"/>
                </a:solidFill>
                <a:effectLst/>
                <a:highlight>
                  <a:srgbClr val="FEFEFE"/>
                </a:highlight>
              </a:rPr>
              <a:t>. Et slikt arbeidsklima innebærer at medarbeiderne selv ønsker å gjøre hverandre gode fremfor å konkurrere om å være best. I et godt mestringsklima, deler medarbeidere kompetanse med hverandre, slik at både hver enkelt medarbeider og gruppen som helhet mestrer og yter bedre.</a:t>
            </a:r>
          </a:p>
          <a:p>
            <a:endParaRPr lang="nb-NO" sz="1400" dirty="0">
              <a:solidFill>
                <a:srgbClr val="0A0A0A"/>
              </a:solidFill>
              <a:highlight>
                <a:srgbClr val="FEFEFE"/>
              </a:highlight>
            </a:endParaRPr>
          </a:p>
          <a:p>
            <a:r>
              <a:rPr lang="nb-NO" sz="1400" b="0" i="0" dirty="0">
                <a:solidFill>
                  <a:srgbClr val="0A0A0A"/>
                </a:solidFill>
                <a:effectLst/>
                <a:highlight>
                  <a:srgbClr val="FEFEFE"/>
                </a:highlight>
              </a:rPr>
              <a:t>Mestringsorienterte ledere får større påvirkningskraft gjennom personlige maktbaser som respekt og tillit, informasjon, kompetanse og saklige argumenter. </a:t>
            </a:r>
          </a:p>
          <a:p>
            <a:endParaRPr lang="nb-NO" sz="1400" dirty="0">
              <a:solidFill>
                <a:srgbClr val="0A0A0A"/>
              </a:solidFill>
              <a:highlight>
                <a:srgbClr val="FEFEFE"/>
              </a:highlight>
            </a:endParaRPr>
          </a:p>
          <a:p>
            <a:r>
              <a:rPr lang="nb-NO" sz="1400" b="0" i="0" dirty="0">
                <a:solidFill>
                  <a:srgbClr val="0A0A0A"/>
                </a:solidFill>
                <a:effectLst/>
                <a:highlight>
                  <a:srgbClr val="FEFEFE"/>
                </a:highlight>
                <a:latin typeface="KievitSlabPro"/>
              </a:rPr>
              <a:t>Undersøkelser fra tusenvis av norske ledere og medarbeidere, viser at </a:t>
            </a:r>
            <a:r>
              <a:rPr lang="nb-NO" sz="1400" b="0" i="1" dirty="0">
                <a:solidFill>
                  <a:srgbClr val="FF0000"/>
                </a:solidFill>
                <a:effectLst/>
                <a:highlight>
                  <a:srgbClr val="FEFEFE"/>
                </a:highlight>
                <a:latin typeface="KievitSlabPro"/>
              </a:rPr>
              <a:t>mestringsledelse gir best resultater både for enkeltmedarbeideren, arbeidsgruppen og organisasjonen som helhet.</a:t>
            </a:r>
            <a:endParaRPr lang="en-GB" sz="1400" i="1" dirty="0">
              <a:solidFill>
                <a:srgbClr val="FF0000"/>
              </a:solidFill>
            </a:endParaRPr>
          </a:p>
        </p:txBody>
      </p:sp>
      <p:sp>
        <p:nvSpPr>
          <p:cNvPr id="12" name="TextBox 11">
            <a:extLst>
              <a:ext uri="{FF2B5EF4-FFF2-40B4-BE49-F238E27FC236}">
                <a16:creationId xmlns:a16="http://schemas.microsoft.com/office/drawing/2014/main" id="{6432011E-2E36-05AF-90C7-CD07B651C14D}"/>
              </a:ext>
            </a:extLst>
          </p:cNvPr>
          <p:cNvSpPr txBox="1"/>
          <p:nvPr/>
        </p:nvSpPr>
        <p:spPr>
          <a:xfrm>
            <a:off x="2985381" y="6479615"/>
            <a:ext cx="6423432" cy="369332"/>
          </a:xfrm>
          <a:prstGeom prst="rect">
            <a:avLst/>
          </a:prstGeom>
          <a:noFill/>
        </p:spPr>
        <p:txBody>
          <a:bodyPr wrap="square">
            <a:spAutoFit/>
          </a:bodyPr>
          <a:lstStyle/>
          <a:p>
            <a:r>
              <a:rPr lang="en-GB" dirty="0" err="1">
                <a:hlinkClick r:id="rId3"/>
              </a:rPr>
              <a:t>Mestrer</a:t>
            </a:r>
            <a:r>
              <a:rPr lang="en-GB" dirty="0">
                <a:hlinkClick r:id="rId3"/>
              </a:rPr>
              <a:t> du </a:t>
            </a:r>
            <a:r>
              <a:rPr lang="en-GB" dirty="0" err="1">
                <a:hlinkClick r:id="rId3"/>
              </a:rPr>
              <a:t>ledelse</a:t>
            </a:r>
            <a:r>
              <a:rPr lang="en-GB" dirty="0">
                <a:hlinkClick r:id="rId3"/>
              </a:rPr>
              <a:t>? - ledernytt.no</a:t>
            </a:r>
            <a:endParaRPr lang="en-GB" dirty="0"/>
          </a:p>
        </p:txBody>
      </p:sp>
      <p:sp>
        <p:nvSpPr>
          <p:cNvPr id="14" name="TextBox 13">
            <a:extLst>
              <a:ext uri="{FF2B5EF4-FFF2-40B4-BE49-F238E27FC236}">
                <a16:creationId xmlns:a16="http://schemas.microsoft.com/office/drawing/2014/main" id="{9D2FC34E-823C-2254-3EC6-34E59CE75524}"/>
              </a:ext>
            </a:extLst>
          </p:cNvPr>
          <p:cNvSpPr txBox="1"/>
          <p:nvPr/>
        </p:nvSpPr>
        <p:spPr>
          <a:xfrm>
            <a:off x="5820247" y="6591046"/>
            <a:ext cx="6423432" cy="276999"/>
          </a:xfrm>
          <a:prstGeom prst="rect">
            <a:avLst/>
          </a:prstGeom>
          <a:noFill/>
        </p:spPr>
        <p:txBody>
          <a:bodyPr wrap="square">
            <a:spAutoFit/>
          </a:bodyPr>
          <a:lstStyle/>
          <a:p>
            <a:pPr algn="r"/>
            <a:r>
              <a:rPr lang="en-GB" sz="1200" b="1" i="0" dirty="0" err="1">
                <a:solidFill>
                  <a:srgbClr val="0A0A0A"/>
                </a:solidFill>
                <a:effectLst/>
                <a:highlight>
                  <a:srgbClr val="FEFEFE"/>
                </a:highlight>
                <a:latin typeface="KievitSlabPro"/>
              </a:rPr>
              <a:t>Tekst</a:t>
            </a:r>
            <a:r>
              <a:rPr lang="en-GB" sz="1200" b="1" i="0" dirty="0">
                <a:solidFill>
                  <a:srgbClr val="0A0A0A"/>
                </a:solidFill>
                <a:effectLst/>
                <a:highlight>
                  <a:srgbClr val="FEFEFE"/>
                </a:highlight>
                <a:latin typeface="KievitSlabPro"/>
              </a:rPr>
              <a:t>: Linda Lai,</a:t>
            </a:r>
            <a:r>
              <a:rPr lang="en-GB" sz="1200" b="0" i="0" dirty="0">
                <a:solidFill>
                  <a:srgbClr val="0A0A0A"/>
                </a:solidFill>
                <a:effectLst/>
                <a:highlight>
                  <a:srgbClr val="FEFEFE"/>
                </a:highlight>
                <a:latin typeface="KievitSlabPro"/>
              </a:rPr>
              <a:t> Professor i </a:t>
            </a:r>
            <a:r>
              <a:rPr lang="en-GB" sz="1200" b="0" i="0" dirty="0" err="1">
                <a:solidFill>
                  <a:srgbClr val="0A0A0A"/>
                </a:solidFill>
                <a:effectLst/>
                <a:highlight>
                  <a:srgbClr val="FEFEFE"/>
                </a:highlight>
                <a:latin typeface="KievitSlabPro"/>
              </a:rPr>
              <a:t>organisasjonspsykologi</a:t>
            </a:r>
            <a:r>
              <a:rPr lang="en-GB" sz="1200" b="0" i="0" dirty="0">
                <a:solidFill>
                  <a:srgbClr val="0A0A0A"/>
                </a:solidFill>
                <a:effectLst/>
                <a:highlight>
                  <a:srgbClr val="FEFEFE"/>
                </a:highlight>
                <a:latin typeface="KievitSlabPro"/>
              </a:rPr>
              <a:t> </a:t>
            </a:r>
            <a:r>
              <a:rPr lang="en-GB" sz="1200" b="0" i="0" dirty="0" err="1">
                <a:solidFill>
                  <a:srgbClr val="0A0A0A"/>
                </a:solidFill>
                <a:effectLst/>
                <a:highlight>
                  <a:srgbClr val="FEFEFE"/>
                </a:highlight>
                <a:latin typeface="KievitSlabPro"/>
              </a:rPr>
              <a:t>ved</a:t>
            </a:r>
            <a:r>
              <a:rPr lang="en-GB" sz="1200" b="0" i="0" dirty="0">
                <a:solidFill>
                  <a:srgbClr val="0A0A0A"/>
                </a:solidFill>
                <a:effectLst/>
                <a:highlight>
                  <a:srgbClr val="FEFEFE"/>
                </a:highlight>
                <a:latin typeface="KievitSlabPro"/>
              </a:rPr>
              <a:t> </a:t>
            </a:r>
            <a:r>
              <a:rPr lang="en-GB" sz="1200" b="0" i="0" u="none" strike="noStrike" dirty="0" err="1">
                <a:solidFill>
                  <a:srgbClr val="1B3AF2"/>
                </a:solidFill>
                <a:effectLst/>
                <a:highlight>
                  <a:srgbClr val="FEFEFE"/>
                </a:highlight>
                <a:latin typeface="KievitSlabPro"/>
                <a:hlinkClick r:id="rId4"/>
              </a:rPr>
              <a:t>Handelshøyskolen</a:t>
            </a:r>
            <a:r>
              <a:rPr lang="en-GB" sz="1200" b="0" i="0" u="none" strike="noStrike" dirty="0">
                <a:solidFill>
                  <a:srgbClr val="1B3AF2"/>
                </a:solidFill>
                <a:effectLst/>
                <a:highlight>
                  <a:srgbClr val="FEFEFE"/>
                </a:highlight>
                <a:latin typeface="KievitSlabPro"/>
                <a:hlinkClick r:id="rId4"/>
              </a:rPr>
              <a:t> BI</a:t>
            </a:r>
            <a:r>
              <a:rPr lang="en-GB" sz="1200" b="0" i="0" dirty="0">
                <a:solidFill>
                  <a:srgbClr val="0A0A0A"/>
                </a:solidFill>
                <a:effectLst/>
                <a:highlight>
                  <a:srgbClr val="FEFEFE"/>
                </a:highlight>
                <a:latin typeface="KievitSlabPro"/>
              </a:rPr>
              <a:t>.</a:t>
            </a:r>
            <a:endParaRPr lang="en-GB" sz="1200" dirty="0"/>
          </a:p>
        </p:txBody>
      </p:sp>
      <p:sp>
        <p:nvSpPr>
          <p:cNvPr id="2" name="TekstSylinder 5">
            <a:extLst>
              <a:ext uri="{FF2B5EF4-FFF2-40B4-BE49-F238E27FC236}">
                <a16:creationId xmlns:a16="http://schemas.microsoft.com/office/drawing/2014/main" id="{6CFD9C8D-5F25-ADA8-8F6F-4CE4E587FEF1}"/>
              </a:ext>
            </a:extLst>
          </p:cNvPr>
          <p:cNvSpPr txBox="1"/>
          <p:nvPr/>
        </p:nvSpPr>
        <p:spPr>
          <a:xfrm>
            <a:off x="10920609" y="-15876"/>
            <a:ext cx="1900518" cy="369332"/>
          </a:xfrm>
          <a:prstGeom prst="rect">
            <a:avLst/>
          </a:prstGeom>
          <a:noFill/>
        </p:spPr>
        <p:txBody>
          <a:bodyPr wrap="square" rtlCol="0">
            <a:spAutoFit/>
          </a:bodyPr>
          <a:lstStyle/>
          <a:p>
            <a:r>
              <a:rPr lang="nb-NO" i="1" dirty="0">
                <a:highlight>
                  <a:srgbClr val="FFFF00"/>
                </a:highlight>
              </a:rPr>
              <a:t>#påminning</a:t>
            </a:r>
          </a:p>
        </p:txBody>
      </p:sp>
    </p:spTree>
    <p:extLst>
      <p:ext uri="{BB962C8B-B14F-4D97-AF65-F5344CB8AC3E}">
        <p14:creationId xmlns:p14="http://schemas.microsoft.com/office/powerpoint/2010/main" val="3742377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2A45A35-1F36-1B42-7847-F4687E5CD2A7}"/>
              </a:ext>
            </a:extLst>
          </p:cNvPr>
          <p:cNvPicPr>
            <a:picLocks noChangeAspect="1"/>
          </p:cNvPicPr>
          <p:nvPr/>
        </p:nvPicPr>
        <p:blipFill>
          <a:blip r:embed="rId3"/>
          <a:stretch>
            <a:fillRect/>
          </a:stretch>
        </p:blipFill>
        <p:spPr>
          <a:xfrm>
            <a:off x="369566" y="2950898"/>
            <a:ext cx="4490533" cy="2779106"/>
          </a:xfrm>
          <a:prstGeom prst="rect">
            <a:avLst/>
          </a:prstGeom>
          <a:ln>
            <a:noFill/>
          </a:ln>
          <a:effectLst>
            <a:outerShdw blurRad="292100" dist="139700" dir="2700000" algn="tl" rotWithShape="0">
              <a:srgbClr val="333333">
                <a:alpha val="65000"/>
              </a:srgbClr>
            </a:outerShdw>
          </a:effectLst>
        </p:spPr>
      </p:pic>
      <p:sp>
        <p:nvSpPr>
          <p:cNvPr id="5" name="TekstSylinder 4">
            <a:extLst>
              <a:ext uri="{FF2B5EF4-FFF2-40B4-BE49-F238E27FC236}">
                <a16:creationId xmlns:a16="http://schemas.microsoft.com/office/drawing/2014/main" id="{D7F3696E-770D-499B-B5FF-0C5384518B2F}"/>
              </a:ext>
            </a:extLst>
          </p:cNvPr>
          <p:cNvSpPr txBox="1"/>
          <p:nvPr/>
        </p:nvSpPr>
        <p:spPr>
          <a:xfrm>
            <a:off x="4391680" y="298353"/>
            <a:ext cx="500026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rgbClr val="002060"/>
                </a:solidFill>
                <a:effectLst/>
                <a:uLnTx/>
                <a:uFillTx/>
                <a:latin typeface="Calibri" panose="020F0502020204030204"/>
                <a:ea typeface="+mn-ea"/>
                <a:cs typeface="+mn-cs"/>
              </a:rPr>
              <a:t>Mestringsorientert ledelse</a:t>
            </a:r>
          </a:p>
        </p:txBody>
      </p:sp>
      <p:pic>
        <p:nvPicPr>
          <p:cNvPr id="4" name="Bilde 3">
            <a:extLst>
              <a:ext uri="{FF2B5EF4-FFF2-40B4-BE49-F238E27FC236}">
                <a16:creationId xmlns:a16="http://schemas.microsoft.com/office/drawing/2014/main" id="{701BF735-78AC-41CD-94DE-C4C835DFCCFE}"/>
              </a:ext>
            </a:extLst>
          </p:cNvPr>
          <p:cNvPicPr>
            <a:picLocks noChangeAspect="1"/>
          </p:cNvPicPr>
          <p:nvPr/>
        </p:nvPicPr>
        <p:blipFill>
          <a:blip r:embed="rId4"/>
          <a:stretch>
            <a:fillRect/>
          </a:stretch>
        </p:blipFill>
        <p:spPr>
          <a:xfrm>
            <a:off x="369566" y="399602"/>
            <a:ext cx="3786771" cy="2503025"/>
          </a:xfrm>
          <a:prstGeom prst="rect">
            <a:avLst/>
          </a:prstGeom>
        </p:spPr>
      </p:pic>
      <p:sp>
        <p:nvSpPr>
          <p:cNvPr id="6" name="TekstSylinder 5">
            <a:extLst>
              <a:ext uri="{FF2B5EF4-FFF2-40B4-BE49-F238E27FC236}">
                <a16:creationId xmlns:a16="http://schemas.microsoft.com/office/drawing/2014/main" id="{6B44E875-C515-4BAF-9048-A6CFA9DD85DD}"/>
              </a:ext>
            </a:extLst>
          </p:cNvPr>
          <p:cNvSpPr txBox="1"/>
          <p:nvPr/>
        </p:nvSpPr>
        <p:spPr>
          <a:xfrm>
            <a:off x="1285947" y="2320952"/>
            <a:ext cx="34004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2060"/>
                </a:solidFill>
                <a:effectLst/>
                <a:uLnTx/>
                <a:uFillTx/>
                <a:latin typeface="Calibri" panose="020F0502020204030204"/>
                <a:ea typeface="+mn-ea"/>
                <a:cs typeface="+mn-cs"/>
              </a:rPr>
              <a:t>Mestringsorientert</a:t>
            </a:r>
            <a:r>
              <a:rPr kumimoji="0" lang="nb-NO" sz="2400" b="1" i="0" u="none" strike="noStrike" kern="1200" cap="none" spc="0" normalizeH="0" baseline="0" noProof="0" dirty="0">
                <a:ln>
                  <a:noFill/>
                </a:ln>
                <a:solidFill>
                  <a:srgbClr val="1F2C4F">
                    <a:lumMod val="60000"/>
                    <a:lumOff val="40000"/>
                  </a:srgbClr>
                </a:solidFill>
                <a:effectLst/>
                <a:uLnTx/>
                <a:uFillTx/>
                <a:latin typeface="Calibri" panose="020F0502020204030204"/>
                <a:ea typeface="+mn-ea"/>
                <a:cs typeface="+mn-cs"/>
              </a:rPr>
              <a:t> </a:t>
            </a:r>
          </a:p>
        </p:txBody>
      </p:sp>
      <p:pic>
        <p:nvPicPr>
          <p:cNvPr id="10" name="Bilde 9">
            <a:extLst>
              <a:ext uri="{FF2B5EF4-FFF2-40B4-BE49-F238E27FC236}">
                <a16:creationId xmlns:a16="http://schemas.microsoft.com/office/drawing/2014/main" id="{69C1414F-DFBD-41F4-BDEE-40BBCE059B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2364" y="5810807"/>
            <a:ext cx="1165157" cy="966765"/>
          </a:xfrm>
          <a:prstGeom prst="rect">
            <a:avLst/>
          </a:prstGeom>
          <a:ln>
            <a:noFill/>
          </a:ln>
          <a:effectLst>
            <a:softEdge rad="112500"/>
          </a:effectLst>
        </p:spPr>
      </p:pic>
      <p:sp>
        <p:nvSpPr>
          <p:cNvPr id="11" name="Snakkeboble: rektangel med avrundede hjørner 10">
            <a:extLst>
              <a:ext uri="{FF2B5EF4-FFF2-40B4-BE49-F238E27FC236}">
                <a16:creationId xmlns:a16="http://schemas.microsoft.com/office/drawing/2014/main" id="{075BB661-A5E7-4294-8431-8D9AE4094E79}"/>
              </a:ext>
            </a:extLst>
          </p:cNvPr>
          <p:cNvSpPr/>
          <p:nvPr/>
        </p:nvSpPr>
        <p:spPr>
          <a:xfrm>
            <a:off x="1403927" y="5931524"/>
            <a:ext cx="9278391" cy="841441"/>
          </a:xfrm>
          <a:prstGeom prst="wedgeRoundRectCallout">
            <a:avLst>
              <a:gd name="adj1" fmla="val 56735"/>
              <a:gd name="adj2" fmla="val 65350"/>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400" b="1" i="1" dirty="0"/>
              <a:t>Sammenhenger</a:t>
            </a:r>
            <a:r>
              <a:rPr lang="nb-NO" sz="2400" b="1" dirty="0"/>
              <a:t> mellom din opplevelse av god ledelse og mestringsorientert ledelse?</a:t>
            </a:r>
            <a:endParaRPr lang="nb-NO" sz="2400" dirty="0"/>
          </a:p>
        </p:txBody>
      </p:sp>
      <p:graphicFrame>
        <p:nvGraphicFramePr>
          <p:cNvPr id="2" name="Tabell 2">
            <a:extLst>
              <a:ext uri="{FF2B5EF4-FFF2-40B4-BE49-F238E27FC236}">
                <a16:creationId xmlns:a16="http://schemas.microsoft.com/office/drawing/2014/main" id="{26E7F15F-BFA6-4C85-F0F7-B5727A942532}"/>
              </a:ext>
            </a:extLst>
          </p:cNvPr>
          <p:cNvGraphicFramePr>
            <a:graphicFrameLocks noGrp="1"/>
          </p:cNvGraphicFramePr>
          <p:nvPr/>
        </p:nvGraphicFramePr>
        <p:xfrm>
          <a:off x="4391681" y="1047193"/>
          <a:ext cx="7506537" cy="4189175"/>
        </p:xfrm>
        <a:graphic>
          <a:graphicData uri="http://schemas.openxmlformats.org/drawingml/2006/table">
            <a:tbl>
              <a:tblPr firstRow="1" firstCol="1" bandRow="1">
                <a:tableStyleId>{5940675A-B579-460E-94D1-54222C63F5DA}</a:tableStyleId>
              </a:tblPr>
              <a:tblGrid>
                <a:gridCol w="608587">
                  <a:extLst>
                    <a:ext uri="{9D8B030D-6E8A-4147-A177-3AD203B41FA5}">
                      <a16:colId xmlns:a16="http://schemas.microsoft.com/office/drawing/2014/main" val="2115000299"/>
                    </a:ext>
                  </a:extLst>
                </a:gridCol>
                <a:gridCol w="4694575">
                  <a:extLst>
                    <a:ext uri="{9D8B030D-6E8A-4147-A177-3AD203B41FA5}">
                      <a16:colId xmlns:a16="http://schemas.microsoft.com/office/drawing/2014/main" val="3705342903"/>
                    </a:ext>
                  </a:extLst>
                </a:gridCol>
                <a:gridCol w="594911">
                  <a:extLst>
                    <a:ext uri="{9D8B030D-6E8A-4147-A177-3AD203B41FA5}">
                      <a16:colId xmlns:a16="http://schemas.microsoft.com/office/drawing/2014/main" val="408339401"/>
                    </a:ext>
                  </a:extLst>
                </a:gridCol>
                <a:gridCol w="1608464">
                  <a:extLst>
                    <a:ext uri="{9D8B030D-6E8A-4147-A177-3AD203B41FA5}">
                      <a16:colId xmlns:a16="http://schemas.microsoft.com/office/drawing/2014/main" val="2233203756"/>
                    </a:ext>
                  </a:extLst>
                </a:gridCol>
              </a:tblGrid>
              <a:tr h="404221">
                <a:tc>
                  <a:txBody>
                    <a:bodyPr/>
                    <a:lstStyle/>
                    <a:p>
                      <a:pPr>
                        <a:lnSpc>
                          <a:spcPct val="107000"/>
                        </a:lnSpc>
                        <a:spcBef>
                          <a:spcPts val="200"/>
                        </a:spcBef>
                      </a:pPr>
                      <a:r>
                        <a:rPr lang="nb-NO" sz="2400" b="1" dirty="0">
                          <a:solidFill>
                            <a:srgbClr val="1F3763"/>
                          </a:solidFill>
                          <a:effectLst/>
                        </a:rPr>
                        <a:t>Nr.</a:t>
                      </a:r>
                      <a:endParaRPr lang="nb-NO" sz="24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gn="ctr">
                        <a:lnSpc>
                          <a:spcPct val="107000"/>
                        </a:lnSpc>
                        <a:spcBef>
                          <a:spcPts val="200"/>
                        </a:spcBef>
                      </a:pPr>
                      <a:r>
                        <a:rPr lang="nb-NO" sz="2400" b="1" dirty="0">
                          <a:solidFill>
                            <a:srgbClr val="1F3763"/>
                          </a:solidFill>
                          <a:effectLst/>
                        </a:rPr>
                        <a:t>Kjennetegn på</a:t>
                      </a:r>
                    </a:p>
                    <a:p>
                      <a:pPr algn="ctr">
                        <a:lnSpc>
                          <a:spcPct val="107000"/>
                        </a:lnSpc>
                        <a:spcBef>
                          <a:spcPts val="200"/>
                        </a:spcBef>
                      </a:pPr>
                      <a:r>
                        <a:rPr lang="nb-NO" sz="2400" b="1" dirty="0">
                          <a:solidFill>
                            <a:srgbClr val="1F3763"/>
                          </a:solidFill>
                          <a:effectLst/>
                        </a:rPr>
                        <a:t> mestringsorientert ledelse</a:t>
                      </a:r>
                      <a:endParaRPr lang="nb-NO" sz="24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gn="ctr">
                        <a:lnSpc>
                          <a:spcPct val="107000"/>
                        </a:lnSpc>
                        <a:spcBef>
                          <a:spcPts val="200"/>
                        </a:spcBef>
                      </a:pPr>
                      <a:r>
                        <a:rPr lang="nb-NO" sz="2400" b="0" dirty="0">
                          <a:solidFill>
                            <a:srgbClr val="1F3763"/>
                          </a:solidFill>
                          <a:effectLst/>
                        </a:rPr>
                        <a:t>1-5</a:t>
                      </a:r>
                      <a:endParaRPr lang="nb-NO" sz="24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gn="ctr">
                        <a:lnSpc>
                          <a:spcPct val="107000"/>
                        </a:lnSpc>
                        <a:spcBef>
                          <a:spcPts val="200"/>
                        </a:spcBef>
                      </a:pPr>
                      <a:r>
                        <a:rPr lang="nb-NO" sz="2000" b="0" dirty="0">
                          <a:solidFill>
                            <a:srgbClr val="1F3763"/>
                          </a:solidFill>
                          <a:effectLst/>
                        </a:rPr>
                        <a:t>Begrunnelse</a:t>
                      </a:r>
                      <a:endParaRPr lang="nb-NO" sz="20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372551516"/>
                  </a:ext>
                </a:extLst>
              </a:tr>
              <a:tr h="404221">
                <a:tc>
                  <a:txBody>
                    <a:bodyPr/>
                    <a:lstStyle/>
                    <a:p>
                      <a:pPr>
                        <a:lnSpc>
                          <a:spcPct val="107000"/>
                        </a:lnSpc>
                        <a:spcBef>
                          <a:spcPts val="200"/>
                        </a:spcBef>
                      </a:pPr>
                      <a:r>
                        <a:rPr lang="nb-NO" sz="1800" b="1" dirty="0">
                          <a:solidFill>
                            <a:srgbClr val="1F3763"/>
                          </a:solidFill>
                          <a:effectLst/>
                        </a:rPr>
                        <a:t>1</a:t>
                      </a:r>
                      <a:endPar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Setter tydelig retning og mål</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461755974"/>
                  </a:ext>
                </a:extLst>
              </a:tr>
              <a:tr h="404221">
                <a:tc>
                  <a:txBody>
                    <a:bodyPr/>
                    <a:lstStyle/>
                    <a:p>
                      <a:pPr>
                        <a:lnSpc>
                          <a:spcPct val="107000"/>
                        </a:lnSpc>
                        <a:spcBef>
                          <a:spcPts val="200"/>
                        </a:spcBef>
                      </a:pPr>
                      <a:r>
                        <a:rPr lang="nb-NO" sz="1800" b="1" dirty="0">
                          <a:solidFill>
                            <a:srgbClr val="1F3763"/>
                          </a:solidFill>
                          <a:effectLst/>
                        </a:rPr>
                        <a:t>2</a:t>
                      </a:r>
                      <a:endPar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Gir mening til mål og oppgaver</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2793804363"/>
                  </a:ext>
                </a:extLst>
              </a:tr>
              <a:tr h="404221">
                <a:tc>
                  <a:txBody>
                    <a:bodyPr/>
                    <a:lstStyle/>
                    <a:p>
                      <a:pPr>
                        <a:lnSpc>
                          <a:spcPct val="107000"/>
                        </a:lnSpc>
                        <a:spcBef>
                          <a:spcPts val="200"/>
                        </a:spcBef>
                      </a:pPr>
                      <a:r>
                        <a:rPr lang="nb-NO" sz="1800" b="1" dirty="0">
                          <a:solidFill>
                            <a:srgbClr val="1F3763"/>
                          </a:solidFill>
                          <a:effectLst/>
                        </a:rPr>
                        <a:t>3</a:t>
                      </a:r>
                      <a:endPar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Gir individuell oppmerksomhet og anerkjennelse</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413694741"/>
                  </a:ext>
                </a:extLst>
              </a:tr>
              <a:tr h="42090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4</a:t>
                      </a:r>
                    </a:p>
                  </a:txBody>
                  <a:tcPr marL="68580" marR="68580" marT="0" marB="0"/>
                </a:tc>
                <a:tc>
                  <a:txBody>
                    <a:bodyPr/>
                    <a:lstStyle/>
                    <a:p>
                      <a:pPr>
                        <a:lnSpc>
                          <a:spcPct val="107000"/>
                        </a:lnSpc>
                        <a:spcBef>
                          <a:spcPts val="200"/>
                        </a:spcBef>
                      </a:pPr>
                      <a:r>
                        <a:rPr lang="nb-NO" sz="1800" b="0" dirty="0">
                          <a:solidFill>
                            <a:srgbClr val="1F3763"/>
                          </a:solidFill>
                          <a:effectLst/>
                        </a:rPr>
                        <a:t>Gir konkrete og nyttige tilbakemeldinger</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004450373"/>
                  </a:ext>
                </a:extLst>
              </a:tr>
              <a:tr h="40422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5</a:t>
                      </a:r>
                    </a:p>
                  </a:txBody>
                  <a:tcPr marL="68580" marR="68580" marT="0" marB="0"/>
                </a:tc>
                <a:tc>
                  <a:txBody>
                    <a:bodyPr/>
                    <a:lstStyle/>
                    <a:p>
                      <a:pPr>
                        <a:lnSpc>
                          <a:spcPct val="107000"/>
                        </a:lnSpc>
                        <a:spcBef>
                          <a:spcPts val="200"/>
                        </a:spcBef>
                      </a:pPr>
                      <a:r>
                        <a:rPr lang="nb-NO" sz="1800" b="0" dirty="0">
                          <a:solidFill>
                            <a:srgbClr val="1F3763"/>
                          </a:solidFill>
                          <a:effectLst/>
                        </a:rPr>
                        <a:t>Gir autonomi og tillit</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211030624"/>
                  </a:ext>
                </a:extLst>
              </a:tr>
              <a:tr h="40422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6</a:t>
                      </a:r>
                    </a:p>
                  </a:txBody>
                  <a:tcPr marL="68580" marR="68580" marT="0" marB="0"/>
                </a:tc>
                <a:tc>
                  <a:txBody>
                    <a:bodyPr/>
                    <a:lstStyle/>
                    <a:p>
                      <a:pPr>
                        <a:lnSpc>
                          <a:spcPct val="107000"/>
                        </a:lnSpc>
                        <a:spcBef>
                          <a:spcPts val="200"/>
                        </a:spcBef>
                      </a:pPr>
                      <a:r>
                        <a:rPr lang="nb-NO" sz="1800" b="0" dirty="0">
                          <a:solidFill>
                            <a:srgbClr val="1F3763"/>
                          </a:solidFill>
                          <a:effectLst/>
                        </a:rPr>
                        <a:t>Uttrykker tydelige forventninger og stiller krav</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581926225"/>
                  </a:ext>
                </a:extLst>
              </a:tr>
              <a:tr h="38287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7</a:t>
                      </a:r>
                    </a:p>
                  </a:txBody>
                  <a:tcPr marL="68580" marR="68580" marT="0" marB="0"/>
                </a:tc>
                <a:tc>
                  <a:txBody>
                    <a:bodyPr/>
                    <a:lstStyle/>
                    <a:p>
                      <a:pPr>
                        <a:lnSpc>
                          <a:spcPct val="107000"/>
                        </a:lnSpc>
                        <a:spcBef>
                          <a:spcPts val="200"/>
                        </a:spcBef>
                      </a:pPr>
                      <a:r>
                        <a:rPr lang="nb-NO" sz="1800" b="0" dirty="0">
                          <a:solidFill>
                            <a:srgbClr val="1F3763"/>
                          </a:solidFill>
                          <a:effectLst/>
                        </a:rPr>
                        <a:t>Følger opp</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387166199"/>
                  </a:ext>
                </a:extLst>
              </a:tr>
              <a:tr h="40422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8</a:t>
                      </a:r>
                    </a:p>
                  </a:txBody>
                  <a:tcPr marL="68580" marR="68580" marT="0" marB="0"/>
                </a:tc>
                <a:tc>
                  <a:txBody>
                    <a:bodyPr/>
                    <a:lstStyle/>
                    <a:p>
                      <a:pPr>
                        <a:lnSpc>
                          <a:spcPct val="107000"/>
                        </a:lnSpc>
                        <a:spcBef>
                          <a:spcPts val="200"/>
                        </a:spcBef>
                      </a:pPr>
                      <a:r>
                        <a:rPr lang="nb-NO" sz="1800" b="0" dirty="0">
                          <a:solidFill>
                            <a:srgbClr val="1F3763"/>
                          </a:solidFill>
                          <a:effectLst/>
                        </a:rPr>
                        <a:t>Inspirerer og motiverer</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387825050"/>
                  </a:ext>
                </a:extLst>
              </a:tr>
            </a:tbl>
          </a:graphicData>
        </a:graphic>
      </p:graphicFrame>
    </p:spTree>
    <p:extLst>
      <p:ext uri="{BB962C8B-B14F-4D97-AF65-F5344CB8AC3E}">
        <p14:creationId xmlns:p14="http://schemas.microsoft.com/office/powerpoint/2010/main" val="56839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3BF7E1EF-4E76-F1E3-B3A9-A1C4B0AC5656}"/>
              </a:ext>
            </a:extLst>
          </p:cNvPr>
          <p:cNvPicPr>
            <a:picLocks noChangeAspect="1"/>
          </p:cNvPicPr>
          <p:nvPr/>
        </p:nvPicPr>
        <p:blipFill>
          <a:blip r:embed="rId3"/>
          <a:srcRect r="10404"/>
          <a:stretch>
            <a:fillRect/>
          </a:stretch>
        </p:blipFill>
        <p:spPr>
          <a:xfrm>
            <a:off x="195840" y="2839356"/>
            <a:ext cx="4023374" cy="2779106"/>
          </a:xfrm>
          <a:prstGeom prst="rect">
            <a:avLst/>
          </a:prstGeom>
          <a:ln>
            <a:noFill/>
          </a:ln>
          <a:effectLst>
            <a:outerShdw blurRad="292100" dist="139700" dir="2700000" algn="tl" rotWithShape="0">
              <a:srgbClr val="333333">
                <a:alpha val="65000"/>
              </a:srgbClr>
            </a:outerShdw>
          </a:effectLst>
        </p:spPr>
      </p:pic>
      <p:sp>
        <p:nvSpPr>
          <p:cNvPr id="5" name="TekstSylinder 4">
            <a:extLst>
              <a:ext uri="{FF2B5EF4-FFF2-40B4-BE49-F238E27FC236}">
                <a16:creationId xmlns:a16="http://schemas.microsoft.com/office/drawing/2014/main" id="{D7F3696E-770D-499B-B5FF-0C5384518B2F}"/>
              </a:ext>
            </a:extLst>
          </p:cNvPr>
          <p:cNvSpPr txBox="1"/>
          <p:nvPr/>
        </p:nvSpPr>
        <p:spPr>
          <a:xfrm>
            <a:off x="4391680" y="298353"/>
            <a:ext cx="500026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rgbClr val="002060"/>
                </a:solidFill>
                <a:effectLst/>
                <a:uLnTx/>
                <a:uFillTx/>
                <a:latin typeface="Calibri" panose="020F0502020204030204"/>
                <a:ea typeface="+mn-ea"/>
                <a:cs typeface="+mn-cs"/>
              </a:rPr>
              <a:t>Mestringsorientert ledelse</a:t>
            </a:r>
          </a:p>
        </p:txBody>
      </p:sp>
      <p:graphicFrame>
        <p:nvGraphicFramePr>
          <p:cNvPr id="3" name="Tabell 2">
            <a:extLst>
              <a:ext uri="{FF2B5EF4-FFF2-40B4-BE49-F238E27FC236}">
                <a16:creationId xmlns:a16="http://schemas.microsoft.com/office/drawing/2014/main" id="{939D76EB-AA83-485B-90FC-EE0737D825E0}"/>
              </a:ext>
            </a:extLst>
          </p:cNvPr>
          <p:cNvGraphicFramePr>
            <a:graphicFrameLocks noGrp="1"/>
          </p:cNvGraphicFramePr>
          <p:nvPr/>
        </p:nvGraphicFramePr>
        <p:xfrm>
          <a:off x="4391681" y="1047193"/>
          <a:ext cx="7506537" cy="4189175"/>
        </p:xfrm>
        <a:graphic>
          <a:graphicData uri="http://schemas.openxmlformats.org/drawingml/2006/table">
            <a:tbl>
              <a:tblPr firstRow="1" firstCol="1" bandRow="1">
                <a:tableStyleId>{5940675A-B579-460E-94D1-54222C63F5DA}</a:tableStyleId>
              </a:tblPr>
              <a:tblGrid>
                <a:gridCol w="608587">
                  <a:extLst>
                    <a:ext uri="{9D8B030D-6E8A-4147-A177-3AD203B41FA5}">
                      <a16:colId xmlns:a16="http://schemas.microsoft.com/office/drawing/2014/main" val="2115000299"/>
                    </a:ext>
                  </a:extLst>
                </a:gridCol>
                <a:gridCol w="4694575">
                  <a:extLst>
                    <a:ext uri="{9D8B030D-6E8A-4147-A177-3AD203B41FA5}">
                      <a16:colId xmlns:a16="http://schemas.microsoft.com/office/drawing/2014/main" val="3705342903"/>
                    </a:ext>
                  </a:extLst>
                </a:gridCol>
                <a:gridCol w="594911">
                  <a:extLst>
                    <a:ext uri="{9D8B030D-6E8A-4147-A177-3AD203B41FA5}">
                      <a16:colId xmlns:a16="http://schemas.microsoft.com/office/drawing/2014/main" val="408339401"/>
                    </a:ext>
                  </a:extLst>
                </a:gridCol>
                <a:gridCol w="1608464">
                  <a:extLst>
                    <a:ext uri="{9D8B030D-6E8A-4147-A177-3AD203B41FA5}">
                      <a16:colId xmlns:a16="http://schemas.microsoft.com/office/drawing/2014/main" val="2233203756"/>
                    </a:ext>
                  </a:extLst>
                </a:gridCol>
              </a:tblGrid>
              <a:tr h="404221">
                <a:tc>
                  <a:txBody>
                    <a:bodyPr/>
                    <a:lstStyle/>
                    <a:p>
                      <a:pPr>
                        <a:lnSpc>
                          <a:spcPct val="107000"/>
                        </a:lnSpc>
                        <a:spcBef>
                          <a:spcPts val="200"/>
                        </a:spcBef>
                      </a:pPr>
                      <a:r>
                        <a:rPr lang="nb-NO" sz="2400" b="1" dirty="0">
                          <a:solidFill>
                            <a:srgbClr val="1F3763"/>
                          </a:solidFill>
                          <a:effectLst/>
                        </a:rPr>
                        <a:t>Nr.</a:t>
                      </a:r>
                      <a:endParaRPr lang="nb-NO" sz="24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gn="ctr">
                        <a:lnSpc>
                          <a:spcPct val="107000"/>
                        </a:lnSpc>
                        <a:spcBef>
                          <a:spcPts val="200"/>
                        </a:spcBef>
                      </a:pPr>
                      <a:r>
                        <a:rPr lang="nb-NO" sz="2400" b="1" dirty="0">
                          <a:solidFill>
                            <a:srgbClr val="1F3763"/>
                          </a:solidFill>
                          <a:effectLst/>
                        </a:rPr>
                        <a:t>Kjennetegn på</a:t>
                      </a:r>
                    </a:p>
                    <a:p>
                      <a:pPr algn="ctr">
                        <a:lnSpc>
                          <a:spcPct val="107000"/>
                        </a:lnSpc>
                        <a:spcBef>
                          <a:spcPts val="200"/>
                        </a:spcBef>
                      </a:pPr>
                      <a:r>
                        <a:rPr lang="nb-NO" sz="2400" b="1" dirty="0">
                          <a:solidFill>
                            <a:srgbClr val="1F3763"/>
                          </a:solidFill>
                          <a:effectLst/>
                        </a:rPr>
                        <a:t> mestringsorientert ledelse</a:t>
                      </a:r>
                      <a:endParaRPr lang="nb-NO" sz="24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gn="ctr">
                        <a:lnSpc>
                          <a:spcPct val="107000"/>
                        </a:lnSpc>
                        <a:spcBef>
                          <a:spcPts val="200"/>
                        </a:spcBef>
                      </a:pPr>
                      <a:r>
                        <a:rPr lang="nb-NO" sz="2400" b="0" dirty="0">
                          <a:solidFill>
                            <a:srgbClr val="1F3763"/>
                          </a:solidFill>
                          <a:effectLst/>
                        </a:rPr>
                        <a:t>1-5</a:t>
                      </a:r>
                      <a:endParaRPr lang="nb-NO" sz="24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gn="ctr">
                        <a:lnSpc>
                          <a:spcPct val="107000"/>
                        </a:lnSpc>
                        <a:spcBef>
                          <a:spcPts val="200"/>
                        </a:spcBef>
                      </a:pPr>
                      <a:r>
                        <a:rPr lang="nb-NO" sz="2000" b="0" dirty="0">
                          <a:solidFill>
                            <a:srgbClr val="1F3763"/>
                          </a:solidFill>
                          <a:effectLst/>
                        </a:rPr>
                        <a:t>Begrunnelse</a:t>
                      </a:r>
                      <a:endParaRPr lang="nb-NO" sz="20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372551516"/>
                  </a:ext>
                </a:extLst>
              </a:tr>
              <a:tr h="404221">
                <a:tc>
                  <a:txBody>
                    <a:bodyPr/>
                    <a:lstStyle/>
                    <a:p>
                      <a:pPr>
                        <a:lnSpc>
                          <a:spcPct val="107000"/>
                        </a:lnSpc>
                        <a:spcBef>
                          <a:spcPts val="200"/>
                        </a:spcBef>
                      </a:pPr>
                      <a:r>
                        <a:rPr lang="nb-NO" sz="1800" b="1" dirty="0">
                          <a:solidFill>
                            <a:srgbClr val="1F3763"/>
                          </a:solidFill>
                          <a:effectLst/>
                        </a:rPr>
                        <a:t>1</a:t>
                      </a:r>
                      <a:endPar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Setter tydelig retning og mål</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461755974"/>
                  </a:ext>
                </a:extLst>
              </a:tr>
              <a:tr h="404221">
                <a:tc>
                  <a:txBody>
                    <a:bodyPr/>
                    <a:lstStyle/>
                    <a:p>
                      <a:pPr>
                        <a:lnSpc>
                          <a:spcPct val="107000"/>
                        </a:lnSpc>
                        <a:spcBef>
                          <a:spcPts val="200"/>
                        </a:spcBef>
                      </a:pPr>
                      <a:r>
                        <a:rPr lang="nb-NO" sz="1800" b="1" dirty="0">
                          <a:solidFill>
                            <a:srgbClr val="1F3763"/>
                          </a:solidFill>
                          <a:effectLst/>
                        </a:rPr>
                        <a:t>2</a:t>
                      </a:r>
                      <a:endPar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Gir mening til mål og oppgaver</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2793804363"/>
                  </a:ext>
                </a:extLst>
              </a:tr>
              <a:tr h="404221">
                <a:tc>
                  <a:txBody>
                    <a:bodyPr/>
                    <a:lstStyle/>
                    <a:p>
                      <a:pPr>
                        <a:lnSpc>
                          <a:spcPct val="107000"/>
                        </a:lnSpc>
                        <a:spcBef>
                          <a:spcPts val="200"/>
                        </a:spcBef>
                      </a:pPr>
                      <a:r>
                        <a:rPr lang="nb-NO" sz="1800" b="1" dirty="0">
                          <a:solidFill>
                            <a:srgbClr val="1F3763"/>
                          </a:solidFill>
                          <a:effectLst/>
                        </a:rPr>
                        <a:t>3</a:t>
                      </a:r>
                      <a:endPar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Gir individuell oppmerksomhet og anerkjennelse</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413694741"/>
                  </a:ext>
                </a:extLst>
              </a:tr>
              <a:tr h="42090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4</a:t>
                      </a:r>
                    </a:p>
                  </a:txBody>
                  <a:tcPr marL="68580" marR="68580" marT="0" marB="0"/>
                </a:tc>
                <a:tc>
                  <a:txBody>
                    <a:bodyPr/>
                    <a:lstStyle/>
                    <a:p>
                      <a:pPr>
                        <a:lnSpc>
                          <a:spcPct val="107000"/>
                        </a:lnSpc>
                        <a:spcBef>
                          <a:spcPts val="200"/>
                        </a:spcBef>
                      </a:pPr>
                      <a:r>
                        <a:rPr lang="nb-NO" sz="1800" b="0" dirty="0">
                          <a:solidFill>
                            <a:srgbClr val="1F3763"/>
                          </a:solidFill>
                          <a:effectLst/>
                        </a:rPr>
                        <a:t>Gir konkrete og nyttige tilbakemeldinger</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004450373"/>
                  </a:ext>
                </a:extLst>
              </a:tr>
              <a:tr h="40422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5</a:t>
                      </a:r>
                    </a:p>
                  </a:txBody>
                  <a:tcPr marL="68580" marR="68580" marT="0" marB="0"/>
                </a:tc>
                <a:tc>
                  <a:txBody>
                    <a:bodyPr/>
                    <a:lstStyle/>
                    <a:p>
                      <a:pPr>
                        <a:lnSpc>
                          <a:spcPct val="107000"/>
                        </a:lnSpc>
                        <a:spcBef>
                          <a:spcPts val="200"/>
                        </a:spcBef>
                      </a:pPr>
                      <a:r>
                        <a:rPr lang="nb-NO" sz="1800" b="0" dirty="0">
                          <a:solidFill>
                            <a:srgbClr val="1F3763"/>
                          </a:solidFill>
                          <a:effectLst/>
                        </a:rPr>
                        <a:t>Gir autonomi og tillit</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211030624"/>
                  </a:ext>
                </a:extLst>
              </a:tr>
              <a:tr h="40422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6</a:t>
                      </a:r>
                    </a:p>
                  </a:txBody>
                  <a:tcPr marL="68580" marR="68580" marT="0" marB="0"/>
                </a:tc>
                <a:tc>
                  <a:txBody>
                    <a:bodyPr/>
                    <a:lstStyle/>
                    <a:p>
                      <a:pPr>
                        <a:lnSpc>
                          <a:spcPct val="107000"/>
                        </a:lnSpc>
                        <a:spcBef>
                          <a:spcPts val="200"/>
                        </a:spcBef>
                      </a:pPr>
                      <a:r>
                        <a:rPr lang="nb-NO" sz="1800" b="0" dirty="0">
                          <a:solidFill>
                            <a:srgbClr val="1F3763"/>
                          </a:solidFill>
                          <a:effectLst/>
                        </a:rPr>
                        <a:t>Uttrykker tydelige forventninger og stiller krav</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581926225"/>
                  </a:ext>
                </a:extLst>
              </a:tr>
              <a:tr h="38287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7</a:t>
                      </a:r>
                    </a:p>
                  </a:txBody>
                  <a:tcPr marL="68580" marR="68580" marT="0" marB="0"/>
                </a:tc>
                <a:tc>
                  <a:txBody>
                    <a:bodyPr/>
                    <a:lstStyle/>
                    <a:p>
                      <a:pPr>
                        <a:lnSpc>
                          <a:spcPct val="107000"/>
                        </a:lnSpc>
                        <a:spcBef>
                          <a:spcPts val="200"/>
                        </a:spcBef>
                      </a:pPr>
                      <a:r>
                        <a:rPr lang="nb-NO" sz="1800" b="0" dirty="0">
                          <a:solidFill>
                            <a:srgbClr val="1F3763"/>
                          </a:solidFill>
                          <a:effectLst/>
                        </a:rPr>
                        <a:t>Følger opp</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387166199"/>
                  </a:ext>
                </a:extLst>
              </a:tr>
              <a:tr h="404221">
                <a:tc>
                  <a:txBody>
                    <a:bodyPr/>
                    <a:lstStyle/>
                    <a:p>
                      <a:pPr>
                        <a:lnSpc>
                          <a:spcPct val="107000"/>
                        </a:lnSpc>
                        <a:spcBef>
                          <a:spcPts val="200"/>
                        </a:spcBef>
                      </a:pPr>
                      <a:r>
                        <a:rPr lang="nb-NO" sz="1800" b="1" dirty="0">
                          <a:solidFill>
                            <a:srgbClr val="1F3763"/>
                          </a:solidFill>
                          <a:effectLst/>
                          <a:latin typeface="Calibri" panose="020F0502020204030204" pitchFamily="34" charset="0"/>
                          <a:ea typeface="MS Gothic" panose="020B0609070205080204" pitchFamily="49" charset="-128"/>
                          <a:cs typeface="Arial" panose="020B0604020202020204" pitchFamily="34" charset="0"/>
                        </a:rPr>
                        <a:t>8</a:t>
                      </a:r>
                    </a:p>
                  </a:txBody>
                  <a:tcPr marL="68580" marR="68580" marT="0" marB="0"/>
                </a:tc>
                <a:tc>
                  <a:txBody>
                    <a:bodyPr/>
                    <a:lstStyle/>
                    <a:p>
                      <a:pPr>
                        <a:lnSpc>
                          <a:spcPct val="107000"/>
                        </a:lnSpc>
                        <a:spcBef>
                          <a:spcPts val="200"/>
                        </a:spcBef>
                      </a:pPr>
                      <a:r>
                        <a:rPr lang="nb-NO" sz="1800" b="0" dirty="0">
                          <a:solidFill>
                            <a:srgbClr val="1F3763"/>
                          </a:solidFill>
                          <a:effectLst/>
                        </a:rPr>
                        <a:t>Inspirerer og motiverer</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a:solidFill>
                            <a:srgbClr val="1F3763"/>
                          </a:solidFill>
                          <a:effectLst/>
                        </a:rPr>
                        <a:t> </a:t>
                      </a:r>
                      <a:endParaRPr lang="nb-NO" sz="1800" b="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tc>
                  <a:txBody>
                    <a:bodyPr/>
                    <a:lstStyle/>
                    <a:p>
                      <a:pPr>
                        <a:lnSpc>
                          <a:spcPct val="107000"/>
                        </a:lnSpc>
                        <a:spcBef>
                          <a:spcPts val="200"/>
                        </a:spcBef>
                      </a:pPr>
                      <a:r>
                        <a:rPr lang="nb-NO" sz="1800" b="0" dirty="0">
                          <a:solidFill>
                            <a:srgbClr val="1F3763"/>
                          </a:solidFill>
                          <a:effectLst/>
                        </a:rPr>
                        <a:t> </a:t>
                      </a:r>
                      <a:endParaRPr lang="nb-NO" sz="1800" b="0" dirty="0">
                        <a:solidFill>
                          <a:srgbClr val="1F3763"/>
                        </a:solidFill>
                        <a:effectLst/>
                        <a:latin typeface="Calibri" panose="020F0502020204030204" pitchFamily="34" charset="0"/>
                        <a:ea typeface="MS Gothic" panose="020B0609070205080204" pitchFamily="49" charset="-128"/>
                        <a:cs typeface="Arial" panose="020B0604020202020204" pitchFamily="34" charset="0"/>
                      </a:endParaRPr>
                    </a:p>
                  </a:txBody>
                  <a:tcPr marL="68580" marR="68580" marT="0" marB="0"/>
                </a:tc>
                <a:extLst>
                  <a:ext uri="{0D108BD9-81ED-4DB2-BD59-A6C34878D82A}">
                    <a16:rowId xmlns:a16="http://schemas.microsoft.com/office/drawing/2014/main" val="1387825050"/>
                  </a:ext>
                </a:extLst>
              </a:tr>
            </a:tbl>
          </a:graphicData>
        </a:graphic>
      </p:graphicFrame>
      <p:pic>
        <p:nvPicPr>
          <p:cNvPr id="4" name="Bilde 3">
            <a:extLst>
              <a:ext uri="{FF2B5EF4-FFF2-40B4-BE49-F238E27FC236}">
                <a16:creationId xmlns:a16="http://schemas.microsoft.com/office/drawing/2014/main" id="{701BF735-78AC-41CD-94DE-C4C835DFCCFE}"/>
              </a:ext>
            </a:extLst>
          </p:cNvPr>
          <p:cNvPicPr>
            <a:picLocks noChangeAspect="1"/>
          </p:cNvPicPr>
          <p:nvPr/>
        </p:nvPicPr>
        <p:blipFill>
          <a:blip r:embed="rId4"/>
          <a:stretch>
            <a:fillRect/>
          </a:stretch>
        </p:blipFill>
        <p:spPr>
          <a:xfrm>
            <a:off x="432442" y="298353"/>
            <a:ext cx="3786771" cy="2503025"/>
          </a:xfrm>
          <a:prstGeom prst="rect">
            <a:avLst/>
          </a:prstGeom>
        </p:spPr>
      </p:pic>
      <p:sp>
        <p:nvSpPr>
          <p:cNvPr id="6" name="TekstSylinder 5">
            <a:extLst>
              <a:ext uri="{FF2B5EF4-FFF2-40B4-BE49-F238E27FC236}">
                <a16:creationId xmlns:a16="http://schemas.microsoft.com/office/drawing/2014/main" id="{6B44E875-C515-4BAF-9048-A6CFA9DD85DD}"/>
              </a:ext>
            </a:extLst>
          </p:cNvPr>
          <p:cNvSpPr txBox="1"/>
          <p:nvPr/>
        </p:nvSpPr>
        <p:spPr>
          <a:xfrm>
            <a:off x="1285947" y="2167427"/>
            <a:ext cx="34004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2060"/>
                </a:solidFill>
                <a:effectLst/>
                <a:uLnTx/>
                <a:uFillTx/>
                <a:latin typeface="Calibri" panose="020F0502020204030204"/>
                <a:ea typeface="+mn-ea"/>
                <a:cs typeface="+mn-cs"/>
              </a:rPr>
              <a:t>Mestringsorientert</a:t>
            </a:r>
            <a:r>
              <a:rPr kumimoji="0" lang="nb-NO" sz="2400" b="1" i="0" u="none" strike="noStrike" kern="1200" cap="none" spc="0" normalizeH="0" baseline="0" noProof="0" dirty="0">
                <a:ln>
                  <a:noFill/>
                </a:ln>
                <a:solidFill>
                  <a:srgbClr val="1F2C4F">
                    <a:lumMod val="60000"/>
                    <a:lumOff val="40000"/>
                  </a:srgbClr>
                </a:solidFill>
                <a:effectLst/>
                <a:uLnTx/>
                <a:uFillTx/>
                <a:latin typeface="Calibri" panose="020F0502020204030204"/>
                <a:ea typeface="+mn-ea"/>
                <a:cs typeface="+mn-cs"/>
              </a:rPr>
              <a:t> </a:t>
            </a:r>
          </a:p>
        </p:txBody>
      </p:sp>
      <p:pic>
        <p:nvPicPr>
          <p:cNvPr id="10" name="Bilde 9">
            <a:extLst>
              <a:ext uri="{FF2B5EF4-FFF2-40B4-BE49-F238E27FC236}">
                <a16:creationId xmlns:a16="http://schemas.microsoft.com/office/drawing/2014/main" id="{69C1414F-DFBD-41F4-BDEE-40BBCE059B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2364" y="5810807"/>
            <a:ext cx="1165157" cy="966765"/>
          </a:xfrm>
          <a:prstGeom prst="rect">
            <a:avLst/>
          </a:prstGeom>
          <a:ln>
            <a:noFill/>
          </a:ln>
          <a:effectLst>
            <a:softEdge rad="112500"/>
          </a:effectLst>
        </p:spPr>
      </p:pic>
      <p:sp>
        <p:nvSpPr>
          <p:cNvPr id="11" name="Snakkeboble: rektangel med avrundede hjørner 10">
            <a:extLst>
              <a:ext uri="{FF2B5EF4-FFF2-40B4-BE49-F238E27FC236}">
                <a16:creationId xmlns:a16="http://schemas.microsoft.com/office/drawing/2014/main" id="{075BB661-A5E7-4294-8431-8D9AE4094E79}"/>
              </a:ext>
            </a:extLst>
          </p:cNvPr>
          <p:cNvSpPr/>
          <p:nvPr/>
        </p:nvSpPr>
        <p:spPr>
          <a:xfrm>
            <a:off x="1178674" y="5337248"/>
            <a:ext cx="9937561" cy="1456955"/>
          </a:xfrm>
          <a:prstGeom prst="wedgeRoundRectCallout">
            <a:avLst>
              <a:gd name="adj1" fmla="val 52090"/>
              <a:gd name="adj2" fmla="val 3784"/>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000" b="1" i="1" dirty="0"/>
              <a:t>Hva er dine styrker og din dine utfordringer?  Vurder deg selv, ca. 3 min. Velg ett område du er god på og ett du vil bli bedre på.  Hvordan skal du jobbe for å videreutvikle eget lederskap? Del i </a:t>
            </a:r>
            <a:r>
              <a:rPr lang="nb-NO" sz="2000" b="1" i="1" dirty="0" err="1"/>
              <a:t>breakoutrooms</a:t>
            </a:r>
            <a:r>
              <a:rPr lang="nb-NO" sz="2000" b="1" i="1" dirty="0"/>
              <a:t>, ca. 10 min. </a:t>
            </a:r>
            <a:endParaRPr lang="nb-NO" sz="2000" dirty="0">
              <a:solidFill>
                <a:srgbClr val="FF0000"/>
              </a:solidFill>
            </a:endParaRPr>
          </a:p>
        </p:txBody>
      </p:sp>
    </p:spTree>
    <p:extLst>
      <p:ext uri="{BB962C8B-B14F-4D97-AF65-F5344CB8AC3E}">
        <p14:creationId xmlns:p14="http://schemas.microsoft.com/office/powerpoint/2010/main" val="156084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7545E-1EE4-3793-48E8-0A091D7435B4}"/>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8CB99183-E6FD-4043-6D4C-89D8C5F02867}"/>
              </a:ext>
            </a:extLst>
          </p:cNvPr>
          <p:cNvPicPr>
            <a:picLocks noChangeAspect="1"/>
          </p:cNvPicPr>
          <p:nvPr/>
        </p:nvPicPr>
        <p:blipFill>
          <a:blip r:embed="rId2"/>
          <a:stretch>
            <a:fillRect/>
          </a:stretch>
        </p:blipFill>
        <p:spPr>
          <a:xfrm>
            <a:off x="198274" y="98058"/>
            <a:ext cx="10275762" cy="6661884"/>
          </a:xfrm>
          <a:prstGeom prst="rect">
            <a:avLst/>
          </a:prstGeom>
        </p:spPr>
      </p:pic>
      <p:sp>
        <p:nvSpPr>
          <p:cNvPr id="2" name="Tittel 1">
            <a:extLst>
              <a:ext uri="{FF2B5EF4-FFF2-40B4-BE49-F238E27FC236}">
                <a16:creationId xmlns:a16="http://schemas.microsoft.com/office/drawing/2014/main" id="{4332948A-487E-F478-5DE8-04118A9B0284}"/>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0D508E9C-CCE0-7307-816B-AD134D3F6337}"/>
              </a:ext>
            </a:extLst>
          </p:cNvPr>
          <p:cNvSpPr>
            <a:spLocks noGrp="1"/>
          </p:cNvSpPr>
          <p:nvPr>
            <p:ph type="body" sz="quarter" idx="10"/>
          </p:nvPr>
        </p:nvSpPr>
        <p:spPr/>
        <p:txBody>
          <a:bodyPr/>
          <a:lstStyle/>
          <a:p>
            <a:r>
              <a:rPr lang="nb-NO" dirty="0">
                <a:hlinkClick r:id="rId3"/>
              </a:rPr>
              <a:t>Har du to minutter?</a:t>
            </a:r>
            <a:endParaRPr lang="nb-NO" dirty="0"/>
          </a:p>
        </p:txBody>
      </p:sp>
    </p:spTree>
    <p:extLst>
      <p:ext uri="{BB962C8B-B14F-4D97-AF65-F5344CB8AC3E}">
        <p14:creationId xmlns:p14="http://schemas.microsoft.com/office/powerpoint/2010/main" val="784197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D60C3-EF72-538E-864C-4BB7D183D9DD}"/>
            </a:ext>
          </a:extLst>
        </p:cNvPr>
        <p:cNvGrpSpPr/>
        <p:nvPr/>
      </p:nvGrpSpPr>
      <p:grpSpPr>
        <a:xfrm>
          <a:off x="0" y="0"/>
          <a:ext cx="0" cy="0"/>
          <a:chOff x="0" y="0"/>
          <a:chExt cx="0" cy="0"/>
        </a:xfrm>
      </p:grpSpPr>
      <p:pic>
        <p:nvPicPr>
          <p:cNvPr id="6146" name="Picture 2" descr="Frustration Illustrations, Royalty-Free Vector Graphics &amp; Clip Art ...">
            <a:extLst>
              <a:ext uri="{FF2B5EF4-FFF2-40B4-BE49-F238E27FC236}">
                <a16:creationId xmlns:a16="http://schemas.microsoft.com/office/drawing/2014/main" id="{537F6008-46B0-AC8D-C1DC-183C0E8B4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8677" y="3944677"/>
            <a:ext cx="2913323" cy="2913323"/>
          </a:xfrm>
          <a:prstGeom prst="rect">
            <a:avLst/>
          </a:prstGeom>
          <a:noFill/>
          <a:extLst>
            <a:ext uri="{909E8E84-426E-40DD-AFC4-6F175D3DCCD1}">
              <a14:hiddenFill xmlns:a14="http://schemas.microsoft.com/office/drawing/2010/main">
                <a:solidFill>
                  <a:srgbClr val="FFFFFF"/>
                </a:solidFill>
              </a14:hiddenFill>
            </a:ext>
          </a:extLst>
        </p:spPr>
      </p:pic>
      <p:sp>
        <p:nvSpPr>
          <p:cNvPr id="2" name="Snakkeboble: oval 1">
            <a:extLst>
              <a:ext uri="{FF2B5EF4-FFF2-40B4-BE49-F238E27FC236}">
                <a16:creationId xmlns:a16="http://schemas.microsoft.com/office/drawing/2014/main" id="{0BF86E36-3E23-00C3-23B5-4A6ADED7CDFD}"/>
              </a:ext>
            </a:extLst>
          </p:cNvPr>
          <p:cNvSpPr/>
          <p:nvPr/>
        </p:nvSpPr>
        <p:spPr>
          <a:xfrm>
            <a:off x="818707" y="265813"/>
            <a:ext cx="10313582" cy="4572000"/>
          </a:xfrm>
          <a:prstGeom prst="wedgeEllipseCallout">
            <a:avLst>
              <a:gd name="adj1" fmla="val 46900"/>
              <a:gd name="adj2" fmla="val 40871"/>
            </a:avLst>
          </a:prstGeom>
          <a:solidFill>
            <a:srgbClr val="FF000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9600" b="1" dirty="0"/>
              <a:t>Men ALT er jo viktig!!!</a:t>
            </a:r>
          </a:p>
        </p:txBody>
      </p:sp>
      <p:sp>
        <p:nvSpPr>
          <p:cNvPr id="3" name="Tittel 2">
            <a:extLst>
              <a:ext uri="{FF2B5EF4-FFF2-40B4-BE49-F238E27FC236}">
                <a16:creationId xmlns:a16="http://schemas.microsoft.com/office/drawing/2014/main" id="{9D2E53E1-814A-0BCC-7404-86E202F982C5}"/>
              </a:ext>
            </a:extLst>
          </p:cNvPr>
          <p:cNvSpPr>
            <a:spLocks noGrp="1"/>
          </p:cNvSpPr>
          <p:nvPr>
            <p:ph type="title"/>
          </p:nvPr>
        </p:nvSpPr>
        <p:spPr/>
        <p:txBody>
          <a:bodyPr/>
          <a:lstStyle/>
          <a:p>
            <a:endParaRPr lang="nb-NO"/>
          </a:p>
        </p:txBody>
      </p:sp>
      <p:sp>
        <p:nvSpPr>
          <p:cNvPr id="4" name="Plassholder for innhold 3">
            <a:extLst>
              <a:ext uri="{FF2B5EF4-FFF2-40B4-BE49-F238E27FC236}">
                <a16:creationId xmlns:a16="http://schemas.microsoft.com/office/drawing/2014/main" id="{0788DA24-DA54-1182-2996-D6A18ED6BA3D}"/>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668341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26800-0491-DBDA-D8B4-7C7DFFBD4226}"/>
            </a:ext>
          </a:extLst>
        </p:cNvPr>
        <p:cNvGrpSpPr/>
        <p:nvPr/>
      </p:nvGrpSpPr>
      <p:grpSpPr>
        <a:xfrm>
          <a:off x="0" y="0"/>
          <a:ext cx="0" cy="0"/>
          <a:chOff x="0" y="0"/>
          <a:chExt cx="0" cy="0"/>
        </a:xfrm>
      </p:grpSpPr>
      <p:pic>
        <p:nvPicPr>
          <p:cNvPr id="5" name="Bilde 4">
            <a:extLst>
              <a:ext uri="{FF2B5EF4-FFF2-40B4-BE49-F238E27FC236}">
                <a16:creationId xmlns:a16="http://schemas.microsoft.com/office/drawing/2014/main" id="{1DA0D4D9-A245-CB6D-C41C-D6C133FAD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2746" y="3429000"/>
            <a:ext cx="4529254" cy="3396941"/>
          </a:xfrm>
          <a:prstGeom prst="rect">
            <a:avLst/>
          </a:prstGeom>
        </p:spPr>
      </p:pic>
      <p:sp>
        <p:nvSpPr>
          <p:cNvPr id="3" name="Snakkeboble: oval 2">
            <a:extLst>
              <a:ext uri="{FF2B5EF4-FFF2-40B4-BE49-F238E27FC236}">
                <a16:creationId xmlns:a16="http://schemas.microsoft.com/office/drawing/2014/main" id="{55ADE458-CAB8-4845-8D7B-CF5735117F79}"/>
              </a:ext>
            </a:extLst>
          </p:cNvPr>
          <p:cNvSpPr/>
          <p:nvPr/>
        </p:nvSpPr>
        <p:spPr>
          <a:xfrm>
            <a:off x="470210" y="323386"/>
            <a:ext cx="11037849" cy="2810107"/>
          </a:xfrm>
          <a:prstGeom prst="wedgeEllipseCallout">
            <a:avLst>
              <a:gd name="adj1" fmla="val 34633"/>
              <a:gd name="adj2" fmla="val 120833"/>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6000" b="1" dirty="0"/>
              <a:t>Og vi har ikke tid!</a:t>
            </a:r>
          </a:p>
        </p:txBody>
      </p:sp>
      <p:sp>
        <p:nvSpPr>
          <p:cNvPr id="2" name="Tittel 1">
            <a:extLst>
              <a:ext uri="{FF2B5EF4-FFF2-40B4-BE49-F238E27FC236}">
                <a16:creationId xmlns:a16="http://schemas.microsoft.com/office/drawing/2014/main" id="{29CE4599-FC97-2BAF-4198-6CBB992850B5}"/>
              </a:ext>
            </a:extLst>
          </p:cNvPr>
          <p:cNvSpPr>
            <a:spLocks noGrp="1"/>
          </p:cNvSpPr>
          <p:nvPr>
            <p:ph type="title"/>
          </p:nvPr>
        </p:nvSpPr>
        <p:spPr/>
        <p:txBody>
          <a:bodyPr/>
          <a:lstStyle/>
          <a:p>
            <a:endParaRPr lang="nb-NO"/>
          </a:p>
        </p:txBody>
      </p:sp>
      <p:sp>
        <p:nvSpPr>
          <p:cNvPr id="4" name="Plassholder for innhold 3">
            <a:extLst>
              <a:ext uri="{FF2B5EF4-FFF2-40B4-BE49-F238E27FC236}">
                <a16:creationId xmlns:a16="http://schemas.microsoft.com/office/drawing/2014/main" id="{1E7BFCEC-5013-5E60-3D01-F14D4A112F21}"/>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79662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8E1D7FB-C388-617F-43C2-261D65A32BB1}"/>
              </a:ext>
            </a:extLst>
          </p:cNvPr>
          <p:cNvPicPr>
            <a:picLocks noChangeAspect="1"/>
          </p:cNvPicPr>
          <p:nvPr/>
        </p:nvPicPr>
        <p:blipFill>
          <a:blip r:embed="rId2"/>
          <a:stretch>
            <a:fillRect/>
          </a:stretch>
        </p:blipFill>
        <p:spPr>
          <a:xfrm>
            <a:off x="7076346" y="0"/>
            <a:ext cx="5115654" cy="6858000"/>
          </a:xfrm>
          <a:prstGeom prst="rect">
            <a:avLst/>
          </a:prstGeom>
        </p:spPr>
      </p:pic>
      <p:sp>
        <p:nvSpPr>
          <p:cNvPr id="4" name="TekstSylinder 3">
            <a:extLst>
              <a:ext uri="{FF2B5EF4-FFF2-40B4-BE49-F238E27FC236}">
                <a16:creationId xmlns:a16="http://schemas.microsoft.com/office/drawing/2014/main" id="{C617AB77-DA3D-B495-0853-05A4B22D72E9}"/>
              </a:ext>
            </a:extLst>
          </p:cNvPr>
          <p:cNvSpPr txBox="1"/>
          <p:nvPr/>
        </p:nvSpPr>
        <p:spPr>
          <a:xfrm>
            <a:off x="800507" y="1012954"/>
            <a:ext cx="5311740" cy="4832092"/>
          </a:xfrm>
          <a:prstGeom prst="rect">
            <a:avLst/>
          </a:prstGeom>
          <a:noFill/>
        </p:spPr>
        <p:txBody>
          <a:bodyPr wrap="square" rtlCol="0">
            <a:spAutoFit/>
          </a:bodyPr>
          <a:lstStyle/>
          <a:p>
            <a:r>
              <a:rPr lang="nb-NO" sz="3200" b="1" dirty="0"/>
              <a:t>De 10 faktorene:</a:t>
            </a:r>
          </a:p>
          <a:p>
            <a:endParaRPr lang="nb-NO" dirty="0"/>
          </a:p>
          <a:p>
            <a:pPr marL="342900" indent="-342900">
              <a:buFont typeface="+mj-lt"/>
              <a:buAutoNum type="arabicPeriod"/>
            </a:pPr>
            <a:r>
              <a:rPr lang="nb-NO" sz="2400" dirty="0"/>
              <a:t>Indre motivasjon</a:t>
            </a:r>
          </a:p>
          <a:p>
            <a:pPr marL="342900" indent="-342900">
              <a:buFont typeface="+mj-lt"/>
              <a:buAutoNum type="arabicPeriod"/>
            </a:pPr>
            <a:r>
              <a:rPr lang="nb-NO" sz="2400" dirty="0"/>
              <a:t>Mestringstro</a:t>
            </a:r>
          </a:p>
          <a:p>
            <a:pPr marL="342900" indent="-342900">
              <a:buFont typeface="+mj-lt"/>
              <a:buAutoNum type="arabicPeriod"/>
            </a:pPr>
            <a:r>
              <a:rPr lang="nb-NO" sz="2400" dirty="0"/>
              <a:t>Autonomi</a:t>
            </a:r>
          </a:p>
          <a:p>
            <a:pPr marL="342900" indent="-342900">
              <a:buFont typeface="+mj-lt"/>
              <a:buAutoNum type="arabicPeriod"/>
            </a:pPr>
            <a:r>
              <a:rPr lang="nb-NO" sz="2400" dirty="0"/>
              <a:t>Kompetansemobilisering</a:t>
            </a:r>
          </a:p>
          <a:p>
            <a:pPr marL="342900" indent="-342900">
              <a:buFont typeface="+mj-lt"/>
              <a:buAutoNum type="arabicPeriod"/>
            </a:pPr>
            <a:r>
              <a:rPr lang="nb-NO" sz="2400" dirty="0"/>
              <a:t>Mestringsorientert ledelse</a:t>
            </a:r>
          </a:p>
          <a:p>
            <a:pPr marL="342900" indent="-342900">
              <a:buFont typeface="+mj-lt"/>
              <a:buAutoNum type="arabicPeriod"/>
            </a:pPr>
            <a:r>
              <a:rPr lang="nb-NO" sz="2400" dirty="0"/>
              <a:t>Rolleklarhet</a:t>
            </a:r>
          </a:p>
          <a:p>
            <a:pPr marL="342900" indent="-342900">
              <a:buFont typeface="+mj-lt"/>
              <a:buAutoNum type="arabicPeriod"/>
            </a:pPr>
            <a:r>
              <a:rPr lang="nb-NO" sz="2400" dirty="0"/>
              <a:t>Relevant kompetanseutvikling</a:t>
            </a:r>
          </a:p>
          <a:p>
            <a:pPr marL="342900" indent="-342900">
              <a:buFont typeface="+mj-lt"/>
              <a:buAutoNum type="arabicPeriod"/>
            </a:pPr>
            <a:r>
              <a:rPr lang="nb-NO" sz="2400" dirty="0"/>
              <a:t>Fleksibilitetsvilje</a:t>
            </a:r>
          </a:p>
          <a:p>
            <a:pPr marL="342900" indent="-342900">
              <a:buFont typeface="+mj-lt"/>
              <a:buAutoNum type="arabicPeriod"/>
            </a:pPr>
            <a:r>
              <a:rPr lang="nb-NO" sz="2400" dirty="0"/>
              <a:t>Mestringsklima</a:t>
            </a:r>
          </a:p>
          <a:p>
            <a:pPr marL="342900" indent="-342900">
              <a:buFont typeface="+mj-lt"/>
              <a:buAutoNum type="arabicPeriod"/>
            </a:pPr>
            <a:r>
              <a:rPr lang="nb-NO" sz="2400" dirty="0"/>
              <a:t>Prososial motivasjon</a:t>
            </a:r>
          </a:p>
          <a:p>
            <a:pPr marL="342900" indent="-342900">
              <a:buFont typeface="+mj-lt"/>
              <a:buAutoNum type="arabicPeriod"/>
            </a:pPr>
            <a:endParaRPr lang="nb-NO" dirty="0"/>
          </a:p>
        </p:txBody>
      </p:sp>
      <p:sp>
        <p:nvSpPr>
          <p:cNvPr id="6" name="TekstSylinder 5">
            <a:extLst>
              <a:ext uri="{FF2B5EF4-FFF2-40B4-BE49-F238E27FC236}">
                <a16:creationId xmlns:a16="http://schemas.microsoft.com/office/drawing/2014/main" id="{3F8D4DBA-B2B6-3A31-D7D0-564CD8507E5C}"/>
              </a:ext>
            </a:extLst>
          </p:cNvPr>
          <p:cNvSpPr txBox="1"/>
          <p:nvPr/>
        </p:nvSpPr>
        <p:spPr>
          <a:xfrm>
            <a:off x="871551" y="6062021"/>
            <a:ext cx="6097712" cy="369332"/>
          </a:xfrm>
          <a:prstGeom prst="rect">
            <a:avLst/>
          </a:prstGeom>
          <a:noFill/>
        </p:spPr>
        <p:txBody>
          <a:bodyPr wrap="square">
            <a:spAutoFit/>
          </a:bodyPr>
          <a:lstStyle/>
          <a:p>
            <a:r>
              <a:rPr lang="nb-NO" dirty="0">
                <a:hlinkClick r:id="rId3"/>
              </a:rPr>
              <a:t>Bilder og plakater | 10FAKTOR</a:t>
            </a:r>
            <a:endParaRPr lang="nb-NO" dirty="0"/>
          </a:p>
        </p:txBody>
      </p:sp>
      <p:sp>
        <p:nvSpPr>
          <p:cNvPr id="2" name="Speech Bubble: Oval 1">
            <a:extLst>
              <a:ext uri="{FF2B5EF4-FFF2-40B4-BE49-F238E27FC236}">
                <a16:creationId xmlns:a16="http://schemas.microsoft.com/office/drawing/2014/main" id="{137C97F4-BB32-3EE6-96C2-0B163B507C9A}"/>
              </a:ext>
            </a:extLst>
          </p:cNvPr>
          <p:cNvSpPr/>
          <p:nvPr/>
        </p:nvSpPr>
        <p:spPr>
          <a:xfrm>
            <a:off x="4645891" y="701964"/>
            <a:ext cx="2733964" cy="3897745"/>
          </a:xfrm>
          <a:prstGeom prst="wedgeEllipseCallout">
            <a:avLst>
              <a:gd name="adj1" fmla="val 43356"/>
              <a:gd name="adj2" fmla="val -581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«Gå inn» i boblene!</a:t>
            </a:r>
          </a:p>
          <a:p>
            <a:pPr algn="ctr"/>
            <a:endParaRPr lang="nb-NO" dirty="0"/>
          </a:p>
          <a:p>
            <a:pPr algn="ctr"/>
            <a:r>
              <a:rPr lang="nb-NO" dirty="0"/>
              <a:t>Eks. «Vet du hva du kan påvirke i din jobb?»</a:t>
            </a:r>
            <a:endParaRPr lang="en-GB" dirty="0"/>
          </a:p>
        </p:txBody>
      </p:sp>
    </p:spTree>
    <p:extLst>
      <p:ext uri="{BB962C8B-B14F-4D97-AF65-F5344CB8AC3E}">
        <p14:creationId xmlns:p14="http://schemas.microsoft.com/office/powerpoint/2010/main" val="290201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AC6F43CC-4F29-46B8-9A2C-BB2E89884A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513" y="1815154"/>
            <a:ext cx="12266224" cy="3439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tel 1">
            <a:extLst>
              <a:ext uri="{FF2B5EF4-FFF2-40B4-BE49-F238E27FC236}">
                <a16:creationId xmlns:a16="http://schemas.microsoft.com/office/drawing/2014/main" id="{BC0F8B80-4889-47BF-BDBC-6F2E297EB2EB}"/>
              </a:ext>
            </a:extLst>
          </p:cNvPr>
          <p:cNvSpPr>
            <a:spLocks noGrp="1"/>
          </p:cNvSpPr>
          <p:nvPr>
            <p:ph type="title"/>
          </p:nvPr>
        </p:nvSpPr>
        <p:spPr>
          <a:xfrm>
            <a:off x="1112674" y="0"/>
            <a:ext cx="9966651" cy="1285069"/>
          </a:xfrm>
        </p:spPr>
        <p:txBody>
          <a:bodyPr>
            <a:noAutofit/>
          </a:bodyPr>
          <a:lstStyle/>
          <a:p>
            <a:r>
              <a:rPr lang="nb-NO" sz="3600" dirty="0"/>
              <a:t>Sammenhenger visjon, verdier og 10-FAKTOR?</a:t>
            </a:r>
          </a:p>
        </p:txBody>
      </p:sp>
      <p:pic>
        <p:nvPicPr>
          <p:cNvPr id="9" name="Bilde 8">
            <a:extLst>
              <a:ext uri="{FF2B5EF4-FFF2-40B4-BE49-F238E27FC236}">
                <a16:creationId xmlns:a16="http://schemas.microsoft.com/office/drawing/2014/main" id="{3695DEAD-4306-49C7-9041-C10F7A90ABB5}"/>
              </a:ext>
            </a:extLst>
          </p:cNvPr>
          <p:cNvPicPr>
            <a:picLocks noChangeAspect="1"/>
          </p:cNvPicPr>
          <p:nvPr/>
        </p:nvPicPr>
        <p:blipFill>
          <a:blip r:embed="rId3"/>
          <a:stretch>
            <a:fillRect/>
          </a:stretch>
        </p:blipFill>
        <p:spPr>
          <a:xfrm>
            <a:off x="7106614" y="1929942"/>
            <a:ext cx="4888332" cy="2752343"/>
          </a:xfrm>
          <a:prstGeom prst="rect">
            <a:avLst/>
          </a:prstGeom>
          <a:ln>
            <a:noFill/>
          </a:ln>
          <a:effectLst>
            <a:outerShdw blurRad="292100" dist="139700" dir="2700000" algn="tl" rotWithShape="0">
              <a:srgbClr val="333333">
                <a:alpha val="65000"/>
              </a:srgbClr>
            </a:outerShdw>
          </a:effectLst>
        </p:spPr>
      </p:pic>
      <p:sp>
        <p:nvSpPr>
          <p:cNvPr id="7" name="TekstSylinder 6">
            <a:extLst>
              <a:ext uri="{FF2B5EF4-FFF2-40B4-BE49-F238E27FC236}">
                <a16:creationId xmlns:a16="http://schemas.microsoft.com/office/drawing/2014/main" id="{F7557223-F8FB-4089-9AD4-ECC1B2998D9D}"/>
              </a:ext>
            </a:extLst>
          </p:cNvPr>
          <p:cNvSpPr txBox="1"/>
          <p:nvPr/>
        </p:nvSpPr>
        <p:spPr>
          <a:xfrm>
            <a:off x="273661" y="2153482"/>
            <a:ext cx="2960991" cy="2123658"/>
          </a:xfrm>
          <a:prstGeom prst="rect">
            <a:avLst/>
          </a:prstGeom>
          <a:ln w="38100"/>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nb-NO" sz="4400" dirty="0"/>
              <a:t>Mer himmel på jord</a:t>
            </a:r>
          </a:p>
        </p:txBody>
      </p:sp>
      <p:sp>
        <p:nvSpPr>
          <p:cNvPr id="3" name="TekstSylinder 2">
            <a:extLst>
              <a:ext uri="{FF2B5EF4-FFF2-40B4-BE49-F238E27FC236}">
                <a16:creationId xmlns:a16="http://schemas.microsoft.com/office/drawing/2014/main" id="{BF586B51-7A5F-0FA0-EB13-38C63CFC543C}"/>
              </a:ext>
            </a:extLst>
          </p:cNvPr>
          <p:cNvSpPr txBox="1"/>
          <p:nvPr/>
        </p:nvSpPr>
        <p:spPr>
          <a:xfrm>
            <a:off x="10916240" y="0"/>
            <a:ext cx="1459560" cy="369332"/>
          </a:xfrm>
          <a:prstGeom prst="rect">
            <a:avLst/>
          </a:prstGeom>
          <a:noFill/>
        </p:spPr>
        <p:txBody>
          <a:bodyPr wrap="square" rtlCol="0">
            <a:spAutoFit/>
          </a:bodyPr>
          <a:lstStyle/>
          <a:p>
            <a:r>
              <a:rPr lang="nb-NO" i="1" dirty="0">
                <a:highlight>
                  <a:srgbClr val="FFFF00"/>
                </a:highlight>
              </a:rPr>
              <a:t>#eksempel</a:t>
            </a:r>
          </a:p>
        </p:txBody>
      </p:sp>
      <p:sp>
        <p:nvSpPr>
          <p:cNvPr id="4" name="Rectangle 3">
            <a:extLst>
              <a:ext uri="{FF2B5EF4-FFF2-40B4-BE49-F238E27FC236}">
                <a16:creationId xmlns:a16="http://schemas.microsoft.com/office/drawing/2014/main" id="{7D5518D7-8E09-6446-1485-03EDDBBDB18D}"/>
              </a:ext>
            </a:extLst>
          </p:cNvPr>
          <p:cNvSpPr/>
          <p:nvPr/>
        </p:nvSpPr>
        <p:spPr>
          <a:xfrm>
            <a:off x="3380908" y="2200645"/>
            <a:ext cx="3579450" cy="2210938"/>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600" dirty="0">
                <a:solidFill>
                  <a:srgbClr val="002060"/>
                </a:solidFill>
              </a:rPr>
              <a:t>Bekjennende</a:t>
            </a:r>
          </a:p>
          <a:p>
            <a:pPr algn="ctr"/>
            <a:r>
              <a:rPr lang="nb-NO" sz="3600" dirty="0">
                <a:solidFill>
                  <a:srgbClr val="002060"/>
                </a:solidFill>
              </a:rPr>
              <a:t>Misjonerende</a:t>
            </a:r>
          </a:p>
          <a:p>
            <a:pPr algn="ctr"/>
            <a:r>
              <a:rPr lang="nb-NO" sz="3600" dirty="0">
                <a:solidFill>
                  <a:srgbClr val="002060"/>
                </a:solidFill>
              </a:rPr>
              <a:t>Tjenende</a:t>
            </a:r>
          </a:p>
          <a:p>
            <a:pPr algn="ctr"/>
            <a:r>
              <a:rPr lang="nb-NO" sz="3600" dirty="0">
                <a:solidFill>
                  <a:srgbClr val="002060"/>
                </a:solidFill>
              </a:rPr>
              <a:t>Åpen</a:t>
            </a:r>
          </a:p>
        </p:txBody>
      </p:sp>
    </p:spTree>
    <p:extLst>
      <p:ext uri="{BB962C8B-B14F-4D97-AF65-F5344CB8AC3E}">
        <p14:creationId xmlns:p14="http://schemas.microsoft.com/office/powerpoint/2010/main" val="272257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05540" y="126821"/>
            <a:ext cx="9966651" cy="1285069"/>
          </a:xfrm>
        </p:spPr>
        <p:txBody>
          <a:bodyPr>
            <a:normAutofit fontScale="90000"/>
          </a:bodyPr>
          <a:lstStyle/>
          <a:p>
            <a:pPr algn="ctr"/>
            <a:r>
              <a:rPr lang="nb-NO" sz="6700" b="1" dirty="0"/>
              <a:t>Refleksjonskort</a:t>
            </a:r>
            <a:br>
              <a:rPr lang="nb-NO" sz="4400" b="1" dirty="0"/>
            </a:br>
            <a:r>
              <a:rPr lang="nb-NO" dirty="0"/>
              <a:t>-bidrar felles </a:t>
            </a:r>
            <a:r>
              <a:rPr lang="nb-NO" b="1" dirty="0">
                <a:solidFill>
                  <a:srgbClr val="FF0000"/>
                </a:solidFill>
              </a:rPr>
              <a:t>forståelse</a:t>
            </a:r>
            <a:r>
              <a:rPr lang="nb-NO" dirty="0"/>
              <a:t>-</a:t>
            </a:r>
          </a:p>
        </p:txBody>
      </p:sp>
      <p:pic>
        <p:nvPicPr>
          <p:cNvPr id="4" name="Plassholder for innhold 3"/>
          <p:cNvPicPr>
            <a:picLocks noGrp="1" noChangeAspect="1"/>
          </p:cNvPicPr>
          <p:nvPr>
            <p:ph idx="1"/>
          </p:nvPr>
        </p:nvPicPr>
        <p:blipFill>
          <a:blip r:embed="rId3"/>
          <a:stretch>
            <a:fillRect/>
          </a:stretch>
        </p:blipFill>
        <p:spPr>
          <a:xfrm rot="21279984">
            <a:off x="416149" y="1556996"/>
            <a:ext cx="4906876" cy="3129706"/>
          </a:xfrm>
          <a:prstGeom prst="rect">
            <a:avLst/>
          </a:prstGeom>
          <a:effectLst>
            <a:outerShdw blurRad="50800" dist="38100" dir="5400000" algn="t" rotWithShape="0">
              <a:prstClr val="black">
                <a:alpha val="40000"/>
              </a:prstClr>
            </a:outerShdw>
          </a:effectLst>
        </p:spPr>
      </p:pic>
      <p:pic>
        <p:nvPicPr>
          <p:cNvPr id="6" name="Bilde 5"/>
          <p:cNvPicPr>
            <a:picLocks noChangeAspect="1"/>
          </p:cNvPicPr>
          <p:nvPr/>
        </p:nvPicPr>
        <p:blipFill>
          <a:blip r:embed="rId4"/>
          <a:stretch>
            <a:fillRect/>
          </a:stretch>
        </p:blipFill>
        <p:spPr>
          <a:xfrm rot="520265">
            <a:off x="7081632" y="1740906"/>
            <a:ext cx="4923543" cy="2851680"/>
          </a:xfrm>
          <a:prstGeom prst="rect">
            <a:avLst/>
          </a:prstGeom>
          <a:effectLst>
            <a:outerShdw blurRad="50800" dist="38100" dir="2700000" algn="tl" rotWithShape="0">
              <a:prstClr val="black">
                <a:alpha val="40000"/>
              </a:prstClr>
            </a:outerShdw>
          </a:effectLst>
        </p:spPr>
      </p:pic>
      <p:pic>
        <p:nvPicPr>
          <p:cNvPr id="3" name="Bilde 2"/>
          <p:cNvPicPr>
            <a:picLocks noChangeAspect="1"/>
          </p:cNvPicPr>
          <p:nvPr/>
        </p:nvPicPr>
        <p:blipFill>
          <a:blip r:embed="rId5"/>
          <a:stretch>
            <a:fillRect/>
          </a:stretch>
        </p:blipFill>
        <p:spPr>
          <a:xfrm>
            <a:off x="3652611" y="3691254"/>
            <a:ext cx="5319913" cy="3166746"/>
          </a:xfrm>
          <a:prstGeom prst="rect">
            <a:avLst/>
          </a:prstGeom>
        </p:spPr>
      </p:pic>
      <p:sp>
        <p:nvSpPr>
          <p:cNvPr id="8" name="TekstSylinder 7">
            <a:extLst>
              <a:ext uri="{FF2B5EF4-FFF2-40B4-BE49-F238E27FC236}">
                <a16:creationId xmlns:a16="http://schemas.microsoft.com/office/drawing/2014/main" id="{9E54CCFA-4E29-4E77-8E89-3A322795F83E}"/>
              </a:ext>
            </a:extLst>
          </p:cNvPr>
          <p:cNvSpPr txBox="1"/>
          <p:nvPr/>
        </p:nvSpPr>
        <p:spPr>
          <a:xfrm>
            <a:off x="9456841" y="5498432"/>
            <a:ext cx="2648597" cy="369332"/>
          </a:xfrm>
          <a:prstGeom prst="rect">
            <a:avLst/>
          </a:prstGeom>
          <a:noFill/>
        </p:spPr>
        <p:txBody>
          <a:bodyPr wrap="square" rtlCol="0">
            <a:spAutoFit/>
          </a:bodyPr>
          <a:lstStyle/>
          <a:p>
            <a:pPr algn="r"/>
            <a:r>
              <a:rPr lang="nb-NO" dirty="0"/>
              <a:t>Bergen kommune, HR</a:t>
            </a:r>
          </a:p>
        </p:txBody>
      </p:sp>
      <p:pic>
        <p:nvPicPr>
          <p:cNvPr id="7" name="Bilde 6">
            <a:extLst>
              <a:ext uri="{FF2B5EF4-FFF2-40B4-BE49-F238E27FC236}">
                <a16:creationId xmlns:a16="http://schemas.microsoft.com/office/drawing/2014/main" id="{2CAA9059-34B1-409A-924B-D734394761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72191" y="5802040"/>
            <a:ext cx="1119809" cy="929139"/>
          </a:xfrm>
          <a:prstGeom prst="rect">
            <a:avLst/>
          </a:prstGeom>
          <a:ln>
            <a:noFill/>
          </a:ln>
          <a:effectLst>
            <a:softEdge rad="112500"/>
          </a:effectLst>
        </p:spPr>
      </p:pic>
      <p:sp>
        <p:nvSpPr>
          <p:cNvPr id="5" name="Tankeboble: sky 4">
            <a:extLst>
              <a:ext uri="{FF2B5EF4-FFF2-40B4-BE49-F238E27FC236}">
                <a16:creationId xmlns:a16="http://schemas.microsoft.com/office/drawing/2014/main" id="{EB1549DE-F7DC-4F14-AD43-ED5092628E30}"/>
              </a:ext>
            </a:extLst>
          </p:cNvPr>
          <p:cNvSpPr/>
          <p:nvPr/>
        </p:nvSpPr>
        <p:spPr>
          <a:xfrm>
            <a:off x="7751107" y="4337138"/>
            <a:ext cx="4354331" cy="1530626"/>
          </a:xfrm>
          <a:prstGeom prst="cloudCallout">
            <a:avLst>
              <a:gd name="adj1" fmla="val 35217"/>
              <a:gd name="adj2" fmla="val 52759"/>
            </a:avLst>
          </a:prstGeom>
          <a:solidFill>
            <a:srgbClr val="FF6600"/>
          </a:solidFill>
          <a:ln w="28575">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a:t>Og hva er min rolle? Hva </a:t>
            </a:r>
            <a:r>
              <a:rPr lang="nb-NO" sz="3600" b="1" dirty="0"/>
              <a:t>gjør</a:t>
            </a:r>
            <a:r>
              <a:rPr lang="nb-NO" sz="2400" dirty="0"/>
              <a:t> jeg?</a:t>
            </a:r>
          </a:p>
        </p:txBody>
      </p:sp>
      <p:sp>
        <p:nvSpPr>
          <p:cNvPr id="9" name="TekstSylinder 8">
            <a:extLst>
              <a:ext uri="{FF2B5EF4-FFF2-40B4-BE49-F238E27FC236}">
                <a16:creationId xmlns:a16="http://schemas.microsoft.com/office/drawing/2014/main" id="{99BFFC96-DBBE-758C-0694-4121B6921EFA}"/>
              </a:ext>
            </a:extLst>
          </p:cNvPr>
          <p:cNvSpPr txBox="1"/>
          <p:nvPr/>
        </p:nvSpPr>
        <p:spPr>
          <a:xfrm>
            <a:off x="10929483" y="1779"/>
            <a:ext cx="1496432" cy="369332"/>
          </a:xfrm>
          <a:prstGeom prst="rect">
            <a:avLst/>
          </a:prstGeom>
          <a:noFill/>
        </p:spPr>
        <p:txBody>
          <a:bodyPr wrap="square" rtlCol="0">
            <a:spAutoFit/>
          </a:bodyPr>
          <a:lstStyle/>
          <a:p>
            <a:r>
              <a:rPr lang="nb-NO" i="1" dirty="0">
                <a:highlight>
                  <a:srgbClr val="FFFF00"/>
                </a:highlight>
              </a:rPr>
              <a:t>#påminning</a:t>
            </a:r>
          </a:p>
        </p:txBody>
      </p:sp>
    </p:spTree>
    <p:extLst>
      <p:ext uri="{BB962C8B-B14F-4D97-AF65-F5344CB8AC3E}">
        <p14:creationId xmlns:p14="http://schemas.microsoft.com/office/powerpoint/2010/main" val="123019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6680D-F092-E8FE-FDEF-B147FABBD4CC}"/>
              </a:ext>
            </a:extLst>
          </p:cNvPr>
          <p:cNvSpPr>
            <a:spLocks noGrp="1"/>
          </p:cNvSpPr>
          <p:nvPr>
            <p:ph type="title"/>
          </p:nvPr>
        </p:nvSpPr>
        <p:spPr>
          <a:xfrm>
            <a:off x="1112674" y="191549"/>
            <a:ext cx="9966651" cy="1285069"/>
          </a:xfrm>
        </p:spPr>
        <p:txBody>
          <a:bodyPr>
            <a:normAutofit/>
          </a:bodyPr>
          <a:lstStyle/>
          <a:p>
            <a:r>
              <a:rPr lang="nb-NO" sz="6000" dirty="0"/>
              <a:t>Kultur for…</a:t>
            </a:r>
            <a:endParaRPr lang="en-GB" sz="6000" dirty="0"/>
          </a:p>
        </p:txBody>
      </p:sp>
      <p:sp>
        <p:nvSpPr>
          <p:cNvPr id="3" name="Text Placeholder 2">
            <a:extLst>
              <a:ext uri="{FF2B5EF4-FFF2-40B4-BE49-F238E27FC236}">
                <a16:creationId xmlns:a16="http://schemas.microsoft.com/office/drawing/2014/main" id="{EC2AE84F-BCB4-522D-1114-884E13B33FA8}"/>
              </a:ext>
            </a:extLst>
          </p:cNvPr>
          <p:cNvSpPr>
            <a:spLocks noGrp="1"/>
          </p:cNvSpPr>
          <p:nvPr>
            <p:ph type="body" sz="quarter" idx="10"/>
          </p:nvPr>
        </p:nvSpPr>
        <p:spPr>
          <a:xfrm>
            <a:off x="1018570" y="1646483"/>
            <a:ext cx="10453851" cy="3816350"/>
          </a:xfrm>
        </p:spPr>
        <p:txBody>
          <a:bodyPr>
            <a:normAutofit fontScale="85000" lnSpcReduction="20000"/>
          </a:bodyPr>
          <a:lstStyle/>
          <a:p>
            <a:pPr marL="457200" indent="-457200">
              <a:buFont typeface="Arial" panose="020B0604020202020204" pitchFamily="34" charset="0"/>
              <a:buChar char="•"/>
            </a:pPr>
            <a:r>
              <a:rPr lang="nb-NO" dirty="0"/>
              <a:t>Hvilke av gruppene/enhetene lykkes godt med 10-FAKTOR arbeidet?</a:t>
            </a:r>
          </a:p>
          <a:p>
            <a:endParaRPr lang="nb-NO" dirty="0"/>
          </a:p>
          <a:p>
            <a:pPr marL="457200" indent="-457200">
              <a:buFont typeface="Arial" panose="020B0604020202020204" pitchFamily="34" charset="0"/>
              <a:buChar char="•"/>
            </a:pPr>
            <a:r>
              <a:rPr lang="nb-NO" sz="5200" b="1" dirty="0">
                <a:solidFill>
                  <a:srgbClr val="FF0000"/>
                </a:solidFill>
              </a:rPr>
              <a:t>Hva gjør de som lykkes godt?</a:t>
            </a:r>
          </a:p>
          <a:p>
            <a:pPr marL="1143000" lvl="1" indent="-457200"/>
            <a:r>
              <a:rPr lang="nb-NO" dirty="0"/>
              <a:t>Hva av dette handler om </a:t>
            </a:r>
            <a:r>
              <a:rPr lang="nb-NO" i="1" dirty="0"/>
              <a:t>kultur for organisasjonsutvikling</a:t>
            </a:r>
            <a:r>
              <a:rPr lang="nb-NO" dirty="0"/>
              <a:t>, </a:t>
            </a:r>
            <a:r>
              <a:rPr lang="nb-NO" i="1" dirty="0"/>
              <a:t>godt partssamarbeid</a:t>
            </a:r>
            <a:r>
              <a:rPr lang="nb-NO" dirty="0"/>
              <a:t> eller </a:t>
            </a:r>
            <a:r>
              <a:rPr lang="nb-NO" i="1" dirty="0"/>
              <a:t>god ledelse</a:t>
            </a:r>
            <a:r>
              <a:rPr lang="nb-NO" dirty="0"/>
              <a:t>?</a:t>
            </a:r>
          </a:p>
          <a:p>
            <a:endParaRPr lang="nb-NO" dirty="0"/>
          </a:p>
          <a:p>
            <a:pPr marL="457200" indent="-457200">
              <a:buFont typeface="Arial" panose="020B0604020202020204" pitchFamily="34" charset="0"/>
              <a:buChar char="•"/>
            </a:pPr>
            <a:r>
              <a:rPr lang="nb-NO" dirty="0"/>
              <a:t>Hvordan kan de som lykkes godt få mulighet til å dele med resten? </a:t>
            </a:r>
          </a:p>
          <a:p>
            <a:pPr marL="1143000" lvl="1" indent="-457200"/>
            <a:r>
              <a:rPr lang="nb-NO" dirty="0"/>
              <a:t>Hva har dere av møteplasser?</a:t>
            </a:r>
          </a:p>
          <a:p>
            <a:pPr marL="1143000" lvl="1" indent="-457200"/>
            <a:r>
              <a:rPr lang="nb-NO" dirty="0"/>
              <a:t>Tenk kort og enkelt (gjerne vha. digitale delingsverktøy, fremfor stort og komplisert)</a:t>
            </a:r>
            <a:endParaRPr lang="en-GB" dirty="0"/>
          </a:p>
        </p:txBody>
      </p:sp>
    </p:spTree>
    <p:extLst>
      <p:ext uri="{BB962C8B-B14F-4D97-AF65-F5344CB8AC3E}">
        <p14:creationId xmlns:p14="http://schemas.microsoft.com/office/powerpoint/2010/main" val="639993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2D49-AA21-6066-4C40-D77079154326}"/>
              </a:ext>
            </a:extLst>
          </p:cNvPr>
          <p:cNvSpPr>
            <a:spLocks noGrp="1"/>
          </p:cNvSpPr>
          <p:nvPr>
            <p:ph type="title"/>
          </p:nvPr>
        </p:nvSpPr>
        <p:spPr>
          <a:xfrm>
            <a:off x="1112512" y="137392"/>
            <a:ext cx="9966651" cy="1285069"/>
          </a:xfrm>
        </p:spPr>
        <p:txBody>
          <a:bodyPr/>
          <a:lstStyle/>
          <a:p>
            <a:r>
              <a:rPr lang="nb-NO" dirty="0"/>
              <a:t>Oppsummert oppfølging 10-FAKTOR</a:t>
            </a:r>
            <a:endParaRPr lang="en-GB" dirty="0"/>
          </a:p>
        </p:txBody>
      </p:sp>
      <p:sp>
        <p:nvSpPr>
          <p:cNvPr id="3" name="Text Placeholder 2">
            <a:extLst>
              <a:ext uri="{FF2B5EF4-FFF2-40B4-BE49-F238E27FC236}">
                <a16:creationId xmlns:a16="http://schemas.microsoft.com/office/drawing/2014/main" id="{69BE48DC-0837-A2B4-8F64-327F86A869BF}"/>
              </a:ext>
            </a:extLst>
          </p:cNvPr>
          <p:cNvSpPr>
            <a:spLocks noGrp="1"/>
          </p:cNvSpPr>
          <p:nvPr>
            <p:ph type="body" sz="quarter" idx="10"/>
          </p:nvPr>
        </p:nvSpPr>
        <p:spPr>
          <a:xfrm>
            <a:off x="1193521" y="1616261"/>
            <a:ext cx="9966325" cy="4515598"/>
          </a:xfrm>
        </p:spPr>
        <p:txBody>
          <a:bodyPr>
            <a:normAutofit lnSpcReduction="10000"/>
          </a:bodyPr>
          <a:lstStyle/>
          <a:p>
            <a:pPr marL="457200" indent="-457200">
              <a:buFont typeface="Wingdings" panose="05000000000000000000" pitchFamily="2" charset="2"/>
              <a:buChar char="Ø"/>
            </a:pPr>
            <a:r>
              <a:rPr lang="nb-NO" dirty="0"/>
              <a:t>Sett i kalender</a:t>
            </a:r>
          </a:p>
          <a:p>
            <a:pPr marL="457200" indent="-457200">
              <a:buFont typeface="Wingdings" panose="05000000000000000000" pitchFamily="2" charset="2"/>
              <a:buChar char="Ø"/>
            </a:pPr>
            <a:r>
              <a:rPr lang="nb-NO" dirty="0"/>
              <a:t>Finn sammenhenger med eksisterende visjon, verdier, arbeidsgiverpolitikk, styringsdokument, satsningsområder</a:t>
            </a:r>
          </a:p>
          <a:p>
            <a:pPr marL="457200" indent="-457200">
              <a:buFont typeface="Wingdings" panose="05000000000000000000" pitchFamily="2" charset="2"/>
              <a:buChar char="Ø"/>
            </a:pPr>
            <a:r>
              <a:rPr lang="nb-NO" dirty="0"/>
              <a:t>Se i sammenheng med forventninger/rolleklarhet (den gode leder, den gode medarbeider, den gode organisasjon)</a:t>
            </a:r>
          </a:p>
          <a:p>
            <a:pPr marL="457200" indent="-457200">
              <a:buFont typeface="Wingdings" panose="05000000000000000000" pitchFamily="2" charset="2"/>
              <a:buChar char="Ø"/>
            </a:pPr>
            <a:r>
              <a:rPr lang="nb-NO" dirty="0"/>
              <a:t>Bruk i medarbeider-/utviklingssamtaler</a:t>
            </a:r>
          </a:p>
          <a:p>
            <a:pPr marL="457200" indent="-457200">
              <a:buFont typeface="Wingdings" panose="05000000000000000000" pitchFamily="2" charset="2"/>
              <a:buChar char="Ø"/>
            </a:pPr>
            <a:r>
              <a:rPr lang="nb-NO" dirty="0"/>
              <a:t>Bygg tilbakemeldingskultur</a:t>
            </a:r>
            <a:endParaRPr lang="en-GB" dirty="0"/>
          </a:p>
          <a:p>
            <a:pPr marL="457200" indent="-457200">
              <a:buFont typeface="Wingdings" panose="05000000000000000000" pitchFamily="2" charset="2"/>
              <a:buChar char="Ø"/>
            </a:pPr>
            <a:r>
              <a:rPr lang="en-GB" dirty="0"/>
              <a:t>Bruk i </a:t>
            </a:r>
            <a:r>
              <a:rPr lang="en-GB" dirty="0" err="1"/>
              <a:t>møter</a:t>
            </a:r>
            <a:endParaRPr lang="en-GB" dirty="0"/>
          </a:p>
          <a:p>
            <a:pPr marL="457200" indent="-457200">
              <a:buFont typeface="Wingdings" panose="05000000000000000000" pitchFamily="2" charset="2"/>
              <a:buChar char="Ø"/>
            </a:pPr>
            <a:r>
              <a:rPr lang="en-GB" dirty="0"/>
              <a:t>Bruk </a:t>
            </a:r>
            <a:r>
              <a:rPr lang="en-GB" dirty="0" err="1"/>
              <a:t>som</a:t>
            </a:r>
            <a:r>
              <a:rPr lang="en-GB" dirty="0"/>
              <a:t> </a:t>
            </a:r>
            <a:r>
              <a:rPr lang="en-GB" dirty="0" err="1"/>
              <a:t>grunnlag</a:t>
            </a:r>
            <a:r>
              <a:rPr lang="en-GB" dirty="0"/>
              <a:t> for </a:t>
            </a:r>
            <a:r>
              <a:rPr lang="en-GB" dirty="0" err="1"/>
              <a:t>lederutvikling</a:t>
            </a:r>
            <a:r>
              <a:rPr lang="en-GB" dirty="0"/>
              <a:t> </a:t>
            </a:r>
            <a:r>
              <a:rPr lang="en-GB" dirty="0" err="1"/>
              <a:t>og</a:t>
            </a:r>
            <a:r>
              <a:rPr lang="en-GB" dirty="0"/>
              <a:t> </a:t>
            </a:r>
            <a:r>
              <a:rPr lang="en-GB" dirty="0" err="1"/>
              <a:t>organisasjonsutvikling</a:t>
            </a:r>
            <a:endParaRPr lang="en-GB" dirty="0"/>
          </a:p>
          <a:p>
            <a:pPr marL="457200" indent="-457200">
              <a:buFont typeface="Arial" panose="020B0604020202020204" pitchFamily="34" charset="0"/>
              <a:buChar char="•"/>
            </a:pPr>
            <a:endParaRPr lang="nb-NO" dirty="0"/>
          </a:p>
        </p:txBody>
      </p:sp>
      <p:pic>
        <p:nvPicPr>
          <p:cNvPr id="4" name="Picture 2" descr="Setting Goals GIFs - Get the best GIF on GIPHY">
            <a:extLst>
              <a:ext uri="{FF2B5EF4-FFF2-40B4-BE49-F238E27FC236}">
                <a16:creationId xmlns:a16="http://schemas.microsoft.com/office/drawing/2014/main" id="{EE12FF9B-FF61-7168-87B6-77FC1A1305C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237694" y="98688"/>
            <a:ext cx="1833070" cy="1833070"/>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avrundede hjørner 4">
            <a:extLst>
              <a:ext uri="{FF2B5EF4-FFF2-40B4-BE49-F238E27FC236}">
                <a16:creationId xmlns:a16="http://schemas.microsoft.com/office/drawing/2014/main" id="{94F60D89-F580-9D2A-4D01-DBE262475543}"/>
              </a:ext>
            </a:extLst>
          </p:cNvPr>
          <p:cNvSpPr/>
          <p:nvPr/>
        </p:nvSpPr>
        <p:spPr>
          <a:xfrm>
            <a:off x="327991" y="854765"/>
            <a:ext cx="784521" cy="4959626"/>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a:t>S</a:t>
            </a:r>
          </a:p>
          <a:p>
            <a:pPr algn="ctr"/>
            <a:r>
              <a:rPr lang="nb-NO" sz="2800" b="1" dirty="0"/>
              <a:t>Y</a:t>
            </a:r>
          </a:p>
          <a:p>
            <a:pPr algn="ctr"/>
            <a:r>
              <a:rPr lang="nb-NO" sz="2800" b="1" dirty="0"/>
              <a:t>S</a:t>
            </a:r>
          </a:p>
          <a:p>
            <a:pPr algn="ctr"/>
            <a:r>
              <a:rPr lang="nb-NO" sz="2800" b="1" dirty="0"/>
              <a:t>T</a:t>
            </a:r>
          </a:p>
          <a:p>
            <a:pPr algn="ctr"/>
            <a:r>
              <a:rPr lang="nb-NO" sz="2800" b="1" dirty="0"/>
              <a:t>E</a:t>
            </a:r>
          </a:p>
          <a:p>
            <a:pPr algn="ctr"/>
            <a:r>
              <a:rPr lang="nb-NO" sz="2800" b="1" dirty="0"/>
              <a:t>M</a:t>
            </a:r>
          </a:p>
          <a:p>
            <a:pPr algn="ctr"/>
            <a:r>
              <a:rPr lang="nb-NO" sz="2800" b="1" dirty="0"/>
              <a:t>A</a:t>
            </a:r>
          </a:p>
          <a:p>
            <a:pPr algn="ctr"/>
            <a:r>
              <a:rPr lang="nb-NO" sz="2800" b="1" dirty="0"/>
              <a:t>T</a:t>
            </a:r>
          </a:p>
          <a:p>
            <a:pPr algn="ctr"/>
            <a:r>
              <a:rPr lang="nb-NO" sz="2800" b="1" dirty="0"/>
              <a:t>I</a:t>
            </a:r>
          </a:p>
          <a:p>
            <a:pPr algn="ctr"/>
            <a:r>
              <a:rPr lang="nb-NO" sz="2800" b="1" dirty="0"/>
              <a:t>K</a:t>
            </a:r>
          </a:p>
          <a:p>
            <a:pPr algn="ctr"/>
            <a:r>
              <a:rPr lang="nb-NO" sz="2800" b="1" dirty="0"/>
              <a:t>K</a:t>
            </a:r>
            <a:endParaRPr lang="nb-NO" b="1" dirty="0"/>
          </a:p>
        </p:txBody>
      </p:sp>
    </p:spTree>
    <p:extLst>
      <p:ext uri="{BB962C8B-B14F-4D97-AF65-F5344CB8AC3E}">
        <p14:creationId xmlns:p14="http://schemas.microsoft.com/office/powerpoint/2010/main" val="209259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522068D6-089B-4BEC-85CD-1DE6B0C910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326" y="203860"/>
            <a:ext cx="11876567" cy="6654140"/>
          </a:xfrm>
          <a:prstGeom prst="rect">
            <a:avLst/>
          </a:prstGeom>
        </p:spPr>
      </p:pic>
      <p:sp>
        <p:nvSpPr>
          <p:cNvPr id="3" name="Ellipse 2">
            <a:extLst>
              <a:ext uri="{FF2B5EF4-FFF2-40B4-BE49-F238E27FC236}">
                <a16:creationId xmlns:a16="http://schemas.microsoft.com/office/drawing/2014/main" id="{A956FF6F-01C3-4B46-82C9-5445036234F9}"/>
              </a:ext>
            </a:extLst>
          </p:cNvPr>
          <p:cNvSpPr/>
          <p:nvPr/>
        </p:nvSpPr>
        <p:spPr>
          <a:xfrm>
            <a:off x="4470400" y="977900"/>
            <a:ext cx="5905500" cy="3162300"/>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Tittel 3">
            <a:extLst>
              <a:ext uri="{FF2B5EF4-FFF2-40B4-BE49-F238E27FC236}">
                <a16:creationId xmlns:a16="http://schemas.microsoft.com/office/drawing/2014/main" id="{65D81EE6-13BE-442D-84D4-EEEAB559D51F}"/>
              </a:ext>
            </a:extLst>
          </p:cNvPr>
          <p:cNvSpPr>
            <a:spLocks noGrp="1"/>
          </p:cNvSpPr>
          <p:nvPr>
            <p:ph type="title"/>
          </p:nvPr>
        </p:nvSpPr>
        <p:spPr/>
        <p:txBody>
          <a:bodyPr/>
          <a:lstStyle/>
          <a:p>
            <a:endParaRPr lang="nb-NO"/>
          </a:p>
        </p:txBody>
      </p:sp>
      <p:sp>
        <p:nvSpPr>
          <p:cNvPr id="5" name="Plassholder for tekst 4">
            <a:extLst>
              <a:ext uri="{FF2B5EF4-FFF2-40B4-BE49-F238E27FC236}">
                <a16:creationId xmlns:a16="http://schemas.microsoft.com/office/drawing/2014/main" id="{09A50547-BB79-4308-9919-ACC0F8C76BC6}"/>
              </a:ext>
            </a:extLst>
          </p:cNvPr>
          <p:cNvSpPr>
            <a:spLocks noGrp="1"/>
          </p:cNvSpPr>
          <p:nvPr>
            <p:ph type="body" sz="quarter" idx="10"/>
          </p:nvPr>
        </p:nvSpPr>
        <p:spPr/>
        <p:txBody>
          <a:bodyPr/>
          <a:lstStyle/>
          <a:p>
            <a:endParaRPr lang="nb-NO"/>
          </a:p>
        </p:txBody>
      </p:sp>
    </p:spTree>
    <p:extLst>
      <p:ext uri="{BB962C8B-B14F-4D97-AF65-F5344CB8AC3E}">
        <p14:creationId xmlns:p14="http://schemas.microsoft.com/office/powerpoint/2010/main" val="115622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pPr algn="ctr"/>
            <a:r>
              <a:rPr lang="nb-NO" sz="6700">
                <a:solidFill>
                  <a:srgbClr val="002060"/>
                </a:solidFill>
              </a:rPr>
              <a:t>Hvordan: </a:t>
            </a:r>
            <a:r>
              <a:rPr lang="nb-NO" sz="6700" b="1">
                <a:solidFill>
                  <a:srgbClr val="002060"/>
                </a:solidFill>
              </a:rPr>
              <a:t>Jobbe smartere? </a:t>
            </a:r>
            <a:br>
              <a:rPr lang="nb-NO" sz="4000" b="1">
                <a:solidFill>
                  <a:srgbClr val="002060"/>
                </a:solidFill>
              </a:rPr>
            </a:br>
            <a:r>
              <a:rPr lang="nb-NO" sz="2700">
                <a:solidFill>
                  <a:srgbClr val="002060"/>
                </a:solidFill>
              </a:rPr>
              <a:t>-gjennomtenkt energiforbruk-</a:t>
            </a:r>
          </a:p>
        </p:txBody>
      </p:sp>
      <p:sp>
        <p:nvSpPr>
          <p:cNvPr id="3" name="Plassholder for innhold 2"/>
          <p:cNvSpPr>
            <a:spLocks noGrp="1"/>
          </p:cNvSpPr>
          <p:nvPr>
            <p:ph type="body" sz="quarter" idx="10"/>
          </p:nvPr>
        </p:nvSpPr>
        <p:spPr/>
        <p:txBody>
          <a:bodyPr>
            <a:normAutofit fontScale="92500" lnSpcReduction="20000"/>
          </a:bodyPr>
          <a:lstStyle/>
          <a:p>
            <a:r>
              <a:rPr lang="nb-NO" sz="3600" b="1">
                <a:solidFill>
                  <a:srgbClr val="FF6600"/>
                </a:solidFill>
              </a:rPr>
              <a:t>Prioriter</a:t>
            </a:r>
            <a:r>
              <a:rPr lang="nb-NO" sz="2800" b="1">
                <a:solidFill>
                  <a:srgbClr val="FF6600"/>
                </a:solidFill>
              </a:rPr>
              <a:t> </a:t>
            </a:r>
            <a:r>
              <a:rPr lang="nb-NO" b="1">
                <a:solidFill>
                  <a:srgbClr val="002060"/>
                </a:solidFill>
              </a:rPr>
              <a:t>prioritering</a:t>
            </a:r>
          </a:p>
          <a:p>
            <a:pPr lvl="1"/>
            <a:r>
              <a:rPr lang="nb-NO">
                <a:solidFill>
                  <a:srgbClr val="002060"/>
                </a:solidFill>
              </a:rPr>
              <a:t>Ta de mest utfordrende oppgavene først og tidlig på dagen</a:t>
            </a:r>
          </a:p>
          <a:p>
            <a:pPr lvl="1"/>
            <a:r>
              <a:rPr lang="nb-NO">
                <a:solidFill>
                  <a:srgbClr val="002060"/>
                </a:solidFill>
              </a:rPr>
              <a:t>«Spar» hjernen før utfordrende oppgaver</a:t>
            </a:r>
          </a:p>
          <a:p>
            <a:pPr lvl="2"/>
            <a:r>
              <a:rPr lang="nb-NO">
                <a:solidFill>
                  <a:srgbClr val="002060"/>
                </a:solidFill>
              </a:rPr>
              <a:t>Eks. ikke «bare les noen eposter først»</a:t>
            </a:r>
          </a:p>
          <a:p>
            <a:pPr lvl="3"/>
            <a:r>
              <a:rPr lang="nb-NO">
                <a:solidFill>
                  <a:srgbClr val="002060"/>
                </a:solidFill>
              </a:rPr>
              <a:t>Svært energitappende for hjernen….</a:t>
            </a:r>
          </a:p>
          <a:p>
            <a:pPr marL="1371600" lvl="3" indent="0">
              <a:buNone/>
            </a:pPr>
            <a:endParaRPr lang="nb-NO">
              <a:solidFill>
                <a:srgbClr val="002060"/>
              </a:solidFill>
            </a:endParaRPr>
          </a:p>
          <a:p>
            <a:r>
              <a:rPr lang="nb-NO">
                <a:solidFill>
                  <a:srgbClr val="002060"/>
                </a:solidFill>
              </a:rPr>
              <a:t>Ikke start dagen med «management»/</a:t>
            </a:r>
            <a:r>
              <a:rPr lang="nb-NO" err="1">
                <a:solidFill>
                  <a:srgbClr val="002060"/>
                </a:solidFill>
              </a:rPr>
              <a:t>admin.oppg</a:t>
            </a:r>
            <a:r>
              <a:rPr lang="nb-NO">
                <a:solidFill>
                  <a:srgbClr val="002060"/>
                </a:solidFill>
              </a:rPr>
              <a:t> – ta de til slutt</a:t>
            </a:r>
          </a:p>
          <a:p>
            <a:pPr marL="0" indent="0">
              <a:buNone/>
            </a:pPr>
            <a:endParaRPr lang="nb-NO">
              <a:solidFill>
                <a:srgbClr val="002060"/>
              </a:solidFill>
            </a:endParaRPr>
          </a:p>
          <a:p>
            <a:r>
              <a:rPr lang="nb-NO">
                <a:solidFill>
                  <a:srgbClr val="002060"/>
                </a:solidFill>
              </a:rPr>
              <a:t>Ikke start et møte med informasjon…..</a:t>
            </a:r>
          </a:p>
        </p:txBody>
      </p:sp>
      <p:sp>
        <p:nvSpPr>
          <p:cNvPr id="4" name="TekstSylinder 3"/>
          <p:cNvSpPr txBox="1"/>
          <p:nvPr/>
        </p:nvSpPr>
        <p:spPr>
          <a:xfrm>
            <a:off x="8825173" y="6099903"/>
            <a:ext cx="3160096" cy="300082"/>
          </a:xfrm>
          <a:prstGeom prst="rect">
            <a:avLst/>
          </a:prstGeom>
          <a:noFill/>
        </p:spPr>
        <p:txBody>
          <a:bodyPr wrap="none" rtlCol="0">
            <a:spAutoFit/>
          </a:bodyPr>
          <a:lstStyle/>
          <a:p>
            <a:pPr algn="r"/>
            <a:r>
              <a:rPr lang="en-US" sz="1350"/>
              <a:t>Davis, J: (2015): </a:t>
            </a:r>
            <a:r>
              <a:rPr lang="en-US" sz="1350" i="1"/>
              <a:t>Two Awesome Hours </a:t>
            </a:r>
            <a:endParaRPr lang="nb-NO" sz="1350" i="1"/>
          </a:p>
        </p:txBody>
      </p:sp>
      <p:pic>
        <p:nvPicPr>
          <p:cNvPr id="6" name="Bil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9068" y="2133601"/>
            <a:ext cx="2106201" cy="2082799"/>
          </a:xfrm>
          <a:prstGeom prst="rect">
            <a:avLst/>
          </a:prstGeom>
        </p:spPr>
      </p:pic>
      <p:sp>
        <p:nvSpPr>
          <p:cNvPr id="5" name="TextBox 4">
            <a:extLst>
              <a:ext uri="{FF2B5EF4-FFF2-40B4-BE49-F238E27FC236}">
                <a16:creationId xmlns:a16="http://schemas.microsoft.com/office/drawing/2014/main" id="{31055699-D9E3-8BFD-5E4E-1BEEC6EB4DE5}"/>
              </a:ext>
            </a:extLst>
          </p:cNvPr>
          <p:cNvSpPr txBox="1"/>
          <p:nvPr/>
        </p:nvSpPr>
        <p:spPr>
          <a:xfrm>
            <a:off x="9592235" y="62753"/>
            <a:ext cx="2501153" cy="369332"/>
          </a:xfrm>
          <a:prstGeom prst="rect">
            <a:avLst/>
          </a:prstGeom>
          <a:noFill/>
        </p:spPr>
        <p:txBody>
          <a:bodyPr wrap="square" rtlCol="0">
            <a:spAutoFit/>
          </a:bodyPr>
          <a:lstStyle/>
          <a:p>
            <a:pPr algn="r"/>
            <a:r>
              <a:rPr lang="nb-NO" i="1" dirty="0">
                <a:highlight>
                  <a:srgbClr val="FFFF00"/>
                </a:highlight>
              </a:rPr>
              <a:t>#påminning</a:t>
            </a:r>
            <a:endParaRPr lang="en-GB" i="1" dirty="0">
              <a:highlight>
                <a:srgbClr val="FFFF00"/>
              </a:highlight>
            </a:endParaRPr>
          </a:p>
        </p:txBody>
      </p:sp>
    </p:spTree>
    <p:extLst>
      <p:ext uri="{BB962C8B-B14F-4D97-AF65-F5344CB8AC3E}">
        <p14:creationId xmlns:p14="http://schemas.microsoft.com/office/powerpoint/2010/main" val="40372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A432BA2-46D5-40F1-8896-DBC1BF78EF62}"/>
              </a:ext>
            </a:extLst>
          </p:cNvPr>
          <p:cNvSpPr>
            <a:spLocks noGrp="1"/>
          </p:cNvSpPr>
          <p:nvPr>
            <p:ph type="title"/>
          </p:nvPr>
        </p:nvSpPr>
        <p:spPr>
          <a:xfrm>
            <a:off x="404527" y="179811"/>
            <a:ext cx="9966651" cy="1285069"/>
          </a:xfrm>
        </p:spPr>
        <p:txBody>
          <a:bodyPr>
            <a:normAutofit/>
          </a:bodyPr>
          <a:lstStyle/>
          <a:p>
            <a:r>
              <a:rPr lang="nb-NO" sz="4800"/>
              <a:t>Til ettertanke……</a:t>
            </a:r>
          </a:p>
        </p:txBody>
      </p:sp>
      <p:pic>
        <p:nvPicPr>
          <p:cNvPr id="5" name="Plassholder for innhold 4" descr="Et bilde som inneholder klokke&#10;&#10;Automatisk generert beskrivelse">
            <a:extLst>
              <a:ext uri="{FF2B5EF4-FFF2-40B4-BE49-F238E27FC236}">
                <a16:creationId xmlns:a16="http://schemas.microsoft.com/office/drawing/2014/main" id="{AEC531DE-3531-460F-A4E8-643075D37F8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11733" y="3343457"/>
            <a:ext cx="3508743" cy="2479512"/>
          </a:xfrm>
        </p:spPr>
      </p:pic>
      <p:sp>
        <p:nvSpPr>
          <p:cNvPr id="6" name="TekstSylinder 5">
            <a:extLst>
              <a:ext uri="{FF2B5EF4-FFF2-40B4-BE49-F238E27FC236}">
                <a16:creationId xmlns:a16="http://schemas.microsoft.com/office/drawing/2014/main" id="{B9D38FF0-69F0-47D5-A132-9E1CD438967A}"/>
              </a:ext>
            </a:extLst>
          </p:cNvPr>
          <p:cNvSpPr txBox="1"/>
          <p:nvPr/>
        </p:nvSpPr>
        <p:spPr>
          <a:xfrm>
            <a:off x="404527" y="1347041"/>
            <a:ext cx="7123323" cy="5355312"/>
          </a:xfrm>
          <a:prstGeom prst="rect">
            <a:avLst/>
          </a:prstGeom>
          <a:noFill/>
        </p:spPr>
        <p:txBody>
          <a:bodyPr wrap="square" rtlCol="0">
            <a:spAutoFit/>
          </a:bodyPr>
          <a:lstStyle/>
          <a:p>
            <a:endParaRPr lang="nb-NO"/>
          </a:p>
          <a:p>
            <a:pPr marL="285750" indent="-285750">
              <a:buFont typeface="Wingdings" panose="05000000000000000000" pitchFamily="2" charset="2"/>
              <a:buChar char="Ø"/>
            </a:pPr>
            <a:r>
              <a:rPr lang="nb-NO"/>
              <a:t>Adam Alter ass. </a:t>
            </a:r>
            <a:r>
              <a:rPr lang="nb-NO" err="1"/>
              <a:t>Prof</a:t>
            </a:r>
            <a:r>
              <a:rPr lang="nb-NO"/>
              <a:t> New York </a:t>
            </a:r>
            <a:r>
              <a:rPr lang="nb-NO" err="1"/>
              <a:t>University</a:t>
            </a:r>
            <a:r>
              <a:rPr lang="nb-NO"/>
              <a:t> trodde 10 min……</a:t>
            </a:r>
          </a:p>
          <a:p>
            <a:pPr marL="285750" indent="-285750">
              <a:buFont typeface="Wingdings" panose="05000000000000000000" pitchFamily="2" charset="2"/>
              <a:buChar char="Ø"/>
            </a:pPr>
            <a:endParaRPr lang="nb-NO"/>
          </a:p>
          <a:p>
            <a:pPr marL="285750" indent="-285750">
              <a:buFont typeface="Wingdings" panose="05000000000000000000" pitchFamily="2" charset="2"/>
              <a:buChar char="Ø"/>
            </a:pPr>
            <a:r>
              <a:rPr lang="nb-NO"/>
              <a:t>….6 sekund…..</a:t>
            </a:r>
          </a:p>
          <a:p>
            <a:pPr marL="285750" indent="-285750">
              <a:buFont typeface="Wingdings" panose="05000000000000000000" pitchFamily="2" charset="2"/>
              <a:buChar char="Ø"/>
            </a:pPr>
            <a:endParaRPr lang="nb-NO"/>
          </a:p>
          <a:p>
            <a:pPr marL="285750" indent="-285750">
              <a:buFont typeface="Wingdings" panose="05000000000000000000" pitchFamily="2" charset="2"/>
              <a:buChar char="Ø"/>
            </a:pPr>
            <a:r>
              <a:rPr lang="nb-NO"/>
              <a:t>70% av all epost er lest innen 6 sekund…..</a:t>
            </a:r>
          </a:p>
          <a:p>
            <a:endParaRPr lang="nb-NO"/>
          </a:p>
          <a:p>
            <a:pPr marL="285750" indent="-285750">
              <a:buFont typeface="Wingdings" panose="05000000000000000000" pitchFamily="2" charset="2"/>
              <a:buChar char="Ø"/>
            </a:pPr>
            <a:r>
              <a:rPr lang="nb-NO"/>
              <a:t>Det tar deg mindre enn 6 sekund å lese denne teksten, men det er lenge nok til at den gjennomsnittlige medarbeider avbryter det han/hun holder på med for å lese innkommende epost……</a:t>
            </a:r>
          </a:p>
          <a:p>
            <a:endParaRPr lang="nb-NO"/>
          </a:p>
          <a:p>
            <a:pPr marL="285750" indent="-285750">
              <a:buFont typeface="Wingdings" panose="05000000000000000000" pitchFamily="2" charset="2"/>
              <a:buChar char="Ø"/>
            </a:pPr>
            <a:r>
              <a:rPr lang="nb-NO"/>
              <a:t>Det tar ca. 20-25 min å komme inn igjen i oppgaven</a:t>
            </a:r>
          </a:p>
          <a:p>
            <a:endParaRPr lang="nb-NO"/>
          </a:p>
          <a:p>
            <a:pPr marL="285750" indent="-285750">
              <a:buFont typeface="Wingdings" panose="05000000000000000000" pitchFamily="2" charset="2"/>
              <a:buChar char="Ø"/>
            </a:pPr>
            <a:r>
              <a:rPr lang="nb-NO"/>
              <a:t>Hvis du åpner 25 epost om dagen…..spredt utover dagen….har du i praksis ingen tid der du er optimalt produktiv….. «dybdelæringsmodus»</a:t>
            </a:r>
          </a:p>
          <a:p>
            <a:pPr marL="285750" indent="-285750">
              <a:buFont typeface="Wingdings" panose="05000000000000000000" pitchFamily="2" charset="2"/>
              <a:buChar char="Ø"/>
            </a:pPr>
            <a:endParaRPr lang="nb-NO"/>
          </a:p>
          <a:p>
            <a:pPr marL="285750" indent="-285750">
              <a:buFont typeface="Wingdings" panose="05000000000000000000" pitchFamily="2" charset="2"/>
              <a:buChar char="Ø"/>
            </a:pPr>
            <a:endParaRPr lang="nb-NO"/>
          </a:p>
          <a:p>
            <a:pPr marL="285750" indent="-285750">
              <a:buFont typeface="Wingdings" panose="05000000000000000000" pitchFamily="2" charset="2"/>
              <a:buChar char="Ø"/>
            </a:pPr>
            <a:endParaRPr lang="nb-NO"/>
          </a:p>
        </p:txBody>
      </p:sp>
      <p:sp>
        <p:nvSpPr>
          <p:cNvPr id="7" name="TekstSylinder 6">
            <a:extLst>
              <a:ext uri="{FF2B5EF4-FFF2-40B4-BE49-F238E27FC236}">
                <a16:creationId xmlns:a16="http://schemas.microsoft.com/office/drawing/2014/main" id="{2839B0E7-9E07-4D72-86E0-1C4B6202123D}"/>
              </a:ext>
            </a:extLst>
          </p:cNvPr>
          <p:cNvSpPr txBox="1"/>
          <p:nvPr/>
        </p:nvSpPr>
        <p:spPr>
          <a:xfrm>
            <a:off x="7817005" y="6101108"/>
            <a:ext cx="4122234" cy="577081"/>
          </a:xfrm>
          <a:prstGeom prst="rect">
            <a:avLst/>
          </a:prstGeom>
          <a:noFill/>
        </p:spPr>
        <p:txBody>
          <a:bodyPr wrap="square" rtlCol="0">
            <a:spAutoFit/>
          </a:bodyPr>
          <a:lstStyle/>
          <a:p>
            <a:pPr algn="r"/>
            <a:r>
              <a:rPr lang="nb-NO" sz="1050"/>
              <a:t>«</a:t>
            </a:r>
            <a:r>
              <a:rPr lang="nb-NO" sz="1050" err="1"/>
              <a:t>Reducing</a:t>
            </a:r>
            <a:r>
              <a:rPr lang="nb-NO" sz="1050"/>
              <a:t> </a:t>
            </a:r>
            <a:r>
              <a:rPr lang="nb-NO" sz="1050" err="1"/>
              <a:t>the</a:t>
            </a:r>
            <a:r>
              <a:rPr lang="nb-NO" sz="1050"/>
              <a:t> </a:t>
            </a:r>
            <a:r>
              <a:rPr lang="nb-NO" sz="1050" err="1"/>
              <a:t>effect</a:t>
            </a:r>
            <a:r>
              <a:rPr lang="nb-NO" sz="1050"/>
              <a:t> </a:t>
            </a:r>
            <a:r>
              <a:rPr lang="nb-NO" sz="1050" err="1"/>
              <a:t>of</a:t>
            </a:r>
            <a:r>
              <a:rPr lang="nb-NO" sz="1050"/>
              <a:t> Email </a:t>
            </a:r>
            <a:r>
              <a:rPr lang="nb-NO" sz="1050" err="1"/>
              <a:t>interruptions</a:t>
            </a:r>
            <a:r>
              <a:rPr lang="nb-NO" sz="1050"/>
              <a:t> </a:t>
            </a:r>
            <a:r>
              <a:rPr lang="nb-NO" sz="1050" err="1"/>
              <a:t>on</a:t>
            </a:r>
            <a:r>
              <a:rPr lang="nb-NO" sz="1050"/>
              <a:t> </a:t>
            </a:r>
            <a:r>
              <a:rPr lang="nb-NO" sz="1050" err="1"/>
              <a:t>Employees</a:t>
            </a:r>
            <a:r>
              <a:rPr lang="nb-NO" sz="1050"/>
              <a:t>», </a:t>
            </a:r>
          </a:p>
          <a:p>
            <a:pPr algn="r"/>
            <a:r>
              <a:rPr lang="nb-NO" sz="1050"/>
              <a:t>Jackson, Dawson and Wilson, 2003</a:t>
            </a:r>
          </a:p>
          <a:p>
            <a:pPr algn="r"/>
            <a:r>
              <a:rPr lang="nb-NO" sz="1050"/>
              <a:t>«Irresistible», Adam Alter, 2017</a:t>
            </a:r>
          </a:p>
        </p:txBody>
      </p:sp>
      <p:sp>
        <p:nvSpPr>
          <p:cNvPr id="8" name="TekstSylinder 7">
            <a:extLst>
              <a:ext uri="{FF2B5EF4-FFF2-40B4-BE49-F238E27FC236}">
                <a16:creationId xmlns:a16="http://schemas.microsoft.com/office/drawing/2014/main" id="{6195C364-C4C6-46C0-AFAC-A3413D9679BF}"/>
              </a:ext>
            </a:extLst>
          </p:cNvPr>
          <p:cNvSpPr txBox="1"/>
          <p:nvPr/>
        </p:nvSpPr>
        <p:spPr>
          <a:xfrm>
            <a:off x="4951141" y="468351"/>
            <a:ext cx="4070196" cy="878690"/>
          </a:xfrm>
          <a:prstGeom prst="rect">
            <a:avLst/>
          </a:prstGeom>
          <a:noFill/>
        </p:spPr>
        <p:txBody>
          <a:bodyPr wrap="square" rtlCol="0">
            <a:spAutoFit/>
          </a:bodyPr>
          <a:lstStyle/>
          <a:p>
            <a:endParaRPr lang="nb-NO"/>
          </a:p>
        </p:txBody>
      </p:sp>
      <p:sp>
        <p:nvSpPr>
          <p:cNvPr id="9" name="Tankeboble: sky 8">
            <a:extLst>
              <a:ext uri="{FF2B5EF4-FFF2-40B4-BE49-F238E27FC236}">
                <a16:creationId xmlns:a16="http://schemas.microsoft.com/office/drawing/2014/main" id="{63DAFF55-3472-481C-81CA-82C894E7FFDB}"/>
              </a:ext>
            </a:extLst>
          </p:cNvPr>
          <p:cNvSpPr/>
          <p:nvPr/>
        </p:nvSpPr>
        <p:spPr>
          <a:xfrm>
            <a:off x="6464595" y="468351"/>
            <a:ext cx="5643723" cy="1973766"/>
          </a:xfrm>
          <a:prstGeom prst="cloudCallout">
            <a:avLst>
              <a:gd name="adj1" fmla="val 1161"/>
              <a:gd name="adj2" fmla="val 89054"/>
            </a:avLst>
          </a:prstGeom>
          <a:solidFill>
            <a:srgbClr val="FCE4B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a:solidFill>
                  <a:srgbClr val="002060"/>
                </a:solidFill>
              </a:rPr>
              <a:t>Hvor lang tid tror du det tar fra en epost er sendt ut, til den er </a:t>
            </a:r>
            <a:r>
              <a:rPr lang="nb-NO" sz="2400" i="1">
                <a:solidFill>
                  <a:srgbClr val="002060"/>
                </a:solidFill>
              </a:rPr>
              <a:t>lest</a:t>
            </a:r>
            <a:r>
              <a:rPr lang="nb-NO" sz="2400">
                <a:solidFill>
                  <a:srgbClr val="002060"/>
                </a:solidFill>
              </a:rPr>
              <a:t>? </a:t>
            </a:r>
            <a:r>
              <a:rPr lang="nb-NO" sz="1400">
                <a:solidFill>
                  <a:srgbClr val="002060"/>
                </a:solidFill>
              </a:rPr>
              <a:t>(i snitt)</a:t>
            </a:r>
          </a:p>
        </p:txBody>
      </p:sp>
    </p:spTree>
    <p:extLst>
      <p:ext uri="{BB962C8B-B14F-4D97-AF65-F5344CB8AC3E}">
        <p14:creationId xmlns:p14="http://schemas.microsoft.com/office/powerpoint/2010/main" val="275381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 calcmode="lin" valueType="num">
                                      <p:cBhvr>
                                        <p:cTn id="22"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6">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Effect transition="in" filter="randombar(horizontal)">
                                      <p:cBhvr>
                                        <p:cTn id="29" dur="500"/>
                                        <p:tgtEl>
                                          <p:spTgt spid="6">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randombar(horizontal)">
                                      <p:cBhvr>
                                        <p:cTn id="34" dur="500"/>
                                        <p:tgtEl>
                                          <p:spTgt spid="6">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animEffect transition="in" filter="randombar(horizontal)">
                                      <p:cBhvr>
                                        <p:cTn id="39" dur="500"/>
                                        <p:tgtEl>
                                          <p:spTgt spid="6">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6">
                                            <p:txEl>
                                              <p:pRg st="11" end="11"/>
                                            </p:txEl>
                                          </p:spTgt>
                                        </p:tgtEl>
                                        <p:attrNameLst>
                                          <p:attrName>style.visibility</p:attrName>
                                        </p:attrNameLst>
                                      </p:cBhvr>
                                      <p:to>
                                        <p:strVal val="visible"/>
                                      </p:to>
                                    </p:set>
                                    <p:animEffect transition="in" filter="randombar(horizontal)">
                                      <p:cBhvr>
                                        <p:cTn id="44"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0CA05D-C0E8-41A3-B84A-DE4FD9A8383C}"/>
              </a:ext>
            </a:extLst>
          </p:cNvPr>
          <p:cNvSpPr>
            <a:spLocks noGrp="1"/>
          </p:cNvSpPr>
          <p:nvPr>
            <p:ph type="title"/>
          </p:nvPr>
        </p:nvSpPr>
        <p:spPr>
          <a:xfrm>
            <a:off x="751167" y="151273"/>
            <a:ext cx="9966651" cy="1285069"/>
          </a:xfrm>
        </p:spPr>
        <p:txBody>
          <a:bodyPr>
            <a:normAutofit/>
          </a:bodyPr>
          <a:lstStyle/>
          <a:p>
            <a:r>
              <a:rPr lang="nb-NO" sz="5400"/>
              <a:t>Så hva gjør man da…?</a:t>
            </a:r>
          </a:p>
        </p:txBody>
      </p:sp>
      <p:sp>
        <p:nvSpPr>
          <p:cNvPr id="3" name="Plassholder for innhold 2">
            <a:extLst>
              <a:ext uri="{FF2B5EF4-FFF2-40B4-BE49-F238E27FC236}">
                <a16:creationId xmlns:a16="http://schemas.microsoft.com/office/drawing/2014/main" id="{1330D7E5-6861-4235-8B93-5E550AEA385E}"/>
              </a:ext>
            </a:extLst>
          </p:cNvPr>
          <p:cNvSpPr>
            <a:spLocks noGrp="1"/>
          </p:cNvSpPr>
          <p:nvPr>
            <p:ph idx="1"/>
          </p:nvPr>
        </p:nvSpPr>
        <p:spPr>
          <a:xfrm>
            <a:off x="836228" y="1552233"/>
            <a:ext cx="9966651" cy="4218410"/>
          </a:xfrm>
        </p:spPr>
        <p:txBody>
          <a:bodyPr/>
          <a:lstStyle/>
          <a:p>
            <a:pPr>
              <a:lnSpc>
                <a:spcPct val="100000"/>
              </a:lnSpc>
            </a:pPr>
            <a:r>
              <a:rPr lang="nb-NO"/>
              <a:t>Skjerm deg! - sett av egen eposttid på dagen (prioriter prioritering)</a:t>
            </a:r>
          </a:p>
          <a:p>
            <a:pPr marL="0" indent="0">
              <a:lnSpc>
                <a:spcPct val="100000"/>
              </a:lnSpc>
              <a:buNone/>
            </a:pPr>
            <a:endParaRPr lang="nb-NO"/>
          </a:p>
          <a:p>
            <a:pPr>
              <a:lnSpc>
                <a:spcPct val="100000"/>
              </a:lnSpc>
            </a:pPr>
            <a:r>
              <a:rPr lang="nb-NO"/>
              <a:t>Ta vekk påminninger som viser at epost kommer inn….</a:t>
            </a:r>
          </a:p>
          <a:p>
            <a:pPr marL="0" indent="0">
              <a:lnSpc>
                <a:spcPct val="100000"/>
              </a:lnSpc>
              <a:buNone/>
            </a:pPr>
            <a:endParaRPr lang="nb-NO"/>
          </a:p>
          <a:p>
            <a:pPr>
              <a:lnSpc>
                <a:spcPct val="100000"/>
              </a:lnSpc>
            </a:pPr>
            <a:r>
              <a:rPr lang="nb-NO"/>
              <a:t>Lev med at du ikke må se «null» i innboksen….</a:t>
            </a:r>
          </a:p>
        </p:txBody>
      </p:sp>
      <p:pic>
        <p:nvPicPr>
          <p:cNvPr id="6" name="Bilde 5" descr="Et bilde som inneholder klokke&#10;&#10;Automatisk generert beskrivelse">
            <a:extLst>
              <a:ext uri="{FF2B5EF4-FFF2-40B4-BE49-F238E27FC236}">
                <a16:creationId xmlns:a16="http://schemas.microsoft.com/office/drawing/2014/main" id="{ED69962F-FF7A-413E-AB86-975982E09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7909" y="3889539"/>
            <a:ext cx="2399370" cy="2803430"/>
          </a:xfrm>
          <a:prstGeom prst="rect">
            <a:avLst/>
          </a:prstGeom>
        </p:spPr>
      </p:pic>
      <p:sp>
        <p:nvSpPr>
          <p:cNvPr id="4" name="Tankeboble: sky 3">
            <a:extLst>
              <a:ext uri="{FF2B5EF4-FFF2-40B4-BE49-F238E27FC236}">
                <a16:creationId xmlns:a16="http://schemas.microsoft.com/office/drawing/2014/main" id="{C6067B8A-7A3C-4102-8ADA-E0FCE4C67E33}"/>
              </a:ext>
            </a:extLst>
          </p:cNvPr>
          <p:cNvSpPr/>
          <p:nvPr/>
        </p:nvSpPr>
        <p:spPr>
          <a:xfrm>
            <a:off x="425303" y="4774019"/>
            <a:ext cx="9510536" cy="1436164"/>
          </a:xfrm>
          <a:prstGeom prst="cloudCallout">
            <a:avLst>
              <a:gd name="adj1" fmla="val 53598"/>
              <a:gd name="adj2" fmla="val -14071"/>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a:t>«Emails </a:t>
            </a:r>
            <a:r>
              <a:rPr lang="nb-NO" sz="2400" err="1"/>
              <a:t>are</a:t>
            </a:r>
            <a:r>
              <a:rPr lang="nb-NO" sz="2400"/>
              <a:t> like zombies.  </a:t>
            </a:r>
          </a:p>
          <a:p>
            <a:pPr algn="ctr"/>
            <a:r>
              <a:rPr lang="nb-NO" sz="2400" err="1"/>
              <a:t>You</a:t>
            </a:r>
            <a:r>
              <a:rPr lang="nb-NO" sz="2400"/>
              <a:t> </a:t>
            </a:r>
            <a:r>
              <a:rPr lang="nb-NO" sz="2400" err="1"/>
              <a:t>keep</a:t>
            </a:r>
            <a:r>
              <a:rPr lang="nb-NO" sz="2400"/>
              <a:t> killing </a:t>
            </a:r>
            <a:r>
              <a:rPr lang="nb-NO" sz="2400" err="1"/>
              <a:t>them</a:t>
            </a:r>
            <a:r>
              <a:rPr lang="nb-NO" sz="2400"/>
              <a:t>, and </a:t>
            </a:r>
            <a:r>
              <a:rPr lang="nb-NO" sz="2400" err="1"/>
              <a:t>they</a:t>
            </a:r>
            <a:r>
              <a:rPr lang="nb-NO" sz="2400"/>
              <a:t> </a:t>
            </a:r>
            <a:r>
              <a:rPr lang="nb-NO" sz="2400" err="1"/>
              <a:t>keep</a:t>
            </a:r>
            <a:r>
              <a:rPr lang="nb-NO" sz="2400"/>
              <a:t> </a:t>
            </a:r>
            <a:r>
              <a:rPr lang="nb-NO" sz="2400" err="1"/>
              <a:t>coming</a:t>
            </a:r>
            <a:r>
              <a:rPr lang="nb-NO" sz="2400"/>
              <a:t>». </a:t>
            </a:r>
          </a:p>
          <a:p>
            <a:pPr algn="ctr"/>
            <a:r>
              <a:rPr lang="nb-NO" sz="1400"/>
              <a:t>Chuck </a:t>
            </a:r>
            <a:r>
              <a:rPr lang="nb-NO" sz="1400" err="1"/>
              <a:t>Klosterman</a:t>
            </a:r>
            <a:r>
              <a:rPr lang="nb-NO" sz="1400"/>
              <a:t>, New York Times</a:t>
            </a:r>
            <a:endParaRPr lang="nb-NO" sz="1200"/>
          </a:p>
        </p:txBody>
      </p:sp>
    </p:spTree>
    <p:extLst>
      <p:ext uri="{BB962C8B-B14F-4D97-AF65-F5344CB8AC3E}">
        <p14:creationId xmlns:p14="http://schemas.microsoft.com/office/powerpoint/2010/main" val="249567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0C49DD-F360-986D-B1A6-247242125AC7}"/>
              </a:ext>
            </a:extLst>
          </p:cNvPr>
          <p:cNvSpPr>
            <a:spLocks noGrp="1"/>
          </p:cNvSpPr>
          <p:nvPr>
            <p:ph type="title"/>
          </p:nvPr>
        </p:nvSpPr>
        <p:spPr/>
        <p:txBody>
          <a:bodyPr>
            <a:normAutofit fontScale="90000"/>
          </a:bodyPr>
          <a:lstStyle/>
          <a:p>
            <a:r>
              <a:rPr lang="nb-NO" dirty="0"/>
              <a:t>Hvorfor er det viktig å følge opp undersøkelsen?</a:t>
            </a:r>
          </a:p>
        </p:txBody>
      </p:sp>
      <p:sp>
        <p:nvSpPr>
          <p:cNvPr id="3" name="Plassholder for tekst 2">
            <a:extLst>
              <a:ext uri="{FF2B5EF4-FFF2-40B4-BE49-F238E27FC236}">
                <a16:creationId xmlns:a16="http://schemas.microsoft.com/office/drawing/2014/main" id="{67B1C744-48E7-B38F-08C7-7C99A9081047}"/>
              </a:ext>
            </a:extLst>
          </p:cNvPr>
          <p:cNvSpPr>
            <a:spLocks noGrp="1"/>
          </p:cNvSpPr>
          <p:nvPr>
            <p:ph type="body" sz="quarter" idx="10"/>
          </p:nvPr>
        </p:nvSpPr>
        <p:spPr/>
        <p:txBody>
          <a:bodyPr/>
          <a:lstStyle/>
          <a:p>
            <a:pPr marL="457200" indent="-457200">
              <a:buFont typeface="Arial" panose="020B0604020202020204" pitchFamily="34" charset="0"/>
              <a:buChar char="•"/>
            </a:pPr>
            <a:r>
              <a:rPr lang="nb-NO" dirty="0"/>
              <a:t>Hva er fremmere for at jeg gjennomfører analyseprosessene og følger opp?</a:t>
            </a:r>
          </a:p>
          <a:p>
            <a:pPr marL="457200" indent="-457200">
              <a:buFont typeface="Arial" panose="020B0604020202020204" pitchFamily="34" charset="0"/>
              <a:buChar char="•"/>
            </a:pPr>
            <a:endParaRPr lang="nb-NO" dirty="0"/>
          </a:p>
          <a:p>
            <a:pPr marL="457200" indent="-457200">
              <a:buFont typeface="Arial" panose="020B0604020202020204" pitchFamily="34" charset="0"/>
              <a:buChar char="•"/>
            </a:pPr>
            <a:r>
              <a:rPr lang="nb-NO" dirty="0"/>
              <a:t>Hva er </a:t>
            </a:r>
            <a:r>
              <a:rPr lang="nb-NO" dirty="0" err="1"/>
              <a:t>hemmere</a:t>
            </a:r>
            <a:r>
              <a:rPr lang="nb-NO" dirty="0"/>
              <a:t> for at jeg gjennomfører analyseprosessene og følger opp</a:t>
            </a:r>
          </a:p>
        </p:txBody>
      </p:sp>
    </p:spTree>
    <p:extLst>
      <p:ext uri="{BB962C8B-B14F-4D97-AF65-F5344CB8AC3E}">
        <p14:creationId xmlns:p14="http://schemas.microsoft.com/office/powerpoint/2010/main" val="17482561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B390-47CD-4965-3B7C-A724CA4B20E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6F4BA3A-8A0C-1557-5676-44C781EC6105}"/>
              </a:ext>
            </a:extLst>
          </p:cNvPr>
          <p:cNvSpPr>
            <a:spLocks noGrp="1"/>
          </p:cNvSpPr>
          <p:nvPr>
            <p:ph type="title"/>
          </p:nvPr>
        </p:nvSpPr>
        <p:spPr>
          <a:xfrm>
            <a:off x="936451" y="1688056"/>
            <a:ext cx="10850726" cy="1285069"/>
          </a:xfrm>
        </p:spPr>
        <p:txBody>
          <a:bodyPr>
            <a:normAutofit fontScale="90000"/>
          </a:bodyPr>
          <a:lstStyle/>
          <a:p>
            <a:pPr lvl="1" algn="ctr"/>
            <a:r>
              <a:rPr lang="en-US" sz="4000" dirty="0">
                <a:solidFill>
                  <a:srgbClr val="002060"/>
                </a:solidFill>
              </a:rPr>
              <a:t>Dette </a:t>
            </a:r>
            <a:r>
              <a:rPr lang="en-US" sz="4000" dirty="0" err="1">
                <a:solidFill>
                  <a:srgbClr val="002060"/>
                </a:solidFill>
              </a:rPr>
              <a:t>kurset</a:t>
            </a:r>
            <a:r>
              <a:rPr lang="en-US" sz="4000" dirty="0">
                <a:solidFill>
                  <a:srgbClr val="002060"/>
                </a:solidFill>
              </a:rPr>
              <a:t> </a:t>
            </a:r>
            <a:r>
              <a:rPr lang="en-US" sz="4000" dirty="0" err="1">
                <a:solidFill>
                  <a:srgbClr val="002060"/>
                </a:solidFill>
              </a:rPr>
              <a:t>blir</a:t>
            </a:r>
            <a:r>
              <a:rPr lang="en-US" sz="4000" dirty="0">
                <a:solidFill>
                  <a:srgbClr val="002060"/>
                </a:solidFill>
              </a:rPr>
              <a:t> bra </a:t>
            </a:r>
            <a:r>
              <a:rPr lang="en-US" sz="4000" dirty="0" err="1">
                <a:solidFill>
                  <a:srgbClr val="002060"/>
                </a:solidFill>
              </a:rPr>
              <a:t>hvis</a:t>
            </a:r>
            <a:r>
              <a:rPr lang="en-US" sz="4000" dirty="0">
                <a:solidFill>
                  <a:srgbClr val="002060"/>
                </a:solidFill>
              </a:rPr>
              <a:t>…?</a:t>
            </a:r>
            <a:br>
              <a:rPr lang="en-US" sz="4400" dirty="0">
                <a:solidFill>
                  <a:srgbClr val="002060"/>
                </a:solidFill>
              </a:rPr>
            </a:br>
            <a:br>
              <a:rPr lang="en-US" sz="2000" dirty="0">
                <a:solidFill>
                  <a:srgbClr val="002060"/>
                </a:solidFill>
              </a:rPr>
            </a:br>
            <a:endParaRPr lang="en-US" sz="2000" dirty="0">
              <a:solidFill>
                <a:srgbClr val="002060"/>
              </a:solidFill>
            </a:endParaRPr>
          </a:p>
        </p:txBody>
      </p:sp>
      <p:sp>
        <p:nvSpPr>
          <p:cNvPr id="8" name="Text Placeholder 7">
            <a:extLst>
              <a:ext uri="{FF2B5EF4-FFF2-40B4-BE49-F238E27FC236}">
                <a16:creationId xmlns:a16="http://schemas.microsoft.com/office/drawing/2014/main" id="{12993D09-2471-4029-A5A8-77F22D2D7A5C}"/>
              </a:ext>
            </a:extLst>
          </p:cNvPr>
          <p:cNvSpPr>
            <a:spLocks noGrp="1"/>
          </p:cNvSpPr>
          <p:nvPr>
            <p:ph type="body" sz="quarter" idx="10"/>
          </p:nvPr>
        </p:nvSpPr>
        <p:spPr>
          <a:xfrm>
            <a:off x="202019" y="242896"/>
            <a:ext cx="12121115" cy="3816350"/>
          </a:xfrm>
        </p:spPr>
        <p:txBody>
          <a:bodyPr>
            <a:normAutofit/>
          </a:bodyPr>
          <a:lstStyle/>
          <a:p>
            <a:pPr algn="ctr"/>
            <a:r>
              <a:rPr lang="nb-NO" sz="3200" b="1" dirty="0">
                <a:solidFill>
                  <a:srgbClr val="002060"/>
                </a:solidFill>
              </a:rPr>
              <a:t>Gjensidige </a:t>
            </a:r>
            <a:r>
              <a:rPr lang="nb-NO" sz="3200" b="1" i="1" dirty="0">
                <a:solidFill>
                  <a:srgbClr val="002060"/>
                </a:solidFill>
              </a:rPr>
              <a:t>avklarte forventninger </a:t>
            </a:r>
            <a:r>
              <a:rPr lang="nb-NO" sz="3200" b="1" dirty="0">
                <a:solidFill>
                  <a:srgbClr val="002060"/>
                </a:solidFill>
              </a:rPr>
              <a:t>fremmer </a:t>
            </a:r>
            <a:r>
              <a:rPr lang="nb-NO" sz="3200" b="1" i="1" dirty="0">
                <a:solidFill>
                  <a:srgbClr val="002060"/>
                </a:solidFill>
              </a:rPr>
              <a:t>mulighet for </a:t>
            </a:r>
            <a:r>
              <a:rPr lang="nb-NO" sz="3600" b="1" i="1" dirty="0">
                <a:solidFill>
                  <a:srgbClr val="00B050"/>
                </a:solidFill>
              </a:rPr>
              <a:t>mestring</a:t>
            </a:r>
            <a:r>
              <a:rPr lang="nb-NO" sz="3200" b="1" i="1" dirty="0">
                <a:solidFill>
                  <a:srgbClr val="002060"/>
                </a:solidFill>
              </a:rPr>
              <a:t> </a:t>
            </a:r>
            <a:r>
              <a:rPr lang="nb-NO" sz="3200" b="1" dirty="0">
                <a:solidFill>
                  <a:srgbClr val="002060"/>
                </a:solidFill>
              </a:rPr>
              <a:t>og </a:t>
            </a:r>
            <a:r>
              <a:rPr lang="nb-NO" sz="3200" b="1" i="1" dirty="0">
                <a:solidFill>
                  <a:srgbClr val="002060"/>
                </a:solidFill>
              </a:rPr>
              <a:t>forebygger </a:t>
            </a:r>
            <a:r>
              <a:rPr lang="nb-NO" sz="3200" b="1" i="1" dirty="0">
                <a:solidFill>
                  <a:srgbClr val="FF6600"/>
                </a:solidFill>
              </a:rPr>
              <a:t>energilekkasje</a:t>
            </a:r>
            <a:endParaRPr lang="en-US" sz="3200" b="1" i="1" dirty="0">
              <a:solidFill>
                <a:srgbClr val="FF6600"/>
              </a:solidFill>
            </a:endParaRPr>
          </a:p>
        </p:txBody>
      </p:sp>
      <p:sp>
        <p:nvSpPr>
          <p:cNvPr id="5" name="Bildeforklaring formet som en sky 4">
            <a:extLst>
              <a:ext uri="{FF2B5EF4-FFF2-40B4-BE49-F238E27FC236}">
                <a16:creationId xmlns:a16="http://schemas.microsoft.com/office/drawing/2014/main" id="{5EAE62BB-20A5-8C37-D973-BEA2F272EB9C}"/>
              </a:ext>
            </a:extLst>
          </p:cNvPr>
          <p:cNvSpPr/>
          <p:nvPr/>
        </p:nvSpPr>
        <p:spPr>
          <a:xfrm>
            <a:off x="3182644" y="5225652"/>
            <a:ext cx="4813299" cy="1003477"/>
          </a:xfrm>
          <a:prstGeom prst="cloudCallout">
            <a:avLst>
              <a:gd name="adj1" fmla="val 108105"/>
              <a:gd name="adj2" fmla="val -14564"/>
            </a:avLst>
          </a:prstGeom>
          <a:solidFill>
            <a:srgbClr val="00B050"/>
          </a:solidFill>
        </p:spPr>
        <p:style>
          <a:lnRef idx="1">
            <a:schemeClr val="dk1"/>
          </a:lnRef>
          <a:fillRef idx="3">
            <a:schemeClr val="dk1"/>
          </a:fillRef>
          <a:effectRef idx="2">
            <a:schemeClr val="dk1"/>
          </a:effectRef>
          <a:fontRef idx="minor">
            <a:schemeClr val="lt1"/>
          </a:fontRef>
        </p:style>
        <p:txBody>
          <a:bodyPr rtlCol="0" anchor="ctr"/>
          <a:lstStyle/>
          <a:p>
            <a:pPr algn="ctr"/>
            <a:r>
              <a:rPr lang="nb-NO" dirty="0">
                <a:solidFill>
                  <a:schemeClr val="bg1"/>
                </a:solidFill>
              </a:rPr>
              <a:t>Hvilken faktor i 10-FAKTOR er dette?</a:t>
            </a:r>
          </a:p>
        </p:txBody>
      </p:sp>
      <p:pic>
        <p:nvPicPr>
          <p:cNvPr id="6" name="Bilde 5">
            <a:extLst>
              <a:ext uri="{FF2B5EF4-FFF2-40B4-BE49-F238E27FC236}">
                <a16:creationId xmlns:a16="http://schemas.microsoft.com/office/drawing/2014/main" id="{16C7D2C0-D94D-801D-7F81-C7C1566ECF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6553" y="5359967"/>
            <a:ext cx="1805447" cy="1498033"/>
          </a:xfrm>
          <a:prstGeom prst="rect">
            <a:avLst/>
          </a:prstGeom>
          <a:ln>
            <a:noFill/>
          </a:ln>
          <a:effectLst>
            <a:softEdge rad="112500"/>
          </a:effectLst>
        </p:spPr>
      </p:pic>
      <p:sp>
        <p:nvSpPr>
          <p:cNvPr id="10" name="Bildeforklaring formet som en sky 4">
            <a:extLst>
              <a:ext uri="{FF2B5EF4-FFF2-40B4-BE49-F238E27FC236}">
                <a16:creationId xmlns:a16="http://schemas.microsoft.com/office/drawing/2014/main" id="{22752234-50C2-FEA8-BF3B-66867E27232E}"/>
              </a:ext>
            </a:extLst>
          </p:cNvPr>
          <p:cNvSpPr/>
          <p:nvPr/>
        </p:nvSpPr>
        <p:spPr>
          <a:xfrm>
            <a:off x="3172659" y="5225393"/>
            <a:ext cx="4813299" cy="1003477"/>
          </a:xfrm>
          <a:prstGeom prst="cloudCallout">
            <a:avLst>
              <a:gd name="adj1" fmla="val 107841"/>
              <a:gd name="adj2" fmla="val -14564"/>
            </a:avLst>
          </a:prstGeom>
          <a:solidFill>
            <a:srgbClr val="00B050"/>
          </a:solidFill>
        </p:spPr>
        <p:style>
          <a:lnRef idx="1">
            <a:schemeClr val="dk1"/>
          </a:lnRef>
          <a:fillRef idx="3">
            <a:schemeClr val="dk1"/>
          </a:fillRef>
          <a:effectRef idx="2">
            <a:schemeClr val="dk1"/>
          </a:effectRef>
          <a:fontRef idx="minor">
            <a:schemeClr val="lt1"/>
          </a:fontRef>
        </p:style>
        <p:txBody>
          <a:bodyPr rtlCol="0" anchor="ctr"/>
          <a:lstStyle/>
          <a:p>
            <a:pPr algn="ctr"/>
            <a:r>
              <a:rPr lang="nb-NO" dirty="0">
                <a:solidFill>
                  <a:schemeClr val="bg1"/>
                </a:solidFill>
              </a:rPr>
              <a:t>Gjør du dette med dine ansatte/kolleger?</a:t>
            </a:r>
          </a:p>
        </p:txBody>
      </p:sp>
      <p:sp>
        <p:nvSpPr>
          <p:cNvPr id="15" name="Title 6">
            <a:extLst>
              <a:ext uri="{FF2B5EF4-FFF2-40B4-BE49-F238E27FC236}">
                <a16:creationId xmlns:a16="http://schemas.microsoft.com/office/drawing/2014/main" id="{E1777175-989B-907A-711A-ADCA714CE680}"/>
              </a:ext>
            </a:extLst>
          </p:cNvPr>
          <p:cNvSpPr txBox="1">
            <a:spLocks/>
          </p:cNvSpPr>
          <p:nvPr/>
        </p:nvSpPr>
        <p:spPr>
          <a:xfrm>
            <a:off x="936451" y="1677919"/>
            <a:ext cx="10850726" cy="1285069"/>
          </a:xfrm>
          <a:prstGeom prst="rect">
            <a:avLst/>
          </a:prstGeom>
          <a:solidFill>
            <a:schemeClr val="bg1"/>
          </a:solidFill>
        </p:spPr>
        <p:txBody>
          <a:bodyPr vert="horz" lIns="91440" tIns="45720" rIns="91440" bIns="45720" rtlCol="0" anchor="ctr">
            <a:normAutofit fontScale="97500" lnSpcReduction="10000"/>
          </a:bodyPr>
          <a:lstStyle>
            <a:lvl1pPr algn="l" defTabSz="914400" rtl="0" eaLnBrk="1" latinLnBrk="0" hangingPunct="1">
              <a:lnSpc>
                <a:spcPct val="100000"/>
              </a:lnSpc>
              <a:spcBef>
                <a:spcPct val="0"/>
              </a:spcBef>
              <a:buNone/>
              <a:defRPr sz="4400" b="1" i="0" kern="1200" cap="none" baseline="0">
                <a:solidFill>
                  <a:srgbClr val="082B52"/>
                </a:solidFill>
                <a:latin typeface="Source Sans Pro Semibold" panose="020B0503030403020204" pitchFamily="34" charset="0"/>
                <a:ea typeface="Source Sans Pro Semibold" panose="020B0503030403020204" pitchFamily="34" charset="0"/>
                <a:cs typeface="+mj-cs"/>
              </a:defRPr>
            </a:lvl1pPr>
          </a:lstStyle>
          <a:p>
            <a:pPr marL="0" lvl="1" algn="ctr"/>
            <a:r>
              <a:rPr lang="en-US" sz="4000" kern="0" dirty="0">
                <a:solidFill>
                  <a:srgbClr val="002060"/>
                </a:solidFill>
              </a:rPr>
              <a:t>Arbeid med 10-FAKTOR </a:t>
            </a:r>
            <a:r>
              <a:rPr lang="en-US" sz="4000" kern="0" dirty="0" err="1">
                <a:solidFill>
                  <a:srgbClr val="002060"/>
                </a:solidFill>
              </a:rPr>
              <a:t>blir</a:t>
            </a:r>
            <a:r>
              <a:rPr lang="en-US" sz="4000" kern="0" dirty="0">
                <a:solidFill>
                  <a:srgbClr val="002060"/>
                </a:solidFill>
              </a:rPr>
              <a:t> bra </a:t>
            </a:r>
            <a:r>
              <a:rPr lang="en-US" sz="4000" kern="0" dirty="0" err="1">
                <a:solidFill>
                  <a:srgbClr val="002060"/>
                </a:solidFill>
              </a:rPr>
              <a:t>hvis</a:t>
            </a:r>
            <a:r>
              <a:rPr lang="en-US" sz="4000" kern="0" dirty="0">
                <a:solidFill>
                  <a:srgbClr val="002060"/>
                </a:solidFill>
              </a:rPr>
              <a:t>…?</a:t>
            </a:r>
            <a:br>
              <a:rPr lang="en-US" sz="4400" kern="0" dirty="0">
                <a:solidFill>
                  <a:srgbClr val="002060"/>
                </a:solidFill>
              </a:rPr>
            </a:br>
            <a:br>
              <a:rPr lang="en-US" sz="2000" kern="0" dirty="0">
                <a:solidFill>
                  <a:srgbClr val="002060"/>
                </a:solidFill>
              </a:rPr>
            </a:br>
            <a:endParaRPr lang="en-US" sz="2000" kern="0" dirty="0">
              <a:solidFill>
                <a:srgbClr val="002060"/>
              </a:solidFill>
            </a:endParaRPr>
          </a:p>
        </p:txBody>
      </p:sp>
      <p:pic>
        <p:nvPicPr>
          <p:cNvPr id="9" name="Bilde 8">
            <a:extLst>
              <a:ext uri="{FF2B5EF4-FFF2-40B4-BE49-F238E27FC236}">
                <a16:creationId xmlns:a16="http://schemas.microsoft.com/office/drawing/2014/main" id="{C55C9A54-DEE4-659F-7872-370FA744A7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9290" y="2541916"/>
            <a:ext cx="3568551" cy="2319558"/>
          </a:xfrm>
          <a:prstGeom prst="rect">
            <a:avLst/>
          </a:prstGeom>
        </p:spPr>
      </p:pic>
      <p:sp>
        <p:nvSpPr>
          <p:cNvPr id="12" name="TextBox 11">
            <a:extLst>
              <a:ext uri="{FF2B5EF4-FFF2-40B4-BE49-F238E27FC236}">
                <a16:creationId xmlns:a16="http://schemas.microsoft.com/office/drawing/2014/main" id="{8708CDA3-AE2E-70C3-9632-A5D9A2A92707}"/>
              </a:ext>
            </a:extLst>
          </p:cNvPr>
          <p:cNvSpPr txBox="1"/>
          <p:nvPr/>
        </p:nvSpPr>
        <p:spPr>
          <a:xfrm>
            <a:off x="4670947" y="6408123"/>
            <a:ext cx="6421270" cy="369332"/>
          </a:xfrm>
          <a:prstGeom prst="rect">
            <a:avLst/>
          </a:prstGeom>
          <a:noFill/>
        </p:spPr>
        <p:txBody>
          <a:bodyPr wrap="square">
            <a:spAutoFit/>
          </a:bodyPr>
          <a:lstStyle/>
          <a:p>
            <a:r>
              <a:rPr lang="en-GB" dirty="0">
                <a:hlinkClick r:id="rId5"/>
              </a:rPr>
              <a:t>- </a:t>
            </a:r>
            <a:r>
              <a:rPr lang="en-GB" dirty="0" err="1">
                <a:hlinkClick r:id="rId5"/>
              </a:rPr>
              <a:t>Mentimeter</a:t>
            </a:r>
            <a:endParaRPr lang="en-GB" dirty="0"/>
          </a:p>
        </p:txBody>
      </p:sp>
    </p:spTree>
    <p:extLst>
      <p:ext uri="{BB962C8B-B14F-4D97-AF65-F5344CB8AC3E}">
        <p14:creationId xmlns:p14="http://schemas.microsoft.com/office/powerpoint/2010/main" val="110614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12512" y="67168"/>
            <a:ext cx="9966651" cy="1285069"/>
          </a:xfrm>
        </p:spPr>
        <p:txBody>
          <a:bodyPr>
            <a:normAutofit/>
          </a:bodyPr>
          <a:lstStyle/>
          <a:p>
            <a:pPr algn="ctr"/>
            <a:r>
              <a:rPr lang="nb-NO" sz="5400" b="1" dirty="0"/>
              <a:t>Refleksjonsstund og evaluering</a:t>
            </a:r>
          </a:p>
        </p:txBody>
      </p:sp>
      <p:sp>
        <p:nvSpPr>
          <p:cNvPr id="3" name="Plassholder for innhold 2"/>
          <p:cNvSpPr>
            <a:spLocks noGrp="1"/>
          </p:cNvSpPr>
          <p:nvPr>
            <p:ph type="body" sz="quarter" idx="10"/>
          </p:nvPr>
        </p:nvSpPr>
        <p:spPr>
          <a:xfrm>
            <a:off x="461984" y="1076871"/>
            <a:ext cx="9966325" cy="3816350"/>
          </a:xfrm>
        </p:spPr>
        <p:txBody>
          <a:bodyPr>
            <a:normAutofit/>
          </a:bodyPr>
          <a:lstStyle/>
          <a:p>
            <a:endParaRPr lang="nb-NO" b="1" dirty="0"/>
          </a:p>
          <a:p>
            <a:pPr marL="0" indent="0">
              <a:buNone/>
            </a:pPr>
            <a:r>
              <a:rPr lang="nb-NO" sz="3200" b="1" dirty="0"/>
              <a:t>Ta utgangspunkt i dagen i dag</a:t>
            </a:r>
          </a:p>
          <a:p>
            <a:pPr marL="0" indent="0">
              <a:buNone/>
            </a:pPr>
            <a:endParaRPr lang="nb-NO" sz="3200" b="1" dirty="0"/>
          </a:p>
          <a:p>
            <a:pPr marL="457200" lvl="1" indent="0">
              <a:buNone/>
            </a:pPr>
            <a:endParaRPr lang="nb-NO" dirty="0"/>
          </a:p>
          <a:p>
            <a:pPr lvl="2"/>
            <a:endParaRPr lang="nb-NO" dirty="0"/>
          </a:p>
          <a:p>
            <a:pPr marL="914400" lvl="2" indent="0">
              <a:buNone/>
            </a:pPr>
            <a:endParaRPr lang="nb-NO" dirty="0"/>
          </a:p>
          <a:p>
            <a:pPr marL="914400" lvl="2" indent="0">
              <a:buNone/>
            </a:pPr>
            <a:endParaRPr lang="nb-NO" dirty="0"/>
          </a:p>
          <a:p>
            <a:pPr marL="113989" indent="0">
              <a:buNone/>
            </a:pPr>
            <a:endParaRPr lang="nb-NO" dirty="0"/>
          </a:p>
          <a:p>
            <a:pPr marL="113989" indent="0">
              <a:buNone/>
            </a:pPr>
            <a:endParaRPr lang="nb-NO" dirty="0"/>
          </a:p>
          <a:p>
            <a:pPr marL="113989" indent="0">
              <a:buNone/>
            </a:pPr>
            <a:endParaRPr lang="nb-NO" dirty="0"/>
          </a:p>
        </p:txBody>
      </p:sp>
      <p:pic>
        <p:nvPicPr>
          <p:cNvPr id="8194" name="Picture 2" descr="What is E-Learning | e-Learning">
            <a:extLst>
              <a:ext uri="{FF2B5EF4-FFF2-40B4-BE49-F238E27FC236}">
                <a16:creationId xmlns:a16="http://schemas.microsoft.com/office/drawing/2014/main" id="{AC1278F0-FCA5-4F3D-BF18-9B1DAA547D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0492" y="2015947"/>
            <a:ext cx="4413381" cy="2979033"/>
          </a:xfrm>
          <a:prstGeom prst="rect">
            <a:avLst/>
          </a:prstGeom>
          <a:noFill/>
          <a:extLst>
            <a:ext uri="{909E8E84-426E-40DD-AFC4-6F175D3DCCD1}">
              <a14:hiddenFill xmlns:a14="http://schemas.microsoft.com/office/drawing/2010/main">
                <a:solidFill>
                  <a:srgbClr val="FFFFFF"/>
                </a:solidFill>
              </a14:hiddenFill>
            </a:ext>
          </a:extLst>
        </p:spPr>
      </p:pic>
      <p:sp>
        <p:nvSpPr>
          <p:cNvPr id="8" name="Tankeboble: sky 7">
            <a:extLst>
              <a:ext uri="{FF2B5EF4-FFF2-40B4-BE49-F238E27FC236}">
                <a16:creationId xmlns:a16="http://schemas.microsoft.com/office/drawing/2014/main" id="{768B6E18-D82E-4AF2-AAE0-36D6D12FE718}"/>
              </a:ext>
            </a:extLst>
          </p:cNvPr>
          <p:cNvSpPr/>
          <p:nvPr/>
        </p:nvSpPr>
        <p:spPr>
          <a:xfrm>
            <a:off x="8497957" y="5256616"/>
            <a:ext cx="3032312" cy="1461053"/>
          </a:xfrm>
          <a:prstGeom prst="cloudCallout">
            <a:avLst>
              <a:gd name="adj1" fmla="val 47139"/>
              <a:gd name="adj2" fmla="val -131378"/>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Dette ønsker jeg å lære mer om…</a:t>
            </a:r>
          </a:p>
        </p:txBody>
      </p:sp>
      <p:sp>
        <p:nvSpPr>
          <p:cNvPr id="11" name="Tankeboble: sky 10">
            <a:extLst>
              <a:ext uri="{FF2B5EF4-FFF2-40B4-BE49-F238E27FC236}">
                <a16:creationId xmlns:a16="http://schemas.microsoft.com/office/drawing/2014/main" id="{500C5EC3-940C-48F0-8490-BC1105D0E245}"/>
              </a:ext>
            </a:extLst>
          </p:cNvPr>
          <p:cNvSpPr/>
          <p:nvPr/>
        </p:nvSpPr>
        <p:spPr>
          <a:xfrm>
            <a:off x="2540371" y="2586785"/>
            <a:ext cx="2792896" cy="1461053"/>
          </a:xfrm>
          <a:prstGeom prst="cloudCallout">
            <a:avLst>
              <a:gd name="adj1" fmla="val 176563"/>
              <a:gd name="adj2" fmla="val -6330"/>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Dette fikk jeg økt innsikt i/ forståelse for…</a:t>
            </a:r>
          </a:p>
        </p:txBody>
      </p:sp>
      <p:sp>
        <p:nvSpPr>
          <p:cNvPr id="12" name="Tankeboble: sky 11">
            <a:extLst>
              <a:ext uri="{FF2B5EF4-FFF2-40B4-BE49-F238E27FC236}">
                <a16:creationId xmlns:a16="http://schemas.microsoft.com/office/drawing/2014/main" id="{00F31CE6-1C0D-4D3F-AB01-0701C4124255}"/>
              </a:ext>
            </a:extLst>
          </p:cNvPr>
          <p:cNvSpPr/>
          <p:nvPr/>
        </p:nvSpPr>
        <p:spPr>
          <a:xfrm>
            <a:off x="3694044" y="4212158"/>
            <a:ext cx="3502207" cy="1461053"/>
          </a:xfrm>
          <a:prstGeom prst="cloudCallout">
            <a:avLst>
              <a:gd name="adj1" fmla="val 134237"/>
              <a:gd name="adj2" fmla="val -120867"/>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Dette skal være mitt neste steg for å sikre implementering og bruk i hverdagen…</a:t>
            </a:r>
          </a:p>
        </p:txBody>
      </p:sp>
      <p:sp>
        <p:nvSpPr>
          <p:cNvPr id="5" name="TekstSylinder 4">
            <a:extLst>
              <a:ext uri="{FF2B5EF4-FFF2-40B4-BE49-F238E27FC236}">
                <a16:creationId xmlns:a16="http://schemas.microsoft.com/office/drawing/2014/main" id="{4877FA34-8D2F-E1EE-744A-25CD0C55ADCD}"/>
              </a:ext>
            </a:extLst>
          </p:cNvPr>
          <p:cNvSpPr txBox="1"/>
          <p:nvPr/>
        </p:nvSpPr>
        <p:spPr>
          <a:xfrm>
            <a:off x="2447511" y="6273462"/>
            <a:ext cx="6425648" cy="369332"/>
          </a:xfrm>
          <a:prstGeom prst="rect">
            <a:avLst/>
          </a:prstGeom>
          <a:noFill/>
        </p:spPr>
        <p:txBody>
          <a:bodyPr wrap="square">
            <a:spAutoFit/>
          </a:bodyPr>
          <a:lstStyle/>
          <a:p>
            <a:r>
              <a:rPr lang="nb-NO" dirty="0" err="1">
                <a:hlinkClick r:id="rId4"/>
              </a:rPr>
              <a:t>Dnk</a:t>
            </a:r>
            <a:r>
              <a:rPr lang="nb-NO" dirty="0">
                <a:hlinkClick r:id="rId4"/>
              </a:rPr>
              <a:t> Oppfølgingssamling 10-F - </a:t>
            </a:r>
            <a:r>
              <a:rPr lang="nb-NO" dirty="0" err="1">
                <a:hlinkClick r:id="rId4"/>
              </a:rPr>
              <a:t>Mentimeter</a:t>
            </a:r>
            <a:endParaRPr lang="nb-NO" dirty="0"/>
          </a:p>
        </p:txBody>
      </p:sp>
    </p:spTree>
    <p:extLst>
      <p:ext uri="{BB962C8B-B14F-4D97-AF65-F5344CB8AC3E}">
        <p14:creationId xmlns:p14="http://schemas.microsoft.com/office/powerpoint/2010/main" val="225643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person, utendørs, sko, Gatemote&#10;&#10;Automatisk generert beskrivelse">
            <a:extLst>
              <a:ext uri="{FF2B5EF4-FFF2-40B4-BE49-F238E27FC236}">
                <a16:creationId xmlns:a16="http://schemas.microsoft.com/office/drawing/2014/main" id="{CBA78829-9820-EE54-29E8-3D3BFB2541E3}"/>
              </a:ext>
            </a:extLst>
          </p:cNvPr>
          <p:cNvPicPr>
            <a:picLocks noChangeAspect="1"/>
          </p:cNvPicPr>
          <p:nvPr/>
        </p:nvPicPr>
        <p:blipFill>
          <a:blip r:embed="rId2"/>
          <a:stretch>
            <a:fillRect/>
          </a:stretch>
        </p:blipFill>
        <p:spPr>
          <a:xfrm>
            <a:off x="269507" y="154004"/>
            <a:ext cx="4912494" cy="65499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Snakkeboble: oval 1">
            <a:extLst>
              <a:ext uri="{FF2B5EF4-FFF2-40B4-BE49-F238E27FC236}">
                <a16:creationId xmlns:a16="http://schemas.microsoft.com/office/drawing/2014/main" id="{897853BF-6B39-9566-BF95-1C7466DFC0DB}"/>
              </a:ext>
            </a:extLst>
          </p:cNvPr>
          <p:cNvSpPr/>
          <p:nvPr/>
        </p:nvSpPr>
        <p:spPr>
          <a:xfrm>
            <a:off x="6096000" y="154004"/>
            <a:ext cx="5755908" cy="2760616"/>
          </a:xfrm>
          <a:prstGeom prst="wedgeEllipseCallout">
            <a:avLst>
              <a:gd name="adj1" fmla="val -106161"/>
              <a:gd name="adj2" fmla="val 226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000" b="1" dirty="0"/>
              <a:t>Takk for i dag!  </a:t>
            </a:r>
          </a:p>
        </p:txBody>
      </p:sp>
    </p:spTree>
    <p:extLst>
      <p:ext uri="{BB962C8B-B14F-4D97-AF65-F5344CB8AC3E}">
        <p14:creationId xmlns:p14="http://schemas.microsoft.com/office/powerpoint/2010/main" val="1199507961"/>
      </p:ext>
    </p:extLst>
  </p:cSld>
  <p:clrMapOvr>
    <a:masterClrMapping/>
  </p:clrMapOvr>
</p:sld>
</file>

<file path=ppt/theme/theme1.xml><?xml version="1.0" encoding="utf-8"?>
<a:theme xmlns:a="http://schemas.openxmlformats.org/drawingml/2006/main" name="Office-tema">
  <a:themeElements>
    <a:clrScheme name="KSK">
      <a:dk1>
        <a:srgbClr val="0B2B52"/>
      </a:dk1>
      <a:lt1>
        <a:srgbClr val="FFFFFF"/>
      </a:lt1>
      <a:dk2>
        <a:srgbClr val="0B2B52"/>
      </a:dk2>
      <a:lt2>
        <a:srgbClr val="FFFFFF"/>
      </a:lt2>
      <a:accent1>
        <a:srgbClr val="0093D2"/>
      </a:accent1>
      <a:accent2>
        <a:srgbClr val="5FC5F1"/>
      </a:accent2>
      <a:accent3>
        <a:srgbClr val="2AB573"/>
      </a:accent3>
      <a:accent4>
        <a:srgbClr val="8DC63F"/>
      </a:accent4>
      <a:accent5>
        <a:srgbClr val="F7941D"/>
      </a:accent5>
      <a:accent6>
        <a:srgbClr val="5B6B85"/>
      </a:accent6>
      <a:hlink>
        <a:srgbClr val="0093D2"/>
      </a:hlink>
      <a:folHlink>
        <a:srgbClr val="F7931D"/>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sjon4" id="{CCE20BB5-22BA-E44E-BB5E-E7CE3CCC0763}" vid="{066653C0-CF9F-434A-B378-183FDE454E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1ae18b6-de6f-4b87-a2fc-90d6217d954e}" enabled="0" method="" siteId="{e1ae18b6-de6f-4b87-a2fc-90d6217d954e}" removed="1"/>
</clbl:labelList>
</file>

<file path=docProps/app.xml><?xml version="1.0" encoding="utf-8"?>
<Properties xmlns="http://schemas.openxmlformats.org/officeDocument/2006/extended-properties" xmlns:vt="http://schemas.openxmlformats.org/officeDocument/2006/docPropsVTypes">
  <Template>KSK_ppt-mal_oppdatert (3)</Template>
  <TotalTime>26041</TotalTime>
  <Words>2934</Words>
  <Application>Microsoft Office PowerPoint</Application>
  <PresentationFormat>Widescreen</PresentationFormat>
  <Paragraphs>519</Paragraphs>
  <Slides>46</Slides>
  <Notes>25</Notes>
  <HiddenSlides>1</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46</vt:i4>
      </vt:variant>
    </vt:vector>
  </HeadingPairs>
  <TitlesOfParts>
    <vt:vector size="56" baseType="lpstr">
      <vt:lpstr>Arial</vt:lpstr>
      <vt:lpstr>Calibri</vt:lpstr>
      <vt:lpstr>Gimbal Grotesque</vt:lpstr>
      <vt:lpstr>Gimbal Grotesque Heavy</vt:lpstr>
      <vt:lpstr>KievitSlabPro</vt:lpstr>
      <vt:lpstr>Source Sans Pro</vt:lpstr>
      <vt:lpstr>Source Sans Pro Semibold</vt:lpstr>
      <vt:lpstr>Times New Roman</vt:lpstr>
      <vt:lpstr>Wingdings</vt:lpstr>
      <vt:lpstr>Office-tema</vt:lpstr>
      <vt:lpstr>10-FAKTOR oppfølgingssamling</vt:lpstr>
      <vt:lpstr>Kurset blir tatt opp!</vt:lpstr>
      <vt:lpstr>PowerPoint-presentasjon</vt:lpstr>
      <vt:lpstr>PowerPoint-presentasjon</vt:lpstr>
      <vt:lpstr>PowerPoint-presentasjon</vt:lpstr>
      <vt:lpstr>PowerPoint-presentasjon</vt:lpstr>
      <vt:lpstr>Fase 2 og 3: Målsetting og tiltak  </vt:lpstr>
      <vt:lpstr>Analyseprosessen i tre faser</vt:lpstr>
      <vt:lpstr>PowerPoint-presentasjon</vt:lpstr>
      <vt:lpstr>PowerPoint-presentasjon</vt:lpstr>
      <vt:lpstr>PowerPoint-presentasjon</vt:lpstr>
      <vt:lpstr>Oppskrift for godt møte?</vt:lpstr>
      <vt:lpstr>God, effektivt, lærende møte - kartlegging</vt:lpstr>
      <vt:lpstr>PowerPoint-presentasjon</vt:lpstr>
      <vt:lpstr>God, effektivt, lærende møte - kartlegging</vt:lpstr>
      <vt:lpstr>PowerPoint-presentasjon</vt:lpstr>
      <vt:lpstr>Hvordan fremmer jeg…….</vt:lpstr>
      <vt:lpstr>PowerPoint-presentasjon</vt:lpstr>
      <vt:lpstr>Mestringsorientert ledelse og tilbakemelding</vt:lpstr>
      <vt:lpstr>Hva tenker du «god feedback» er?</vt:lpstr>
      <vt:lpstr>PowerPoint-presentasjon</vt:lpstr>
      <vt:lpstr>Tilbakemelding</vt:lpstr>
      <vt:lpstr>Forarbeid til samtale:  -Medarbeider skriver inn prioriterte arbeidsoppgaver (3-4).  Medarbeider vurderer egen mestring. -Leder prioriterer medarbeiders arbeidsoppgaver 3-4).  I samtalen: -utsjekk om der er like eller ulike prioriteringer og hvorfor -refleksjon rundt opplevelse av mestring -felles forståelse av hva som skal prioriteres videre og begges bidrag for økt opplevelse av mestring</vt:lpstr>
      <vt:lpstr>Hva er godt utøvd ledelse?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Sammenhenger visjon, verdier og 10-FAKTOR?</vt:lpstr>
      <vt:lpstr>Refleksjonskort -bidrar felles forståelse-</vt:lpstr>
      <vt:lpstr>Kultur for…</vt:lpstr>
      <vt:lpstr>Oppsummert oppfølging 10-FAKTOR</vt:lpstr>
      <vt:lpstr>PowerPoint-presentasjon</vt:lpstr>
      <vt:lpstr>Hvordan: Jobbe smartere?  -gjennomtenkt energiforbruk-</vt:lpstr>
      <vt:lpstr>Til ettertanke……</vt:lpstr>
      <vt:lpstr>Så hva gjør man da…?</vt:lpstr>
      <vt:lpstr>Hvorfor er det viktig å følge opp undersøkelsen?</vt:lpstr>
      <vt:lpstr>Dette kurset blir bra hvis…?  </vt:lpstr>
      <vt:lpstr>Refleksjonsstund og evaluering</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Ingelin Burkeland</dc:creator>
  <cp:lastModifiedBy>Ingelin Burkeland</cp:lastModifiedBy>
  <cp:revision>37</cp:revision>
  <dcterms:created xsi:type="dcterms:W3CDTF">2021-05-09T10:03:37Z</dcterms:created>
  <dcterms:modified xsi:type="dcterms:W3CDTF">2026-09-10T19:23:18Z</dcterms:modified>
</cp:coreProperties>
</file>