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256" r:id="rId5"/>
    <p:sldId id="8702" r:id="rId6"/>
    <p:sldId id="8703" r:id="rId7"/>
    <p:sldId id="8712" r:id="rId8"/>
    <p:sldId id="8704" r:id="rId9"/>
    <p:sldId id="8713" r:id="rId10"/>
    <p:sldId id="8716" r:id="rId11"/>
    <p:sldId id="8709" r:id="rId12"/>
    <p:sldId id="8701" r:id="rId13"/>
    <p:sldId id="8760" r:id="rId14"/>
    <p:sldId id="8727" r:id="rId15"/>
    <p:sldId id="8718" r:id="rId16"/>
    <p:sldId id="8717" r:id="rId17"/>
    <p:sldId id="8708" r:id="rId18"/>
    <p:sldId id="8710" r:id="rId19"/>
    <p:sldId id="8719" r:id="rId20"/>
    <p:sldId id="8720" r:id="rId21"/>
    <p:sldId id="8721" r:id="rId22"/>
    <p:sldId id="8754" r:id="rId23"/>
    <p:sldId id="263" r:id="rId24"/>
    <p:sldId id="8731" r:id="rId25"/>
    <p:sldId id="8706" r:id="rId26"/>
    <p:sldId id="8732" r:id="rId27"/>
    <p:sldId id="8733" r:id="rId28"/>
    <p:sldId id="8734" r:id="rId29"/>
    <p:sldId id="8735" r:id="rId30"/>
    <p:sldId id="8736" r:id="rId31"/>
    <p:sldId id="8737" r:id="rId32"/>
    <p:sldId id="8738" r:id="rId33"/>
    <p:sldId id="8730" r:id="rId34"/>
    <p:sldId id="8741" r:id="rId35"/>
    <p:sldId id="8742" r:id="rId36"/>
    <p:sldId id="8743" r:id="rId37"/>
    <p:sldId id="8744" r:id="rId38"/>
    <p:sldId id="8755" r:id="rId39"/>
    <p:sldId id="8759" r:id="rId40"/>
    <p:sldId id="8745" r:id="rId41"/>
    <p:sldId id="8739" r:id="rId42"/>
    <p:sldId id="8747" r:id="rId43"/>
    <p:sldId id="8748" r:id="rId44"/>
    <p:sldId id="8728" r:id="rId45"/>
    <p:sldId id="8746" r:id="rId46"/>
    <p:sldId id="8750" r:id="rId47"/>
    <p:sldId id="8751" r:id="rId48"/>
    <p:sldId id="8757" r:id="rId49"/>
    <p:sldId id="8753" r:id="rId50"/>
    <p:sldId id="8758" r:id="rId51"/>
    <p:sldId id="8740" r:id="rId52"/>
    <p:sldId id="8725" r:id="rId53"/>
    <p:sldId id="260" r:id="rId54"/>
    <p:sldId id="8722" r:id="rId55"/>
    <p:sldId id="8723" r:id="rId56"/>
    <p:sldId id="8724" r:id="rId57"/>
    <p:sldId id="8726" r:id="rId58"/>
    <p:sldId id="8711" r:id="rId59"/>
    <p:sldId id="8714" r:id="rId6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ledning" id="{43BE0869-0732-4C8B-A169-7FA5FF7697B7}">
          <p14:sldIdLst>
            <p14:sldId id="256"/>
            <p14:sldId id="8702"/>
            <p14:sldId id="8703"/>
            <p14:sldId id="8712"/>
            <p14:sldId id="8704"/>
            <p14:sldId id="8713"/>
            <p14:sldId id="8716"/>
          </p14:sldIdLst>
        </p14:section>
        <p14:section name="Møte 1" id="{AF57FDE9-1472-4A5C-812B-135CDB6022FD}">
          <p14:sldIdLst>
            <p14:sldId id="8709"/>
            <p14:sldId id="8701"/>
            <p14:sldId id="8760"/>
            <p14:sldId id="8727"/>
            <p14:sldId id="8718"/>
            <p14:sldId id="8717"/>
            <p14:sldId id="8708"/>
            <p14:sldId id="8710"/>
            <p14:sldId id="8719"/>
            <p14:sldId id="8720"/>
            <p14:sldId id="8721"/>
            <p14:sldId id="8754"/>
            <p14:sldId id="263"/>
          </p14:sldIdLst>
        </p14:section>
        <p14:section name="Møte 2" id="{CA938BDA-389E-4CE8-AD0A-B6472A67E24C}">
          <p14:sldIdLst>
            <p14:sldId id="8731"/>
            <p14:sldId id="8706"/>
            <p14:sldId id="8732"/>
            <p14:sldId id="8733"/>
            <p14:sldId id="8734"/>
            <p14:sldId id="8735"/>
            <p14:sldId id="8736"/>
            <p14:sldId id="8737"/>
            <p14:sldId id="8738"/>
            <p14:sldId id="8730"/>
            <p14:sldId id="8741"/>
            <p14:sldId id="8742"/>
            <p14:sldId id="8743"/>
            <p14:sldId id="8744"/>
            <p14:sldId id="8755"/>
          </p14:sldIdLst>
        </p14:section>
        <p14:section name="Møte 3" id="{D087E2C7-28A4-448C-9CBB-CA8CDF34F27B}">
          <p14:sldIdLst>
            <p14:sldId id="8759"/>
            <p14:sldId id="8745"/>
            <p14:sldId id="8739"/>
            <p14:sldId id="8747"/>
            <p14:sldId id="8748"/>
            <p14:sldId id="8728"/>
            <p14:sldId id="8746"/>
            <p14:sldId id="8750"/>
            <p14:sldId id="8751"/>
            <p14:sldId id="8757"/>
            <p14:sldId id="8753"/>
            <p14:sldId id="8758"/>
            <p14:sldId id="8740"/>
            <p14:sldId id="8725"/>
            <p14:sldId id="260"/>
          </p14:sldIdLst>
        </p14:section>
        <p14:section name="Ved behov: hvordan leses rapportene" id="{F3500553-0068-46B6-82A2-79B39383C46F}">
          <p14:sldIdLst>
            <p14:sldId id="8722"/>
            <p14:sldId id="8723"/>
            <p14:sldId id="8724"/>
            <p14:sldId id="8726"/>
            <p14:sldId id="8711"/>
            <p14:sldId id="87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9"/>
    <a:srgbClr val="FFFFFF"/>
    <a:srgbClr val="1D78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16B77-329D-4A92-B29B-599EBD74B803}" v="654" dt="2023-09-25T08:31:43.43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0463" autoAdjust="0"/>
  </p:normalViewPr>
  <p:slideViewPr>
    <p:cSldViewPr snapToGrid="0" snapToObjects="1" showGuides="1">
      <p:cViewPr varScale="1">
        <p:scale>
          <a:sx n="145" d="100"/>
          <a:sy n="145" d="100"/>
        </p:scale>
        <p:origin x="11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8BA5C-8FD7-4973-A1F9-8472FDF56265}"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nb-NO"/>
        </a:p>
      </dgm:t>
    </dgm:pt>
    <dgm:pt modelId="{5586419E-ACE7-4BE4-B255-739A2703423E}">
      <dgm:prSet phldrT="[Tekst]"/>
      <dgm:spPr/>
      <dgm:t>
        <a:bodyPr/>
        <a:lstStyle/>
        <a:p>
          <a:r>
            <a:rPr lang="nb-NO"/>
            <a:t>Prosessleder: </a:t>
          </a:r>
        </a:p>
      </dgm:t>
    </dgm:pt>
    <dgm:pt modelId="{32455D95-27E3-4046-A8EA-A21BA8CE129B}" type="parTrans" cxnId="{FDADC43B-B674-4A41-954C-972F7DF77ABE}">
      <dgm:prSet/>
      <dgm:spPr/>
      <dgm:t>
        <a:bodyPr/>
        <a:lstStyle/>
        <a:p>
          <a:endParaRPr lang="nb-NO"/>
        </a:p>
      </dgm:t>
    </dgm:pt>
    <dgm:pt modelId="{9EDE5566-ECE5-452F-9FEE-1C0F7A4ADC2B}" type="sibTrans" cxnId="{FDADC43B-B674-4A41-954C-972F7DF77ABE}">
      <dgm:prSet/>
      <dgm:spPr/>
      <dgm:t>
        <a:bodyPr/>
        <a:lstStyle/>
        <a:p>
          <a:endParaRPr lang="nb-NO"/>
        </a:p>
      </dgm:t>
    </dgm:pt>
    <dgm:pt modelId="{1043A076-27B1-47E7-BDD3-8C08D40A08B3}">
      <dgm:prSet phldrT="[Tekst]"/>
      <dgm:spPr/>
      <dgm:t>
        <a:bodyPr/>
        <a:lstStyle/>
        <a:p>
          <a:r>
            <a:rPr lang="nb-NO" dirty="0"/>
            <a:t>Diskutere tiltak og utarbeide handlingsplan</a:t>
          </a:r>
        </a:p>
      </dgm:t>
    </dgm:pt>
    <dgm:pt modelId="{3DC6B05E-384E-4ACE-A3B1-AD078D163FD5}" type="parTrans" cxnId="{4F32C23C-5D80-490D-A3FC-F91ED773EE85}">
      <dgm:prSet/>
      <dgm:spPr/>
      <dgm:t>
        <a:bodyPr/>
        <a:lstStyle/>
        <a:p>
          <a:endParaRPr lang="nb-NO"/>
        </a:p>
      </dgm:t>
    </dgm:pt>
    <dgm:pt modelId="{D1F21C44-7B28-4EF6-89CE-EA60FAE5EEA0}" type="sibTrans" cxnId="{4F32C23C-5D80-490D-A3FC-F91ED773EE85}">
      <dgm:prSet/>
      <dgm:spPr/>
      <dgm:t>
        <a:bodyPr/>
        <a:lstStyle/>
        <a:p>
          <a:endParaRPr lang="nb-NO"/>
        </a:p>
      </dgm:t>
    </dgm:pt>
    <dgm:pt modelId="{8DCA8442-C426-4849-A993-596688CB0E4B}">
      <dgm:prSet phldrT="[Tekst]"/>
      <dgm:spPr/>
      <dgm:t>
        <a:bodyPr/>
        <a:lstStyle/>
        <a:p>
          <a:r>
            <a:rPr lang="nb-NO"/>
            <a:t>Prosessleder: </a:t>
          </a:r>
        </a:p>
      </dgm:t>
    </dgm:pt>
    <dgm:pt modelId="{3C8B1F67-75A1-49C6-91F3-5CA4F9F7BA5B}" type="parTrans" cxnId="{802CD42A-A4DB-4F16-8F75-E5382FCC737D}">
      <dgm:prSet/>
      <dgm:spPr/>
      <dgm:t>
        <a:bodyPr/>
        <a:lstStyle/>
        <a:p>
          <a:endParaRPr lang="nb-NO"/>
        </a:p>
      </dgm:t>
    </dgm:pt>
    <dgm:pt modelId="{6CC02EB4-443D-4135-8E31-29CD1D99A4BC}" type="sibTrans" cxnId="{802CD42A-A4DB-4F16-8F75-E5382FCC737D}">
      <dgm:prSet/>
      <dgm:spPr/>
      <dgm:t>
        <a:bodyPr/>
        <a:lstStyle/>
        <a:p>
          <a:endParaRPr lang="nb-NO"/>
        </a:p>
      </dgm:t>
    </dgm:pt>
    <dgm:pt modelId="{4D97C072-FCBA-4F77-B860-3BA6E72D2AA9}">
      <dgm:prSet phldrT="[Tekst]"/>
      <dgm:spPr/>
      <dgm:t>
        <a:bodyPr/>
        <a:lstStyle/>
        <a:p>
          <a:r>
            <a:rPr lang="nb-NO" dirty="0"/>
            <a:t>Oppfølging av handlingsplan </a:t>
          </a:r>
        </a:p>
      </dgm:t>
    </dgm:pt>
    <dgm:pt modelId="{79AE7B4F-8A8A-41B4-9C70-4C7A0126F7A6}" type="parTrans" cxnId="{833B4F5D-E2AF-4ECB-A568-DF1F12BA14E8}">
      <dgm:prSet/>
      <dgm:spPr/>
      <dgm:t>
        <a:bodyPr/>
        <a:lstStyle/>
        <a:p>
          <a:endParaRPr lang="nb-NO"/>
        </a:p>
      </dgm:t>
    </dgm:pt>
    <dgm:pt modelId="{67988AF1-DF14-4852-B9A2-9516C943EBFE}" type="sibTrans" cxnId="{833B4F5D-E2AF-4ECB-A568-DF1F12BA14E8}">
      <dgm:prSet/>
      <dgm:spPr/>
      <dgm:t>
        <a:bodyPr/>
        <a:lstStyle/>
        <a:p>
          <a:endParaRPr lang="nb-NO"/>
        </a:p>
      </dgm:t>
    </dgm:pt>
    <dgm:pt modelId="{5CCC731D-9853-44A6-AF74-305313E80E1D}">
      <dgm:prSet phldrT="[Tekst]"/>
      <dgm:spPr/>
      <dgm:t>
        <a:bodyPr/>
        <a:lstStyle/>
        <a:p>
          <a:r>
            <a:rPr lang="nb-NO"/>
            <a:t>Leder for enheten er ansvarlig </a:t>
          </a:r>
        </a:p>
      </dgm:t>
    </dgm:pt>
    <dgm:pt modelId="{1CE5D7E8-1E0D-4C2F-8C4C-4A05FA917838}" type="parTrans" cxnId="{2B6C3249-185D-42F8-A533-F51052078C1E}">
      <dgm:prSet/>
      <dgm:spPr/>
      <dgm:t>
        <a:bodyPr/>
        <a:lstStyle/>
        <a:p>
          <a:endParaRPr lang="nb-NO"/>
        </a:p>
      </dgm:t>
    </dgm:pt>
    <dgm:pt modelId="{11F4A924-F074-4368-883D-87A5D66D3CE6}" type="sibTrans" cxnId="{2B6C3249-185D-42F8-A533-F51052078C1E}">
      <dgm:prSet/>
      <dgm:spPr/>
      <dgm:t>
        <a:bodyPr/>
        <a:lstStyle/>
        <a:p>
          <a:endParaRPr lang="nb-NO"/>
        </a:p>
      </dgm:t>
    </dgm:pt>
    <dgm:pt modelId="{0F92671B-D757-4407-A953-73CE55B38F8F}">
      <dgm:prSet phldrT="[Tekst]"/>
      <dgm:spPr/>
      <dgm:t>
        <a:bodyPr/>
        <a:lstStyle/>
        <a:p>
          <a:r>
            <a:rPr lang="nb-NO" dirty="0"/>
            <a:t>Leder for enheten</a:t>
          </a:r>
        </a:p>
      </dgm:t>
    </dgm:pt>
    <dgm:pt modelId="{A366C182-B54E-45E5-A537-02ABFD7E238E}" type="parTrans" cxnId="{265B5322-77B1-4916-A35F-61B7965454F1}">
      <dgm:prSet/>
      <dgm:spPr/>
      <dgm:t>
        <a:bodyPr/>
        <a:lstStyle/>
        <a:p>
          <a:endParaRPr lang="nb-NO"/>
        </a:p>
      </dgm:t>
    </dgm:pt>
    <dgm:pt modelId="{BD0C1FCA-1400-4982-9B5E-8B44B3BEDE32}" type="sibTrans" cxnId="{265B5322-77B1-4916-A35F-61B7965454F1}">
      <dgm:prSet/>
      <dgm:spPr/>
      <dgm:t>
        <a:bodyPr/>
        <a:lstStyle/>
        <a:p>
          <a:endParaRPr lang="nb-NO"/>
        </a:p>
      </dgm:t>
    </dgm:pt>
    <dgm:pt modelId="{EBF65978-FC24-453B-96B9-D8164CF2BF86}">
      <dgm:prSet phldrT="[Tekst]"/>
      <dgm:spPr/>
      <dgm:t>
        <a:bodyPr/>
        <a:lstStyle/>
        <a:p>
          <a:r>
            <a:rPr lang="nb-NO" dirty="0"/>
            <a:t>Ett nivå opp</a:t>
          </a:r>
        </a:p>
      </dgm:t>
    </dgm:pt>
    <dgm:pt modelId="{59D7508E-8C3A-4E84-B226-C0CD2108DFFC}" type="parTrans" cxnId="{E4B08843-383C-4B25-83FF-A28DAA64D060}">
      <dgm:prSet/>
      <dgm:spPr/>
      <dgm:t>
        <a:bodyPr/>
        <a:lstStyle/>
        <a:p>
          <a:endParaRPr lang="nb-NO"/>
        </a:p>
      </dgm:t>
    </dgm:pt>
    <dgm:pt modelId="{263F41C1-7DAE-405A-B379-960428E66BE8}" type="sibTrans" cxnId="{E4B08843-383C-4B25-83FF-A28DAA64D060}">
      <dgm:prSet/>
      <dgm:spPr/>
      <dgm:t>
        <a:bodyPr/>
        <a:lstStyle/>
        <a:p>
          <a:endParaRPr lang="nb-NO"/>
        </a:p>
      </dgm:t>
    </dgm:pt>
    <dgm:pt modelId="{33540DE3-4511-4FD5-92FD-C9B714E10547}">
      <dgm:prSet phldrT="[Tekst]"/>
      <dgm:spPr/>
      <dgm:t>
        <a:bodyPr/>
        <a:lstStyle/>
        <a:p>
          <a:endParaRPr lang="nb-NO" dirty="0"/>
        </a:p>
      </dgm:t>
    </dgm:pt>
    <dgm:pt modelId="{C45BD1F7-4484-44A1-9E20-4C5E4A231B08}" type="parTrans" cxnId="{AFEEE098-8E0A-4271-8181-69668933281E}">
      <dgm:prSet/>
      <dgm:spPr/>
      <dgm:t>
        <a:bodyPr/>
        <a:lstStyle/>
        <a:p>
          <a:endParaRPr lang="nb-NO"/>
        </a:p>
      </dgm:t>
    </dgm:pt>
    <dgm:pt modelId="{D254C7B5-A727-430E-BAB7-67BD90D1DB66}" type="sibTrans" cxnId="{AFEEE098-8E0A-4271-8181-69668933281E}">
      <dgm:prSet/>
      <dgm:spPr/>
      <dgm:t>
        <a:bodyPr/>
        <a:lstStyle/>
        <a:p>
          <a:endParaRPr lang="nb-NO"/>
        </a:p>
      </dgm:t>
    </dgm:pt>
    <dgm:pt modelId="{57C4D082-C602-4CD0-9E0F-255E88892166}">
      <dgm:prSet phldrT="[Tekst]"/>
      <dgm:spPr/>
      <dgm:t>
        <a:bodyPr/>
        <a:lstStyle/>
        <a:p>
          <a:r>
            <a:rPr lang="nb-NO" dirty="0">
              <a:solidFill>
                <a:schemeClr val="tx1"/>
              </a:solidFill>
            </a:rPr>
            <a:t>Bedriftshelsetjeneste </a:t>
          </a:r>
        </a:p>
      </dgm:t>
    </dgm:pt>
    <dgm:pt modelId="{BCEFD603-7758-4087-97CB-B127D38D0F07}" type="parTrans" cxnId="{578D1177-1FA6-404A-A199-6C00FEDBC373}">
      <dgm:prSet/>
      <dgm:spPr/>
      <dgm:t>
        <a:bodyPr/>
        <a:lstStyle/>
        <a:p>
          <a:endParaRPr lang="nb-NO"/>
        </a:p>
      </dgm:t>
    </dgm:pt>
    <dgm:pt modelId="{AF76EF6F-9839-49F6-ACDA-E914771BEBBA}" type="sibTrans" cxnId="{578D1177-1FA6-404A-A199-6C00FEDBC373}">
      <dgm:prSet/>
      <dgm:spPr/>
      <dgm:t>
        <a:bodyPr/>
        <a:lstStyle/>
        <a:p>
          <a:endParaRPr lang="nb-NO"/>
        </a:p>
      </dgm:t>
    </dgm:pt>
    <dgm:pt modelId="{850D166D-8765-4274-BB71-6B1275CADF24}">
      <dgm:prSet phldrT="[Tekst]"/>
      <dgm:spPr/>
      <dgm:t>
        <a:bodyPr/>
        <a:lstStyle/>
        <a:p>
          <a:r>
            <a:rPr lang="nb-NO" dirty="0"/>
            <a:t>Leder for enheten</a:t>
          </a:r>
        </a:p>
      </dgm:t>
    </dgm:pt>
    <dgm:pt modelId="{79D99003-E29C-44C6-80D4-A56438B34A82}" type="parTrans" cxnId="{9BAECB63-1DE0-4621-86DD-234BC7E37B4C}">
      <dgm:prSet/>
      <dgm:spPr/>
      <dgm:t>
        <a:bodyPr/>
        <a:lstStyle/>
        <a:p>
          <a:endParaRPr lang="nb-NO"/>
        </a:p>
      </dgm:t>
    </dgm:pt>
    <dgm:pt modelId="{78C60A6D-4797-455C-960C-C63155DBA92C}" type="sibTrans" cxnId="{9BAECB63-1DE0-4621-86DD-234BC7E37B4C}">
      <dgm:prSet/>
      <dgm:spPr/>
      <dgm:t>
        <a:bodyPr/>
        <a:lstStyle/>
        <a:p>
          <a:endParaRPr lang="nb-NO"/>
        </a:p>
      </dgm:t>
    </dgm:pt>
    <dgm:pt modelId="{140C9DC9-0A8D-4A2F-864A-62ABA5F81BDC}">
      <dgm:prSet phldrT="[Tekst]"/>
      <dgm:spPr/>
      <dgm:t>
        <a:bodyPr/>
        <a:lstStyle/>
        <a:p>
          <a:r>
            <a:rPr lang="nb-NO" dirty="0"/>
            <a:t>Ett nivå opp</a:t>
          </a:r>
        </a:p>
      </dgm:t>
    </dgm:pt>
    <dgm:pt modelId="{AAA97DA2-15DE-4F21-B3EA-F2784F775342}" type="parTrans" cxnId="{80B76A2C-75EF-4743-A6A0-2EA55416C152}">
      <dgm:prSet/>
      <dgm:spPr/>
      <dgm:t>
        <a:bodyPr/>
        <a:lstStyle/>
        <a:p>
          <a:endParaRPr lang="nb-NO"/>
        </a:p>
      </dgm:t>
    </dgm:pt>
    <dgm:pt modelId="{66EC1E07-F4D9-4998-A195-8A98F88F821C}" type="sibTrans" cxnId="{80B76A2C-75EF-4743-A6A0-2EA55416C152}">
      <dgm:prSet/>
      <dgm:spPr/>
      <dgm:t>
        <a:bodyPr/>
        <a:lstStyle/>
        <a:p>
          <a:endParaRPr lang="nb-NO"/>
        </a:p>
      </dgm:t>
    </dgm:pt>
    <dgm:pt modelId="{5DE2FC38-4D96-4721-8EBE-84FF1CB8E902}">
      <dgm:prSet phldrT="[Tekst]"/>
      <dgm:spPr/>
      <dgm:t>
        <a:bodyPr/>
        <a:lstStyle/>
        <a:p>
          <a:r>
            <a:rPr lang="nb-NO" dirty="0">
              <a:solidFill>
                <a:schemeClr val="tx1"/>
              </a:solidFill>
            </a:rPr>
            <a:t>Bedriftshelsetjeneste </a:t>
          </a:r>
        </a:p>
      </dgm:t>
    </dgm:pt>
    <dgm:pt modelId="{EE41690E-86AB-4D89-93F8-9595C27016E0}" type="parTrans" cxnId="{A50BE08B-E5A7-4DA4-8166-6638B8F0EB1F}">
      <dgm:prSet/>
      <dgm:spPr/>
      <dgm:t>
        <a:bodyPr/>
        <a:lstStyle/>
        <a:p>
          <a:endParaRPr lang="nb-NO"/>
        </a:p>
      </dgm:t>
    </dgm:pt>
    <dgm:pt modelId="{DF237A18-1A11-4B6D-84BF-6128FDF1DFCC}" type="sibTrans" cxnId="{A50BE08B-E5A7-4DA4-8166-6638B8F0EB1F}">
      <dgm:prSet/>
      <dgm:spPr/>
      <dgm:t>
        <a:bodyPr/>
        <a:lstStyle/>
        <a:p>
          <a:endParaRPr lang="nb-NO"/>
        </a:p>
      </dgm:t>
    </dgm:pt>
    <dgm:pt modelId="{40858071-2829-4C5E-96E6-27EA68BF01A9}">
      <dgm:prSet phldrT="[Tekst]"/>
      <dgm:spPr/>
      <dgm:t>
        <a:bodyPr/>
        <a:lstStyle/>
        <a:p>
          <a:r>
            <a:rPr lang="nb-NO"/>
            <a:t>Integreres i HMS arbeidet</a:t>
          </a:r>
        </a:p>
      </dgm:t>
    </dgm:pt>
    <dgm:pt modelId="{A2754AB5-9D46-4321-8139-DB3EF5F4FF10}" type="parTrans" cxnId="{66A40AA7-F6BB-4001-9282-65216DF39361}">
      <dgm:prSet/>
      <dgm:spPr/>
      <dgm:t>
        <a:bodyPr/>
        <a:lstStyle/>
        <a:p>
          <a:endParaRPr lang="nb-NO"/>
        </a:p>
      </dgm:t>
    </dgm:pt>
    <dgm:pt modelId="{81C808C4-054A-4D58-A4C1-432DF3FD4002}" type="sibTrans" cxnId="{66A40AA7-F6BB-4001-9282-65216DF39361}">
      <dgm:prSet/>
      <dgm:spPr/>
      <dgm:t>
        <a:bodyPr/>
        <a:lstStyle/>
        <a:p>
          <a:endParaRPr lang="nb-NO"/>
        </a:p>
      </dgm:t>
    </dgm:pt>
    <dgm:pt modelId="{D23B0AA8-ACD5-4948-A8D2-3AA4F1A8F88D}">
      <dgm:prSet phldrT="[Tekst]"/>
      <dgm:spPr/>
      <dgm:t>
        <a:bodyPr/>
        <a:lstStyle/>
        <a:p>
          <a:r>
            <a:rPr lang="nb-NO" dirty="0"/>
            <a:t>Dialog om resultat</a:t>
          </a:r>
        </a:p>
        <a:p>
          <a:r>
            <a:rPr lang="nb-NO" dirty="0"/>
            <a:t>(møte 1 og 2) </a:t>
          </a:r>
        </a:p>
      </dgm:t>
    </dgm:pt>
    <dgm:pt modelId="{F571BD32-4ECF-4231-B570-2B5382C2DC21}" type="sibTrans" cxnId="{6BFAE16A-2606-4C0D-A0F9-4F418D7018B4}">
      <dgm:prSet/>
      <dgm:spPr/>
      <dgm:t>
        <a:bodyPr/>
        <a:lstStyle/>
        <a:p>
          <a:endParaRPr lang="nb-NO"/>
        </a:p>
      </dgm:t>
    </dgm:pt>
    <dgm:pt modelId="{E6BA39E5-C22E-424A-8170-3A056EE094A9}" type="parTrans" cxnId="{6BFAE16A-2606-4C0D-A0F9-4F418D7018B4}">
      <dgm:prSet/>
      <dgm:spPr/>
      <dgm:t>
        <a:bodyPr/>
        <a:lstStyle/>
        <a:p>
          <a:endParaRPr lang="nb-NO"/>
        </a:p>
      </dgm:t>
    </dgm:pt>
    <dgm:pt modelId="{B77B4A7F-EB9D-4ED5-954D-13249B1130CA}" type="pres">
      <dgm:prSet presAssocID="{5E28BA5C-8FD7-4973-A1F9-8472FDF56265}" presName="Name0" presStyleCnt="0">
        <dgm:presLayoutVars>
          <dgm:dir/>
          <dgm:animLvl val="lvl"/>
          <dgm:resizeHandles val="exact"/>
        </dgm:presLayoutVars>
      </dgm:prSet>
      <dgm:spPr/>
    </dgm:pt>
    <dgm:pt modelId="{C1D1E7B4-7BAA-4D9D-A0A1-9FB88A0A17F8}" type="pres">
      <dgm:prSet presAssocID="{D23B0AA8-ACD5-4948-A8D2-3AA4F1A8F88D}" presName="composite" presStyleCnt="0"/>
      <dgm:spPr/>
    </dgm:pt>
    <dgm:pt modelId="{05679877-9A23-46B2-B1A6-84D4826F1FA2}" type="pres">
      <dgm:prSet presAssocID="{D23B0AA8-ACD5-4948-A8D2-3AA4F1A8F88D}" presName="parTx" presStyleLbl="node1" presStyleIdx="0" presStyleCnt="3">
        <dgm:presLayoutVars>
          <dgm:chMax val="0"/>
          <dgm:chPref val="0"/>
          <dgm:bulletEnabled val="1"/>
        </dgm:presLayoutVars>
      </dgm:prSet>
      <dgm:spPr/>
    </dgm:pt>
    <dgm:pt modelId="{3EA578F8-C19A-4AFB-9078-C4BB38FB6622}" type="pres">
      <dgm:prSet presAssocID="{D23B0AA8-ACD5-4948-A8D2-3AA4F1A8F88D}" presName="desTx" presStyleLbl="revTx" presStyleIdx="0" presStyleCnt="3">
        <dgm:presLayoutVars>
          <dgm:bulletEnabled val="1"/>
        </dgm:presLayoutVars>
      </dgm:prSet>
      <dgm:spPr/>
    </dgm:pt>
    <dgm:pt modelId="{5EBAB895-50DB-4352-BF98-B91BF624CB5D}" type="pres">
      <dgm:prSet presAssocID="{F571BD32-4ECF-4231-B570-2B5382C2DC21}" presName="space" presStyleCnt="0"/>
      <dgm:spPr/>
    </dgm:pt>
    <dgm:pt modelId="{B7801BB5-6934-4484-BCC6-3549CFBC1010}" type="pres">
      <dgm:prSet presAssocID="{1043A076-27B1-47E7-BDD3-8C08D40A08B3}" presName="composite" presStyleCnt="0"/>
      <dgm:spPr/>
    </dgm:pt>
    <dgm:pt modelId="{48B43667-914C-46B2-BEA7-A98AAE28DAF0}" type="pres">
      <dgm:prSet presAssocID="{1043A076-27B1-47E7-BDD3-8C08D40A08B3}" presName="parTx" presStyleLbl="node1" presStyleIdx="1" presStyleCnt="3">
        <dgm:presLayoutVars>
          <dgm:chMax val="0"/>
          <dgm:chPref val="0"/>
          <dgm:bulletEnabled val="1"/>
        </dgm:presLayoutVars>
      </dgm:prSet>
      <dgm:spPr/>
    </dgm:pt>
    <dgm:pt modelId="{6A950508-664B-415E-9211-C87ECABD4B19}" type="pres">
      <dgm:prSet presAssocID="{1043A076-27B1-47E7-BDD3-8C08D40A08B3}" presName="desTx" presStyleLbl="revTx" presStyleIdx="1" presStyleCnt="3">
        <dgm:presLayoutVars>
          <dgm:bulletEnabled val="1"/>
        </dgm:presLayoutVars>
      </dgm:prSet>
      <dgm:spPr/>
    </dgm:pt>
    <dgm:pt modelId="{7FFDE8F1-FAE1-4961-A896-8BFDD55915D1}" type="pres">
      <dgm:prSet presAssocID="{D1F21C44-7B28-4EF6-89CE-EA60FAE5EEA0}" presName="space" presStyleCnt="0"/>
      <dgm:spPr/>
    </dgm:pt>
    <dgm:pt modelId="{595018AE-051D-4774-82FA-672AFB7338D4}" type="pres">
      <dgm:prSet presAssocID="{4D97C072-FCBA-4F77-B860-3BA6E72D2AA9}" presName="composite" presStyleCnt="0"/>
      <dgm:spPr/>
    </dgm:pt>
    <dgm:pt modelId="{047BB219-A7D1-42C3-BA2E-9F508CC66094}" type="pres">
      <dgm:prSet presAssocID="{4D97C072-FCBA-4F77-B860-3BA6E72D2AA9}" presName="parTx" presStyleLbl="node1" presStyleIdx="2" presStyleCnt="3">
        <dgm:presLayoutVars>
          <dgm:chMax val="0"/>
          <dgm:chPref val="0"/>
          <dgm:bulletEnabled val="1"/>
        </dgm:presLayoutVars>
      </dgm:prSet>
      <dgm:spPr/>
    </dgm:pt>
    <dgm:pt modelId="{713D6305-340A-4137-A825-76DA379C43BC}" type="pres">
      <dgm:prSet presAssocID="{4D97C072-FCBA-4F77-B860-3BA6E72D2AA9}" presName="desTx" presStyleLbl="revTx" presStyleIdx="2" presStyleCnt="3">
        <dgm:presLayoutVars>
          <dgm:bulletEnabled val="1"/>
        </dgm:presLayoutVars>
      </dgm:prSet>
      <dgm:spPr/>
    </dgm:pt>
  </dgm:ptLst>
  <dgm:cxnLst>
    <dgm:cxn modelId="{04659A07-97DA-45A8-9417-188D65C451F3}" type="presOf" srcId="{57C4D082-C602-4CD0-9E0F-255E88892166}" destId="{3EA578F8-C19A-4AFB-9078-C4BB38FB6622}" srcOrd="0" destOrd="3" presId="urn:microsoft.com/office/officeart/2005/8/layout/chevron1"/>
    <dgm:cxn modelId="{8A31AD17-EAB6-4924-B887-29BCCDE6E347}" type="presOf" srcId="{5DE2FC38-4D96-4721-8EBE-84FF1CB8E902}" destId="{6A950508-664B-415E-9211-C87ECABD4B19}" srcOrd="0" destOrd="3" presId="urn:microsoft.com/office/officeart/2005/8/layout/chevron1"/>
    <dgm:cxn modelId="{265B5322-77B1-4916-A35F-61B7965454F1}" srcId="{5586419E-ACE7-4BE4-B255-739A2703423E}" destId="{0F92671B-D757-4407-A953-73CE55B38F8F}" srcOrd="0" destOrd="0" parTransId="{A366C182-B54E-45E5-A537-02ABFD7E238E}" sibTransId="{BD0C1FCA-1400-4982-9B5E-8B44B3BEDE32}"/>
    <dgm:cxn modelId="{802CD42A-A4DB-4F16-8F75-E5382FCC737D}" srcId="{1043A076-27B1-47E7-BDD3-8C08D40A08B3}" destId="{8DCA8442-C426-4849-A993-596688CB0E4B}" srcOrd="0" destOrd="0" parTransId="{3C8B1F67-75A1-49C6-91F3-5CA4F9F7BA5B}" sibTransId="{6CC02EB4-443D-4135-8E31-29CD1D99A4BC}"/>
    <dgm:cxn modelId="{DF791C2C-314A-4670-9076-C1F3E21CB1A7}" type="presOf" srcId="{140C9DC9-0A8D-4A2F-864A-62ABA5F81BDC}" destId="{6A950508-664B-415E-9211-C87ECABD4B19}" srcOrd="0" destOrd="2" presId="urn:microsoft.com/office/officeart/2005/8/layout/chevron1"/>
    <dgm:cxn modelId="{80B76A2C-75EF-4743-A6A0-2EA55416C152}" srcId="{8DCA8442-C426-4849-A993-596688CB0E4B}" destId="{140C9DC9-0A8D-4A2F-864A-62ABA5F81BDC}" srcOrd="1" destOrd="0" parTransId="{AAA97DA2-15DE-4F21-B3EA-F2784F775342}" sibTransId="{66EC1E07-F4D9-4998-A195-8A98F88F821C}"/>
    <dgm:cxn modelId="{FDADC43B-B674-4A41-954C-972F7DF77ABE}" srcId="{D23B0AA8-ACD5-4948-A8D2-3AA4F1A8F88D}" destId="{5586419E-ACE7-4BE4-B255-739A2703423E}" srcOrd="0" destOrd="0" parTransId="{32455D95-27E3-4046-A8EA-A21BA8CE129B}" sibTransId="{9EDE5566-ECE5-452F-9FEE-1C0F7A4ADC2B}"/>
    <dgm:cxn modelId="{4F32C23C-5D80-490D-A3FC-F91ED773EE85}" srcId="{5E28BA5C-8FD7-4973-A1F9-8472FDF56265}" destId="{1043A076-27B1-47E7-BDD3-8C08D40A08B3}" srcOrd="1" destOrd="0" parTransId="{3DC6B05E-384E-4ACE-A3B1-AD078D163FD5}" sibTransId="{D1F21C44-7B28-4EF6-89CE-EA60FAE5EEA0}"/>
    <dgm:cxn modelId="{FDE81C40-7C83-47CA-BC9C-B88AD40D7FAD}" type="presOf" srcId="{1043A076-27B1-47E7-BDD3-8C08D40A08B3}" destId="{48B43667-914C-46B2-BEA7-A98AAE28DAF0}" srcOrd="0" destOrd="0" presId="urn:microsoft.com/office/officeart/2005/8/layout/chevron1"/>
    <dgm:cxn modelId="{833B4F5D-E2AF-4ECB-A568-DF1F12BA14E8}" srcId="{5E28BA5C-8FD7-4973-A1F9-8472FDF56265}" destId="{4D97C072-FCBA-4F77-B860-3BA6E72D2AA9}" srcOrd="2" destOrd="0" parTransId="{79AE7B4F-8A8A-41B4-9C70-4C7A0126F7A6}" sibTransId="{67988AF1-DF14-4852-B9A2-9516C943EBFE}"/>
    <dgm:cxn modelId="{E4B08843-383C-4B25-83FF-A28DAA64D060}" srcId="{5586419E-ACE7-4BE4-B255-739A2703423E}" destId="{EBF65978-FC24-453B-96B9-D8164CF2BF86}" srcOrd="1" destOrd="0" parTransId="{59D7508E-8C3A-4E84-B226-C0CD2108DFFC}" sibTransId="{263F41C1-7DAE-405A-B379-960428E66BE8}"/>
    <dgm:cxn modelId="{9BAECB63-1DE0-4621-86DD-234BC7E37B4C}" srcId="{8DCA8442-C426-4849-A993-596688CB0E4B}" destId="{850D166D-8765-4274-BB71-6B1275CADF24}" srcOrd="0" destOrd="0" parTransId="{79D99003-E29C-44C6-80D4-A56438B34A82}" sibTransId="{78C60A6D-4797-455C-960C-C63155DBA92C}"/>
    <dgm:cxn modelId="{2B6C3249-185D-42F8-A533-F51052078C1E}" srcId="{4D97C072-FCBA-4F77-B860-3BA6E72D2AA9}" destId="{5CCC731D-9853-44A6-AF74-305313E80E1D}" srcOrd="0" destOrd="0" parTransId="{1CE5D7E8-1E0D-4C2F-8C4C-4A05FA917838}" sibTransId="{11F4A924-F074-4368-883D-87A5D66D3CE6}"/>
    <dgm:cxn modelId="{6BFAE16A-2606-4C0D-A0F9-4F418D7018B4}" srcId="{5E28BA5C-8FD7-4973-A1F9-8472FDF56265}" destId="{D23B0AA8-ACD5-4948-A8D2-3AA4F1A8F88D}" srcOrd="0" destOrd="0" parTransId="{E6BA39E5-C22E-424A-8170-3A056EE094A9}" sibTransId="{F571BD32-4ECF-4231-B570-2B5382C2DC21}"/>
    <dgm:cxn modelId="{578D1177-1FA6-404A-A199-6C00FEDBC373}" srcId="{5586419E-ACE7-4BE4-B255-739A2703423E}" destId="{57C4D082-C602-4CD0-9E0F-255E88892166}" srcOrd="2" destOrd="0" parTransId="{BCEFD603-7758-4087-97CB-B127D38D0F07}" sibTransId="{AF76EF6F-9839-49F6-ACDA-E914771BEBBA}"/>
    <dgm:cxn modelId="{A50BE08B-E5A7-4DA4-8166-6638B8F0EB1F}" srcId="{8DCA8442-C426-4849-A993-596688CB0E4B}" destId="{5DE2FC38-4D96-4721-8EBE-84FF1CB8E902}" srcOrd="2" destOrd="0" parTransId="{EE41690E-86AB-4D89-93F8-9595C27016E0}" sibTransId="{DF237A18-1A11-4B6D-84BF-6128FDF1DFCC}"/>
    <dgm:cxn modelId="{D25B088C-857A-4A5F-BD0B-C189C7D05DF3}" type="presOf" srcId="{0F92671B-D757-4407-A953-73CE55B38F8F}" destId="{3EA578F8-C19A-4AFB-9078-C4BB38FB6622}" srcOrd="0" destOrd="1" presId="urn:microsoft.com/office/officeart/2005/8/layout/chevron1"/>
    <dgm:cxn modelId="{C3BC5C92-A225-4FCE-895A-4F3865C39455}" type="presOf" srcId="{5E28BA5C-8FD7-4973-A1F9-8472FDF56265}" destId="{B77B4A7F-EB9D-4ED5-954D-13249B1130CA}" srcOrd="0" destOrd="0" presId="urn:microsoft.com/office/officeart/2005/8/layout/chevron1"/>
    <dgm:cxn modelId="{AFEEE098-8E0A-4271-8181-69668933281E}" srcId="{5586419E-ACE7-4BE4-B255-739A2703423E}" destId="{33540DE3-4511-4FD5-92FD-C9B714E10547}" srcOrd="3" destOrd="0" parTransId="{C45BD1F7-4484-44A1-9E20-4C5E4A231B08}" sibTransId="{D254C7B5-A727-430E-BAB7-67BD90D1DB66}"/>
    <dgm:cxn modelId="{A0ED77A3-89B2-4B69-85FC-D81BD053A9DB}" type="presOf" srcId="{5CCC731D-9853-44A6-AF74-305313E80E1D}" destId="{713D6305-340A-4137-A825-76DA379C43BC}" srcOrd="0" destOrd="0" presId="urn:microsoft.com/office/officeart/2005/8/layout/chevron1"/>
    <dgm:cxn modelId="{66A40AA7-F6BB-4001-9282-65216DF39361}" srcId="{4D97C072-FCBA-4F77-B860-3BA6E72D2AA9}" destId="{40858071-2829-4C5E-96E6-27EA68BF01A9}" srcOrd="1" destOrd="0" parTransId="{A2754AB5-9D46-4321-8139-DB3EF5F4FF10}" sibTransId="{81C808C4-054A-4D58-A4C1-432DF3FD4002}"/>
    <dgm:cxn modelId="{7C4431B0-4F21-4226-B3BD-1186FB2561C3}" type="presOf" srcId="{EBF65978-FC24-453B-96B9-D8164CF2BF86}" destId="{3EA578F8-C19A-4AFB-9078-C4BB38FB6622}" srcOrd="0" destOrd="2" presId="urn:microsoft.com/office/officeart/2005/8/layout/chevron1"/>
    <dgm:cxn modelId="{6865BCB4-73E8-4426-8C87-148A56B81AE0}" type="presOf" srcId="{4D97C072-FCBA-4F77-B860-3BA6E72D2AA9}" destId="{047BB219-A7D1-42C3-BA2E-9F508CC66094}" srcOrd="0" destOrd="0" presId="urn:microsoft.com/office/officeart/2005/8/layout/chevron1"/>
    <dgm:cxn modelId="{CDE191BA-963D-4EB5-B872-B92506AC8E9A}" type="presOf" srcId="{33540DE3-4511-4FD5-92FD-C9B714E10547}" destId="{3EA578F8-C19A-4AFB-9078-C4BB38FB6622}" srcOrd="0" destOrd="4" presId="urn:microsoft.com/office/officeart/2005/8/layout/chevron1"/>
    <dgm:cxn modelId="{A9C73FC6-EDFD-4CE5-A352-281277963AF0}" type="presOf" srcId="{40858071-2829-4C5E-96E6-27EA68BF01A9}" destId="{713D6305-340A-4137-A825-76DA379C43BC}" srcOrd="0" destOrd="1" presId="urn:microsoft.com/office/officeart/2005/8/layout/chevron1"/>
    <dgm:cxn modelId="{588C73C9-841B-484A-B519-E85F92540DA7}" type="presOf" srcId="{8DCA8442-C426-4849-A993-596688CB0E4B}" destId="{6A950508-664B-415E-9211-C87ECABD4B19}" srcOrd="0" destOrd="0" presId="urn:microsoft.com/office/officeart/2005/8/layout/chevron1"/>
    <dgm:cxn modelId="{CD6FD4D7-6C6C-4CD4-9B6F-0539CBCFD680}" type="presOf" srcId="{850D166D-8765-4274-BB71-6B1275CADF24}" destId="{6A950508-664B-415E-9211-C87ECABD4B19}" srcOrd="0" destOrd="1" presId="urn:microsoft.com/office/officeart/2005/8/layout/chevron1"/>
    <dgm:cxn modelId="{8D0BB7DC-F15D-4915-A43E-C25C65EB4933}" type="presOf" srcId="{D23B0AA8-ACD5-4948-A8D2-3AA4F1A8F88D}" destId="{05679877-9A23-46B2-B1A6-84D4826F1FA2}" srcOrd="0" destOrd="0" presId="urn:microsoft.com/office/officeart/2005/8/layout/chevron1"/>
    <dgm:cxn modelId="{658D56FF-80D5-40B9-9591-03D95F6D2CCA}" type="presOf" srcId="{5586419E-ACE7-4BE4-B255-739A2703423E}" destId="{3EA578F8-C19A-4AFB-9078-C4BB38FB6622}" srcOrd="0" destOrd="0" presId="urn:microsoft.com/office/officeart/2005/8/layout/chevron1"/>
    <dgm:cxn modelId="{D8401802-C6DD-444A-8B8F-958CC3409F43}" type="presParOf" srcId="{B77B4A7F-EB9D-4ED5-954D-13249B1130CA}" destId="{C1D1E7B4-7BAA-4D9D-A0A1-9FB88A0A17F8}" srcOrd="0" destOrd="0" presId="urn:microsoft.com/office/officeart/2005/8/layout/chevron1"/>
    <dgm:cxn modelId="{51F7461D-A035-4DDC-8411-C4F12978E56B}" type="presParOf" srcId="{C1D1E7B4-7BAA-4D9D-A0A1-9FB88A0A17F8}" destId="{05679877-9A23-46B2-B1A6-84D4826F1FA2}" srcOrd="0" destOrd="0" presId="urn:microsoft.com/office/officeart/2005/8/layout/chevron1"/>
    <dgm:cxn modelId="{5F8C66D0-BC20-4703-AB5C-84F081C31E9E}" type="presParOf" srcId="{C1D1E7B4-7BAA-4D9D-A0A1-9FB88A0A17F8}" destId="{3EA578F8-C19A-4AFB-9078-C4BB38FB6622}" srcOrd="1" destOrd="0" presId="urn:microsoft.com/office/officeart/2005/8/layout/chevron1"/>
    <dgm:cxn modelId="{B0ED3A58-108C-4C5E-BF30-3EA2DDBC43CA}" type="presParOf" srcId="{B77B4A7F-EB9D-4ED5-954D-13249B1130CA}" destId="{5EBAB895-50DB-4352-BF98-B91BF624CB5D}" srcOrd="1" destOrd="0" presId="urn:microsoft.com/office/officeart/2005/8/layout/chevron1"/>
    <dgm:cxn modelId="{F4480D8B-5E7F-4AA4-87BD-946BBAD02495}" type="presParOf" srcId="{B77B4A7F-EB9D-4ED5-954D-13249B1130CA}" destId="{B7801BB5-6934-4484-BCC6-3549CFBC1010}" srcOrd="2" destOrd="0" presId="urn:microsoft.com/office/officeart/2005/8/layout/chevron1"/>
    <dgm:cxn modelId="{3F81ADD0-8BD9-43C3-9FA0-CE11D6D474E4}" type="presParOf" srcId="{B7801BB5-6934-4484-BCC6-3549CFBC1010}" destId="{48B43667-914C-46B2-BEA7-A98AAE28DAF0}" srcOrd="0" destOrd="0" presId="urn:microsoft.com/office/officeart/2005/8/layout/chevron1"/>
    <dgm:cxn modelId="{08060571-2A95-44E7-84C2-B2838F68C7CD}" type="presParOf" srcId="{B7801BB5-6934-4484-BCC6-3549CFBC1010}" destId="{6A950508-664B-415E-9211-C87ECABD4B19}" srcOrd="1" destOrd="0" presId="urn:microsoft.com/office/officeart/2005/8/layout/chevron1"/>
    <dgm:cxn modelId="{A7554B7B-0F07-474A-87D7-244E563FF32F}" type="presParOf" srcId="{B77B4A7F-EB9D-4ED5-954D-13249B1130CA}" destId="{7FFDE8F1-FAE1-4961-A896-8BFDD55915D1}" srcOrd="3" destOrd="0" presId="urn:microsoft.com/office/officeart/2005/8/layout/chevron1"/>
    <dgm:cxn modelId="{44233D25-36C4-433C-9CC5-A55E4BFC5AC8}" type="presParOf" srcId="{B77B4A7F-EB9D-4ED5-954D-13249B1130CA}" destId="{595018AE-051D-4774-82FA-672AFB7338D4}" srcOrd="4" destOrd="0" presId="urn:microsoft.com/office/officeart/2005/8/layout/chevron1"/>
    <dgm:cxn modelId="{053ACBFB-C55C-42EC-AC46-C7BC1832578E}" type="presParOf" srcId="{595018AE-051D-4774-82FA-672AFB7338D4}" destId="{047BB219-A7D1-42C3-BA2E-9F508CC66094}" srcOrd="0" destOrd="0" presId="urn:microsoft.com/office/officeart/2005/8/layout/chevron1"/>
    <dgm:cxn modelId="{8998EF4B-11D8-4BB3-A169-3001B7165BBA}" type="presParOf" srcId="{595018AE-051D-4774-82FA-672AFB7338D4}" destId="{713D6305-340A-4137-A825-76DA379C43B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79877-9A23-46B2-B1A6-84D4826F1FA2}">
      <dsp:nvSpPr>
        <dsp:cNvPr id="0" name=""/>
        <dsp:cNvSpPr/>
      </dsp:nvSpPr>
      <dsp:spPr>
        <a:xfrm>
          <a:off x="4917" y="894881"/>
          <a:ext cx="3788796" cy="1134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nb-NO" sz="2100" kern="1200" dirty="0"/>
            <a:t>Dialog om resultat</a:t>
          </a:r>
        </a:p>
        <a:p>
          <a:pPr marL="0" lvl="0" indent="0" algn="ctr" defTabSz="933450">
            <a:lnSpc>
              <a:spcPct val="90000"/>
            </a:lnSpc>
            <a:spcBef>
              <a:spcPct val="0"/>
            </a:spcBef>
            <a:spcAft>
              <a:spcPct val="35000"/>
            </a:spcAft>
            <a:buNone/>
          </a:pPr>
          <a:r>
            <a:rPr lang="nb-NO" sz="2100" kern="1200" dirty="0"/>
            <a:t>(møte 1 og 2) </a:t>
          </a:r>
        </a:p>
      </dsp:txBody>
      <dsp:txXfrm>
        <a:off x="571917" y="894881"/>
        <a:ext cx="2654796" cy="1134000"/>
      </dsp:txXfrm>
    </dsp:sp>
    <dsp:sp modelId="{3EA578F8-C19A-4AFB-9078-C4BB38FB6622}">
      <dsp:nvSpPr>
        <dsp:cNvPr id="0" name=""/>
        <dsp:cNvSpPr/>
      </dsp:nvSpPr>
      <dsp:spPr>
        <a:xfrm>
          <a:off x="4917" y="2170631"/>
          <a:ext cx="3031037" cy="1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nb-NO" sz="2100" kern="1200"/>
            <a:t>Prosessleder: </a:t>
          </a:r>
        </a:p>
        <a:p>
          <a:pPr marL="457200" lvl="2" indent="-228600" algn="l" defTabSz="933450">
            <a:lnSpc>
              <a:spcPct val="90000"/>
            </a:lnSpc>
            <a:spcBef>
              <a:spcPct val="0"/>
            </a:spcBef>
            <a:spcAft>
              <a:spcPct val="15000"/>
            </a:spcAft>
            <a:buChar char="•"/>
          </a:pPr>
          <a:r>
            <a:rPr lang="nb-NO" sz="2100" kern="1200" dirty="0"/>
            <a:t>Leder for enheten</a:t>
          </a:r>
        </a:p>
        <a:p>
          <a:pPr marL="457200" lvl="2" indent="-228600" algn="l" defTabSz="933450">
            <a:lnSpc>
              <a:spcPct val="90000"/>
            </a:lnSpc>
            <a:spcBef>
              <a:spcPct val="0"/>
            </a:spcBef>
            <a:spcAft>
              <a:spcPct val="15000"/>
            </a:spcAft>
            <a:buChar char="•"/>
          </a:pPr>
          <a:r>
            <a:rPr lang="nb-NO" sz="2100" kern="1200" dirty="0"/>
            <a:t>Ett nivå opp</a:t>
          </a:r>
        </a:p>
        <a:p>
          <a:pPr marL="457200" lvl="2" indent="-228600" algn="l" defTabSz="933450">
            <a:lnSpc>
              <a:spcPct val="90000"/>
            </a:lnSpc>
            <a:spcBef>
              <a:spcPct val="0"/>
            </a:spcBef>
            <a:spcAft>
              <a:spcPct val="15000"/>
            </a:spcAft>
            <a:buChar char="•"/>
          </a:pPr>
          <a:r>
            <a:rPr lang="nb-NO" sz="2100" kern="1200" dirty="0">
              <a:solidFill>
                <a:schemeClr val="tx1"/>
              </a:solidFill>
            </a:rPr>
            <a:t>Bedriftshelsetjeneste </a:t>
          </a:r>
        </a:p>
        <a:p>
          <a:pPr marL="457200" lvl="2" indent="-228600" algn="l" defTabSz="933450">
            <a:lnSpc>
              <a:spcPct val="90000"/>
            </a:lnSpc>
            <a:spcBef>
              <a:spcPct val="0"/>
            </a:spcBef>
            <a:spcAft>
              <a:spcPct val="15000"/>
            </a:spcAft>
            <a:buChar char="•"/>
          </a:pPr>
          <a:endParaRPr lang="nb-NO" sz="2100" kern="1200" dirty="0"/>
        </a:p>
      </dsp:txBody>
      <dsp:txXfrm>
        <a:off x="4917" y="2170631"/>
        <a:ext cx="3031037" cy="1606500"/>
      </dsp:txXfrm>
    </dsp:sp>
    <dsp:sp modelId="{48B43667-914C-46B2-BEA7-A98AAE28DAF0}">
      <dsp:nvSpPr>
        <dsp:cNvPr id="0" name=""/>
        <dsp:cNvSpPr/>
      </dsp:nvSpPr>
      <dsp:spPr>
        <a:xfrm>
          <a:off x="3577714" y="894881"/>
          <a:ext cx="3788796" cy="1134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nb-NO" sz="2100" kern="1200" dirty="0"/>
            <a:t>Diskutere tiltak og utarbeide handlingsplan</a:t>
          </a:r>
        </a:p>
      </dsp:txBody>
      <dsp:txXfrm>
        <a:off x="4144714" y="894881"/>
        <a:ext cx="2654796" cy="1134000"/>
      </dsp:txXfrm>
    </dsp:sp>
    <dsp:sp modelId="{6A950508-664B-415E-9211-C87ECABD4B19}">
      <dsp:nvSpPr>
        <dsp:cNvPr id="0" name=""/>
        <dsp:cNvSpPr/>
      </dsp:nvSpPr>
      <dsp:spPr>
        <a:xfrm>
          <a:off x="3577714" y="2170631"/>
          <a:ext cx="3031037" cy="1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nb-NO" sz="2100" kern="1200"/>
            <a:t>Prosessleder: </a:t>
          </a:r>
        </a:p>
        <a:p>
          <a:pPr marL="457200" lvl="2" indent="-228600" algn="l" defTabSz="933450">
            <a:lnSpc>
              <a:spcPct val="90000"/>
            </a:lnSpc>
            <a:spcBef>
              <a:spcPct val="0"/>
            </a:spcBef>
            <a:spcAft>
              <a:spcPct val="15000"/>
            </a:spcAft>
            <a:buChar char="•"/>
          </a:pPr>
          <a:r>
            <a:rPr lang="nb-NO" sz="2100" kern="1200" dirty="0"/>
            <a:t>Leder for enheten</a:t>
          </a:r>
        </a:p>
        <a:p>
          <a:pPr marL="457200" lvl="2" indent="-228600" algn="l" defTabSz="933450">
            <a:lnSpc>
              <a:spcPct val="90000"/>
            </a:lnSpc>
            <a:spcBef>
              <a:spcPct val="0"/>
            </a:spcBef>
            <a:spcAft>
              <a:spcPct val="15000"/>
            </a:spcAft>
            <a:buChar char="•"/>
          </a:pPr>
          <a:r>
            <a:rPr lang="nb-NO" sz="2100" kern="1200" dirty="0"/>
            <a:t>Ett nivå opp</a:t>
          </a:r>
        </a:p>
        <a:p>
          <a:pPr marL="457200" lvl="2" indent="-228600" algn="l" defTabSz="933450">
            <a:lnSpc>
              <a:spcPct val="90000"/>
            </a:lnSpc>
            <a:spcBef>
              <a:spcPct val="0"/>
            </a:spcBef>
            <a:spcAft>
              <a:spcPct val="15000"/>
            </a:spcAft>
            <a:buChar char="•"/>
          </a:pPr>
          <a:r>
            <a:rPr lang="nb-NO" sz="2100" kern="1200" dirty="0">
              <a:solidFill>
                <a:schemeClr val="tx1"/>
              </a:solidFill>
            </a:rPr>
            <a:t>Bedriftshelsetjeneste </a:t>
          </a:r>
        </a:p>
      </dsp:txBody>
      <dsp:txXfrm>
        <a:off x="3577714" y="2170631"/>
        <a:ext cx="3031037" cy="1606500"/>
      </dsp:txXfrm>
    </dsp:sp>
    <dsp:sp modelId="{047BB219-A7D1-42C3-BA2E-9F508CC66094}">
      <dsp:nvSpPr>
        <dsp:cNvPr id="0" name=""/>
        <dsp:cNvSpPr/>
      </dsp:nvSpPr>
      <dsp:spPr>
        <a:xfrm>
          <a:off x="7150510" y="894881"/>
          <a:ext cx="3788796" cy="1134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nb-NO" sz="2100" kern="1200" dirty="0"/>
            <a:t>Oppfølging av handlingsplan </a:t>
          </a:r>
        </a:p>
      </dsp:txBody>
      <dsp:txXfrm>
        <a:off x="7717510" y="894881"/>
        <a:ext cx="2654796" cy="1134000"/>
      </dsp:txXfrm>
    </dsp:sp>
    <dsp:sp modelId="{713D6305-340A-4137-A825-76DA379C43BC}">
      <dsp:nvSpPr>
        <dsp:cNvPr id="0" name=""/>
        <dsp:cNvSpPr/>
      </dsp:nvSpPr>
      <dsp:spPr>
        <a:xfrm>
          <a:off x="7150510" y="2170631"/>
          <a:ext cx="3031037" cy="1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nb-NO" sz="2100" kern="1200"/>
            <a:t>Leder for enheten er ansvarlig </a:t>
          </a:r>
        </a:p>
        <a:p>
          <a:pPr marL="228600" lvl="1" indent="-228600" algn="l" defTabSz="933450">
            <a:lnSpc>
              <a:spcPct val="90000"/>
            </a:lnSpc>
            <a:spcBef>
              <a:spcPct val="0"/>
            </a:spcBef>
            <a:spcAft>
              <a:spcPct val="15000"/>
            </a:spcAft>
            <a:buChar char="•"/>
          </a:pPr>
          <a:r>
            <a:rPr lang="nb-NO" sz="2100" kern="1200"/>
            <a:t>Integreres i HMS arbeidet</a:t>
          </a:r>
        </a:p>
      </dsp:txBody>
      <dsp:txXfrm>
        <a:off x="7150510" y="2170631"/>
        <a:ext cx="3031037" cy="1606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25.09.2023</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25.09.2023</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Her kan du takke alle for at de har deltatt på undersøkelsen, og for at de videre vil delta i arbeidet med resultatene, utvikling og tiltak. </a:t>
            </a:r>
          </a:p>
          <a:p>
            <a:endParaRPr lang="nb-NO"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9</a:t>
            </a:fld>
            <a:endParaRPr lang="nb-NO" altLang="nb-NO" sz="1200"/>
          </a:p>
        </p:txBody>
      </p:sp>
    </p:spTree>
    <p:extLst>
      <p:ext uri="{BB962C8B-B14F-4D97-AF65-F5344CB8AC3E}">
        <p14:creationId xmlns:p14="http://schemas.microsoft.com/office/powerpoint/2010/main" val="420087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12</a:t>
            </a:fld>
            <a:endParaRPr lang="nb-NO" sz="800"/>
          </a:p>
        </p:txBody>
      </p:sp>
    </p:spTree>
    <p:extLst>
      <p:ext uri="{BB962C8B-B14F-4D97-AF65-F5344CB8AC3E}">
        <p14:creationId xmlns:p14="http://schemas.microsoft.com/office/powerpoint/2010/main" val="38921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18</a:t>
            </a:fld>
            <a:endParaRPr lang="nb-NO" sz="800"/>
          </a:p>
        </p:txBody>
      </p:sp>
    </p:spTree>
    <p:extLst>
      <p:ext uri="{BB962C8B-B14F-4D97-AF65-F5344CB8AC3E}">
        <p14:creationId xmlns:p14="http://schemas.microsoft.com/office/powerpoint/2010/main" val="319042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Her kan du takke alle for at de har deltatt på undersøkelsen, og for at de videre vil delta i arbeidet med resultatene, utvikling og tiltak. </a:t>
            </a:r>
          </a:p>
          <a:p>
            <a:endParaRPr lang="nb-NO"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21</a:t>
            </a:fld>
            <a:endParaRPr lang="nb-NO" altLang="nb-NO" sz="1200"/>
          </a:p>
        </p:txBody>
      </p:sp>
    </p:spTree>
    <p:extLst>
      <p:ext uri="{BB962C8B-B14F-4D97-AF65-F5344CB8AC3E}">
        <p14:creationId xmlns:p14="http://schemas.microsoft.com/office/powerpoint/2010/main" val="394416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36</a:t>
            </a:fld>
            <a:endParaRPr lang="nb-NO" altLang="nb-NO" sz="1200"/>
          </a:p>
        </p:txBody>
      </p:sp>
    </p:spTree>
    <p:extLst>
      <p:ext uri="{BB962C8B-B14F-4D97-AF65-F5344CB8AC3E}">
        <p14:creationId xmlns:p14="http://schemas.microsoft.com/office/powerpoint/2010/main" val="4084530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25.09.2023</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25.09.2023</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25.09.2023</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25.09.2023</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25.09.2023</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25.09.2023</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25.09.2023</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25.09.2023</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25.09.2023</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25.09.2023</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25.09.2023</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25.09.2023</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25.09.2023</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25.09.2023</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25.09.2023</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25.09.2023</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25.09.2023</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25.09.2023</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25.09.2023</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25.09.2023</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31.png"/><Relationship Id="rId5" Type="http://schemas.openxmlformats.org/officeDocument/2006/relationships/diagramColors" Target="../diagrams/colors1.xml"/><Relationship Id="rId10" Type="http://schemas.openxmlformats.org/officeDocument/2006/relationships/image" Target="../media/image30.svg"/><Relationship Id="rId4" Type="http://schemas.openxmlformats.org/officeDocument/2006/relationships/diagramQuickStyle" Target="../diagrams/quickStyle1.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kirken.no/globalassets/kirken.no/aktuelt/filer%202021/kirken%20oppl%C3%A6ring%202021.pdf"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kirken.no/nb-NO/om-kirken/for-medarbeidere/medarbeiderunders%C3%B8kelse/2021/ressursside-ledere/"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view.officeapps.live.com/op/view.aspx?src=https%3A%2F%2Fwww.kirken.no%2Fglobalassets%2Fkirken.no%2Faktuelt%2Ffiler%25202021%2Fhandlingsplan.docx&amp;wdOrigin=BROWSELINK" TargetMode="External"/><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B0F9D77-AFA6-3341-9846-F5DBD0D60CB1}"/>
              </a:ext>
            </a:extLst>
          </p:cNvPr>
          <p:cNvSpPr>
            <a:spLocks noGrp="1"/>
          </p:cNvSpPr>
          <p:nvPr>
            <p:ph type="ctrTitle"/>
          </p:nvPr>
        </p:nvSpPr>
        <p:spPr/>
        <p:txBody>
          <a:bodyPr/>
          <a:lstStyle/>
          <a:p>
            <a:r>
              <a:rPr lang="nb-NO" dirty="0"/>
              <a:t>Medarbeiderundersøkelse 2023</a:t>
            </a:r>
          </a:p>
        </p:txBody>
      </p:sp>
      <p:sp>
        <p:nvSpPr>
          <p:cNvPr id="6" name="Undertittel 5">
            <a:extLst>
              <a:ext uri="{FF2B5EF4-FFF2-40B4-BE49-F238E27FC236}">
                <a16:creationId xmlns:a16="http://schemas.microsoft.com/office/drawing/2014/main" id="{05667C8D-6B82-674C-9D19-3BEE5458A991}"/>
              </a:ext>
            </a:extLst>
          </p:cNvPr>
          <p:cNvSpPr>
            <a:spLocks noGrp="1"/>
          </p:cNvSpPr>
          <p:nvPr>
            <p:ph type="subTitle" idx="1"/>
          </p:nvPr>
        </p:nvSpPr>
        <p:spPr/>
        <p:txBody>
          <a:bodyPr/>
          <a:lstStyle/>
          <a:p>
            <a:r>
              <a:rPr lang="nb-NO" dirty="0"/>
              <a:t>Veileder for tiltaks- og tilbakemeldingsmøter </a:t>
            </a:r>
          </a:p>
        </p:txBody>
      </p:sp>
      <p:sp>
        <p:nvSpPr>
          <p:cNvPr id="7" name="Plassholder for tekst 6">
            <a:extLst>
              <a:ext uri="{FF2B5EF4-FFF2-40B4-BE49-F238E27FC236}">
                <a16:creationId xmlns:a16="http://schemas.microsoft.com/office/drawing/2014/main" id="{9BF2166C-A2D5-E749-B312-4FF64708216F}"/>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36848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FE7D9B-AEFE-AAAD-6C07-84416DD20DF1}"/>
              </a:ext>
            </a:extLst>
          </p:cNvPr>
          <p:cNvSpPr>
            <a:spLocks noGrp="1"/>
          </p:cNvSpPr>
          <p:nvPr>
            <p:ph type="title"/>
          </p:nvPr>
        </p:nvSpPr>
        <p:spPr/>
        <p:txBody>
          <a:bodyPr/>
          <a:lstStyle/>
          <a:p>
            <a:r>
              <a:rPr lang="nb-NO" dirty="0"/>
              <a:t>Helhetlig prosess </a:t>
            </a:r>
          </a:p>
        </p:txBody>
      </p:sp>
      <p:sp>
        <p:nvSpPr>
          <p:cNvPr id="3" name="Plassholder for innhold 2">
            <a:extLst>
              <a:ext uri="{FF2B5EF4-FFF2-40B4-BE49-F238E27FC236}">
                <a16:creationId xmlns:a16="http://schemas.microsoft.com/office/drawing/2014/main" id="{8F12B5D1-F14C-C194-F67E-0E3AF20C62E0}"/>
              </a:ext>
            </a:extLst>
          </p:cNvPr>
          <p:cNvSpPr>
            <a:spLocks noGrp="1"/>
          </p:cNvSpPr>
          <p:nvPr>
            <p:ph idx="1"/>
          </p:nvPr>
        </p:nvSpPr>
        <p:spPr>
          <a:xfrm>
            <a:off x="623887" y="2915767"/>
            <a:ext cx="10944226" cy="3142834"/>
          </a:xfrm>
        </p:spPr>
        <p:txBody>
          <a:bodyPr/>
          <a:lstStyle/>
          <a:p>
            <a:r>
              <a:rPr lang="nb-NO" dirty="0"/>
              <a:t>Medarbeiderundersøkelsen går gjennom fire faser</a:t>
            </a:r>
          </a:p>
          <a:p>
            <a:r>
              <a:rPr lang="nb-NO" dirty="0"/>
              <a:t>Nå er vi i fase 3</a:t>
            </a:r>
          </a:p>
        </p:txBody>
      </p:sp>
      <p:sp>
        <p:nvSpPr>
          <p:cNvPr id="4" name="Plassholder for dato 3">
            <a:extLst>
              <a:ext uri="{FF2B5EF4-FFF2-40B4-BE49-F238E27FC236}">
                <a16:creationId xmlns:a16="http://schemas.microsoft.com/office/drawing/2014/main" id="{C55AA331-ED8D-7196-4D2E-E20A0C5EC40F}"/>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112A0E84-560F-210C-553D-4AF2D844820B}"/>
              </a:ext>
            </a:extLst>
          </p:cNvPr>
          <p:cNvSpPr>
            <a:spLocks noGrp="1"/>
          </p:cNvSpPr>
          <p:nvPr>
            <p:ph type="sldNum" sz="quarter" idx="12"/>
          </p:nvPr>
        </p:nvSpPr>
        <p:spPr/>
        <p:txBody>
          <a:bodyPr/>
          <a:lstStyle/>
          <a:p>
            <a:fld id="{46765B28-40BF-0A46-BB8F-30D004035CD9}" type="slidenum">
              <a:rPr lang="nb-NO" smtClean="0"/>
              <a:t>10</a:t>
            </a:fld>
            <a:endParaRPr lang="nb-NO"/>
          </a:p>
        </p:txBody>
      </p:sp>
      <p:pic>
        <p:nvPicPr>
          <p:cNvPr id="6" name="Bilde 5">
            <a:extLst>
              <a:ext uri="{FF2B5EF4-FFF2-40B4-BE49-F238E27FC236}">
                <a16:creationId xmlns:a16="http://schemas.microsoft.com/office/drawing/2014/main" id="{DD30D317-D68C-45B2-B1A7-1EE9B9BF1916}"/>
              </a:ext>
            </a:extLst>
          </p:cNvPr>
          <p:cNvPicPr>
            <a:picLocks noChangeAspect="1"/>
          </p:cNvPicPr>
          <p:nvPr/>
        </p:nvPicPr>
        <p:blipFill>
          <a:blip r:embed="rId2"/>
          <a:stretch>
            <a:fillRect/>
          </a:stretch>
        </p:blipFill>
        <p:spPr>
          <a:xfrm>
            <a:off x="823912" y="1369314"/>
            <a:ext cx="10544175" cy="1362075"/>
          </a:xfrm>
          <a:prstGeom prst="rect">
            <a:avLst/>
          </a:prstGeom>
        </p:spPr>
      </p:pic>
      <p:sp>
        <p:nvSpPr>
          <p:cNvPr id="7" name="Ellipse 6">
            <a:extLst>
              <a:ext uri="{FF2B5EF4-FFF2-40B4-BE49-F238E27FC236}">
                <a16:creationId xmlns:a16="http://schemas.microsoft.com/office/drawing/2014/main" id="{442D3DDC-C06A-76D2-5A65-B681A747519B}"/>
              </a:ext>
            </a:extLst>
          </p:cNvPr>
          <p:cNvSpPr/>
          <p:nvPr/>
        </p:nvSpPr>
        <p:spPr>
          <a:xfrm>
            <a:off x="5625083" y="1553692"/>
            <a:ext cx="941832" cy="842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4910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170561"/>
            <a:ext cx="10944226" cy="863600"/>
          </a:xfrm>
        </p:spPr>
        <p:txBody>
          <a:bodyPr/>
          <a:lstStyle/>
          <a:p>
            <a:r>
              <a:rPr lang="nb-NO" dirty="0"/>
              <a:t>Helhetlig prosess i fase 3 og 4  </a:t>
            </a:r>
          </a:p>
        </p:txBody>
      </p:sp>
      <p:pic>
        <p:nvPicPr>
          <p:cNvPr id="8" name="Plassholder for innhold 7">
            <a:extLst>
              <a:ext uri="{FF2B5EF4-FFF2-40B4-BE49-F238E27FC236}">
                <a16:creationId xmlns:a16="http://schemas.microsoft.com/office/drawing/2014/main" id="{8B2E2422-B6EB-10A7-85A0-99BEBA4B5D74}"/>
              </a:ext>
            </a:extLst>
          </p:cNvPr>
          <p:cNvPicPr>
            <a:picLocks noGrp="1" noChangeAspect="1"/>
          </p:cNvPicPr>
          <p:nvPr>
            <p:ph idx="1"/>
          </p:nvPr>
        </p:nvPicPr>
        <p:blipFill>
          <a:blip r:embed="rId2"/>
          <a:stretch>
            <a:fillRect/>
          </a:stretch>
        </p:blipFill>
        <p:spPr>
          <a:xfrm>
            <a:off x="469557" y="1179641"/>
            <a:ext cx="8198193" cy="4670282"/>
          </a:xfrm>
        </p:spPr>
      </p:pic>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11</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3"/>
          <a:stretch>
            <a:fillRect/>
          </a:stretch>
        </p:blipFill>
        <p:spPr>
          <a:xfrm>
            <a:off x="9491238" y="0"/>
            <a:ext cx="2700762" cy="451143"/>
          </a:xfrm>
          <a:prstGeom prst="rect">
            <a:avLst/>
          </a:prstGeom>
        </p:spPr>
      </p:pic>
    </p:spTree>
    <p:extLst>
      <p:ext uri="{BB962C8B-B14F-4D97-AF65-F5344CB8AC3E}">
        <p14:creationId xmlns:p14="http://schemas.microsoft.com/office/powerpoint/2010/main" val="318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EC1D9-374C-DEFE-8FF4-A7615061E5B0}"/>
              </a:ext>
            </a:extLst>
          </p:cNvPr>
          <p:cNvSpPr>
            <a:spLocks noGrp="1"/>
          </p:cNvSpPr>
          <p:nvPr>
            <p:ph type="title"/>
          </p:nvPr>
        </p:nvSpPr>
        <p:spPr/>
        <p:txBody>
          <a:bodyPr/>
          <a:lstStyle/>
          <a:p>
            <a:endParaRPr lang="nb-NO" dirty="0"/>
          </a:p>
        </p:txBody>
      </p:sp>
      <p:sp>
        <p:nvSpPr>
          <p:cNvPr id="7" name="Plassholder for innhold 6">
            <a:extLst>
              <a:ext uri="{FF2B5EF4-FFF2-40B4-BE49-F238E27FC236}">
                <a16:creationId xmlns:a16="http://schemas.microsoft.com/office/drawing/2014/main" id="{32303640-C3A2-6279-E834-4C52B8E47E2D}"/>
              </a:ext>
            </a:extLst>
          </p:cNvPr>
          <p:cNvSpPr>
            <a:spLocks noGrp="1"/>
          </p:cNvSpPr>
          <p:nvPr>
            <p:ph sz="half" idx="1"/>
          </p:nvPr>
        </p:nvSpPr>
        <p:spPr>
          <a:xfrm>
            <a:off x="623888" y="3429000"/>
            <a:ext cx="5292726" cy="2628900"/>
          </a:xfrm>
        </p:spPr>
        <p:txBody>
          <a:bodyPr/>
          <a:lstStyle/>
          <a:p>
            <a:pPr marL="0" indent="0" algn="ctr">
              <a:buNone/>
            </a:pPr>
            <a:r>
              <a:rPr lang="nb-NO" dirty="0"/>
              <a:t>Vi skal ha </a:t>
            </a:r>
            <a:r>
              <a:rPr lang="nb-NO" b="1" dirty="0"/>
              <a:t>tre møter </a:t>
            </a:r>
          </a:p>
        </p:txBody>
      </p:sp>
      <p:sp>
        <p:nvSpPr>
          <p:cNvPr id="4" name="Plassholder for dato 3">
            <a:extLst>
              <a:ext uri="{FF2B5EF4-FFF2-40B4-BE49-F238E27FC236}">
                <a16:creationId xmlns:a16="http://schemas.microsoft.com/office/drawing/2014/main" id="{CBDF6358-A632-A2AA-56AF-343AD2DE05C4}"/>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45FF84E8-4E93-246F-B9DC-36ED147A60D8}"/>
              </a:ext>
            </a:extLst>
          </p:cNvPr>
          <p:cNvSpPr>
            <a:spLocks noGrp="1"/>
          </p:cNvSpPr>
          <p:nvPr>
            <p:ph type="sldNum" sz="quarter" idx="12"/>
          </p:nvPr>
        </p:nvSpPr>
        <p:spPr/>
        <p:txBody>
          <a:bodyPr/>
          <a:lstStyle/>
          <a:p>
            <a:fld id="{46765B28-40BF-0A46-BB8F-30D004035CD9}" type="slidenum">
              <a:rPr lang="nb-NO" smtClean="0"/>
              <a:t>12</a:t>
            </a:fld>
            <a:endParaRPr lang="nb-NO"/>
          </a:p>
        </p:txBody>
      </p:sp>
      <p:pic>
        <p:nvPicPr>
          <p:cNvPr id="6" name="Bilde 5">
            <a:extLst>
              <a:ext uri="{FF2B5EF4-FFF2-40B4-BE49-F238E27FC236}">
                <a16:creationId xmlns:a16="http://schemas.microsoft.com/office/drawing/2014/main" id="{6BAE4271-BF9D-2C31-B708-629060D3DE2A}"/>
              </a:ext>
            </a:extLst>
          </p:cNvPr>
          <p:cNvPicPr>
            <a:picLocks noChangeAspect="1"/>
          </p:cNvPicPr>
          <p:nvPr/>
        </p:nvPicPr>
        <p:blipFill>
          <a:blip r:embed="rId3"/>
          <a:stretch>
            <a:fillRect/>
          </a:stretch>
        </p:blipFill>
        <p:spPr>
          <a:xfrm>
            <a:off x="9491238" y="0"/>
            <a:ext cx="2700762" cy="451143"/>
          </a:xfrm>
          <a:prstGeom prst="rect">
            <a:avLst/>
          </a:prstGeom>
        </p:spPr>
      </p:pic>
      <p:sp>
        <p:nvSpPr>
          <p:cNvPr id="9" name="Ellipse 8">
            <a:extLst>
              <a:ext uri="{FF2B5EF4-FFF2-40B4-BE49-F238E27FC236}">
                <a16:creationId xmlns:a16="http://schemas.microsoft.com/office/drawing/2014/main" id="{77E9209E-FD88-44DB-B81E-87AB8750AA04}"/>
              </a:ext>
            </a:extLst>
          </p:cNvPr>
          <p:cNvSpPr/>
          <p:nvPr/>
        </p:nvSpPr>
        <p:spPr>
          <a:xfrm>
            <a:off x="5916614" y="3017151"/>
            <a:ext cx="1345197" cy="1345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4000" dirty="0">
                <a:solidFill>
                  <a:schemeClr val="bg1"/>
                </a:solidFill>
                <a:latin typeface="+mj-lt"/>
              </a:rPr>
              <a:t>2</a:t>
            </a:r>
          </a:p>
        </p:txBody>
      </p:sp>
      <p:sp>
        <p:nvSpPr>
          <p:cNvPr id="10" name="TekstSylinder 9">
            <a:extLst>
              <a:ext uri="{FF2B5EF4-FFF2-40B4-BE49-F238E27FC236}">
                <a16:creationId xmlns:a16="http://schemas.microsoft.com/office/drawing/2014/main" id="{E972BFDB-8815-4B44-B8D8-CE504914B2EE}"/>
              </a:ext>
            </a:extLst>
          </p:cNvPr>
          <p:cNvSpPr txBox="1"/>
          <p:nvPr/>
        </p:nvSpPr>
        <p:spPr>
          <a:xfrm>
            <a:off x="7261811" y="3535859"/>
            <a:ext cx="3873817" cy="369332"/>
          </a:xfrm>
          <a:prstGeom prst="rect">
            <a:avLst/>
          </a:prstGeom>
          <a:noFill/>
        </p:spPr>
        <p:txBody>
          <a:bodyPr wrap="non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b="1" dirty="0">
                <a:solidFill>
                  <a:schemeClr val="accent1"/>
                </a:solidFill>
                <a:latin typeface="+mj-lt"/>
              </a:rPr>
              <a:t>Møte 2: </a:t>
            </a:r>
            <a:r>
              <a:rPr lang="nb-NO" b="1" dirty="0">
                <a:solidFill>
                  <a:schemeClr val="tx1">
                    <a:lumMod val="95000"/>
                    <a:lumOff val="5000"/>
                  </a:schemeClr>
                </a:solidFill>
                <a:latin typeface="+mj-lt"/>
              </a:rPr>
              <a:t>Vi jobber med resultatene</a:t>
            </a:r>
          </a:p>
        </p:txBody>
      </p:sp>
      <p:sp>
        <p:nvSpPr>
          <p:cNvPr id="11" name="Ellipse 10">
            <a:extLst>
              <a:ext uri="{FF2B5EF4-FFF2-40B4-BE49-F238E27FC236}">
                <a16:creationId xmlns:a16="http://schemas.microsoft.com/office/drawing/2014/main" id="{0BBAB25A-0367-4142-8BCC-674A3F3C5664}"/>
              </a:ext>
            </a:extLst>
          </p:cNvPr>
          <p:cNvSpPr/>
          <p:nvPr/>
        </p:nvSpPr>
        <p:spPr>
          <a:xfrm>
            <a:off x="5916614" y="4692959"/>
            <a:ext cx="1345196" cy="13451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4000">
                <a:solidFill>
                  <a:schemeClr val="bg1"/>
                </a:solidFill>
                <a:latin typeface="+mj-lt"/>
              </a:rPr>
              <a:t>3</a:t>
            </a:r>
          </a:p>
        </p:txBody>
      </p:sp>
      <p:sp>
        <p:nvSpPr>
          <p:cNvPr id="12" name="TekstSylinder 10">
            <a:extLst>
              <a:ext uri="{FF2B5EF4-FFF2-40B4-BE49-F238E27FC236}">
                <a16:creationId xmlns:a16="http://schemas.microsoft.com/office/drawing/2014/main" id="{88C9CC9A-6253-4EA0-BD26-FD3D9EB7F3AE}"/>
              </a:ext>
            </a:extLst>
          </p:cNvPr>
          <p:cNvSpPr txBox="1"/>
          <p:nvPr/>
        </p:nvSpPr>
        <p:spPr>
          <a:xfrm>
            <a:off x="7261810" y="5180890"/>
            <a:ext cx="4794809"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b="1" dirty="0">
                <a:solidFill>
                  <a:schemeClr val="accent1">
                    <a:lumMod val="60000"/>
                    <a:lumOff val="40000"/>
                  </a:schemeClr>
                </a:solidFill>
                <a:latin typeface="+mj-lt"/>
              </a:rPr>
              <a:t>Møte 3: </a:t>
            </a:r>
            <a:r>
              <a:rPr lang="nb-NO" b="1" dirty="0">
                <a:solidFill>
                  <a:schemeClr val="tx1">
                    <a:lumMod val="95000"/>
                    <a:lumOff val="5000"/>
                  </a:schemeClr>
                </a:solidFill>
                <a:latin typeface="+mj-lt"/>
              </a:rPr>
              <a:t>Vi jobber med tiltakene og </a:t>
            </a:r>
          </a:p>
          <a:p>
            <a:pPr lvl="2"/>
            <a:r>
              <a:rPr lang="nb-NO" b="1" dirty="0">
                <a:solidFill>
                  <a:schemeClr val="tx1">
                    <a:lumMod val="95000"/>
                    <a:lumOff val="5000"/>
                  </a:schemeClr>
                </a:solidFill>
                <a:latin typeface="+mj-lt"/>
              </a:rPr>
              <a:t>utarbeider handlingsplan</a:t>
            </a:r>
          </a:p>
        </p:txBody>
      </p:sp>
      <p:sp>
        <p:nvSpPr>
          <p:cNvPr id="13" name="Ellipse 12">
            <a:extLst>
              <a:ext uri="{FF2B5EF4-FFF2-40B4-BE49-F238E27FC236}">
                <a16:creationId xmlns:a16="http://schemas.microsoft.com/office/drawing/2014/main" id="{1210EF09-6A4F-438A-A8AD-CDE9D11AB88D}"/>
              </a:ext>
            </a:extLst>
          </p:cNvPr>
          <p:cNvSpPr/>
          <p:nvPr/>
        </p:nvSpPr>
        <p:spPr>
          <a:xfrm>
            <a:off x="5916614" y="1341343"/>
            <a:ext cx="1345197" cy="13451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4000" dirty="0">
                <a:solidFill>
                  <a:schemeClr val="bg1"/>
                </a:solidFill>
                <a:latin typeface="+mj-lt"/>
              </a:rPr>
              <a:t>1</a:t>
            </a:r>
          </a:p>
        </p:txBody>
      </p:sp>
      <p:sp>
        <p:nvSpPr>
          <p:cNvPr id="14" name="TekstSylinder 8">
            <a:extLst>
              <a:ext uri="{FF2B5EF4-FFF2-40B4-BE49-F238E27FC236}">
                <a16:creationId xmlns:a16="http://schemas.microsoft.com/office/drawing/2014/main" id="{CD37DB3A-720C-4CF9-83BB-7D0A3EC06087}"/>
              </a:ext>
            </a:extLst>
          </p:cNvPr>
          <p:cNvSpPr txBox="1"/>
          <p:nvPr/>
        </p:nvSpPr>
        <p:spPr>
          <a:xfrm>
            <a:off x="7261811" y="1829274"/>
            <a:ext cx="2950488" cy="369332"/>
          </a:xfrm>
          <a:prstGeom prst="rect">
            <a:avLst/>
          </a:prstGeom>
          <a:noFill/>
        </p:spPr>
        <p:txBody>
          <a:bodyPr wrap="non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b="1" dirty="0">
                <a:solidFill>
                  <a:schemeClr val="accent1">
                    <a:lumMod val="75000"/>
                  </a:schemeClr>
                </a:solidFill>
                <a:latin typeface="+mj-lt"/>
              </a:rPr>
              <a:t>Møte 1: </a:t>
            </a:r>
            <a:r>
              <a:rPr lang="nb-NO" b="1" dirty="0">
                <a:solidFill>
                  <a:schemeClr val="tx1">
                    <a:lumMod val="95000"/>
                    <a:lumOff val="5000"/>
                  </a:schemeClr>
                </a:solidFill>
                <a:latin typeface="+mj-lt"/>
              </a:rPr>
              <a:t>Vi forbereder oss</a:t>
            </a:r>
          </a:p>
        </p:txBody>
      </p:sp>
    </p:spTree>
    <p:extLst>
      <p:ext uri="{BB962C8B-B14F-4D97-AF65-F5344CB8AC3E}">
        <p14:creationId xmlns:p14="http://schemas.microsoft.com/office/powerpoint/2010/main" val="3487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B37677-41F2-4B69-9496-CBAE15E8A0EC}"/>
              </a:ext>
            </a:extLst>
          </p:cNvPr>
          <p:cNvSpPr>
            <a:spLocks noGrp="1"/>
          </p:cNvSpPr>
          <p:nvPr>
            <p:ph type="title"/>
          </p:nvPr>
        </p:nvSpPr>
        <p:spPr>
          <a:xfrm>
            <a:off x="623887" y="225425"/>
            <a:ext cx="10944226" cy="863600"/>
          </a:xfrm>
        </p:spPr>
        <p:txBody>
          <a:bodyPr anchor="ctr">
            <a:normAutofit/>
          </a:bodyPr>
          <a:lstStyle/>
          <a:p>
            <a:r>
              <a:rPr lang="nb-NO" dirty="0"/>
              <a:t>Prosess</a:t>
            </a:r>
          </a:p>
        </p:txBody>
      </p:sp>
      <p:sp>
        <p:nvSpPr>
          <p:cNvPr id="4" name="Plassholder for dato 3">
            <a:extLst>
              <a:ext uri="{FF2B5EF4-FFF2-40B4-BE49-F238E27FC236}">
                <a16:creationId xmlns:a16="http://schemas.microsoft.com/office/drawing/2014/main" id="{4838F618-912E-9717-DA73-D8A0ACFA3749}"/>
              </a:ext>
            </a:extLst>
          </p:cNvPr>
          <p:cNvSpPr>
            <a:spLocks noGrp="1"/>
          </p:cNvSpPr>
          <p:nvPr>
            <p:ph type="dt" sz="half" idx="10"/>
          </p:nvPr>
        </p:nvSpPr>
        <p:spPr>
          <a:xfrm>
            <a:off x="10484745" y="6437935"/>
            <a:ext cx="1083367" cy="212492"/>
          </a:xfrm>
        </p:spPr>
        <p:txBody>
          <a:bodyPr anchor="ctr">
            <a:normAutofit/>
          </a:bodyPr>
          <a:lstStyle/>
          <a:p>
            <a:pPr>
              <a:spcAft>
                <a:spcPts val="600"/>
              </a:spcAft>
            </a:pPr>
            <a:fld id="{164F8536-0BE2-2E4B-A8A8-DB84D1FEAC6C}" type="datetime1">
              <a:rPr lang="nb-NO" smtClean="0"/>
              <a:pPr>
                <a:spcAft>
                  <a:spcPts val="600"/>
                </a:spcAft>
              </a:pPr>
              <a:t>25.09.2023</a:t>
            </a:fld>
            <a:endParaRPr lang="nb-NO"/>
          </a:p>
        </p:txBody>
      </p:sp>
      <p:sp>
        <p:nvSpPr>
          <p:cNvPr id="5" name="Plassholder for lysbildenummer 4">
            <a:extLst>
              <a:ext uri="{FF2B5EF4-FFF2-40B4-BE49-F238E27FC236}">
                <a16:creationId xmlns:a16="http://schemas.microsoft.com/office/drawing/2014/main" id="{0B61C6A3-612E-541F-6822-41787672D90A}"/>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13</a:t>
            </a:fld>
            <a:endParaRPr lang="nb-NO"/>
          </a:p>
        </p:txBody>
      </p:sp>
      <p:graphicFrame>
        <p:nvGraphicFramePr>
          <p:cNvPr id="6" name="Plassholder for innhold 5">
            <a:extLst>
              <a:ext uri="{FF2B5EF4-FFF2-40B4-BE49-F238E27FC236}">
                <a16:creationId xmlns:a16="http://schemas.microsoft.com/office/drawing/2014/main" id="{6769A1E4-4221-C381-0B08-C53598168087}"/>
              </a:ext>
            </a:extLst>
          </p:cNvPr>
          <p:cNvGraphicFramePr>
            <a:graphicFrameLocks noGrp="1"/>
          </p:cNvGraphicFramePr>
          <p:nvPr>
            <p:ph idx="1"/>
            <p:extLst>
              <p:ext uri="{D42A27DB-BD31-4B8C-83A1-F6EECF244321}">
                <p14:modId xmlns:p14="http://schemas.microsoft.com/office/powerpoint/2010/main" val="3338710740"/>
              </p:ext>
            </p:extLst>
          </p:nvPr>
        </p:nvGraphicFramePr>
        <p:xfrm>
          <a:off x="623888" y="1385888"/>
          <a:ext cx="10944225" cy="4672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k 7" descr="Chat kontur">
            <a:extLst>
              <a:ext uri="{FF2B5EF4-FFF2-40B4-BE49-F238E27FC236}">
                <a16:creationId xmlns:a16="http://schemas.microsoft.com/office/drawing/2014/main" id="{2C8179FA-E8E3-3B34-3376-C0603B029D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00" y="1373188"/>
            <a:ext cx="914400" cy="914400"/>
          </a:xfrm>
          <a:prstGeom prst="rect">
            <a:avLst/>
          </a:prstGeom>
        </p:spPr>
      </p:pic>
      <p:pic>
        <p:nvPicPr>
          <p:cNvPr id="10" name="Grafikk 9" descr="Dagskalender kontur">
            <a:extLst>
              <a:ext uri="{FF2B5EF4-FFF2-40B4-BE49-F238E27FC236}">
                <a16:creationId xmlns:a16="http://schemas.microsoft.com/office/drawing/2014/main" id="{7AC1645E-5D96-F3CD-DCEB-C3C8ABCB84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79256" y="1373188"/>
            <a:ext cx="914400" cy="914400"/>
          </a:xfrm>
          <a:prstGeom prst="rect">
            <a:avLst/>
          </a:prstGeom>
        </p:spPr>
      </p:pic>
      <p:pic>
        <p:nvPicPr>
          <p:cNvPr id="12" name="Grafikk 11" descr="Presentasjon med sjekkliste kontur">
            <a:extLst>
              <a:ext uri="{FF2B5EF4-FFF2-40B4-BE49-F238E27FC236}">
                <a16:creationId xmlns:a16="http://schemas.microsoft.com/office/drawing/2014/main" id="{470C4240-C977-63AC-8DE7-FE90998B99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82112" y="1373188"/>
            <a:ext cx="914400" cy="914400"/>
          </a:xfrm>
          <a:prstGeom prst="rect">
            <a:avLst/>
          </a:prstGeom>
        </p:spPr>
      </p:pic>
      <p:sp>
        <p:nvSpPr>
          <p:cNvPr id="13" name="TekstSylinder 12">
            <a:extLst>
              <a:ext uri="{FF2B5EF4-FFF2-40B4-BE49-F238E27FC236}">
                <a16:creationId xmlns:a16="http://schemas.microsoft.com/office/drawing/2014/main" id="{5A19EB92-0D4C-771B-9CA0-903527629D4E}"/>
              </a:ext>
            </a:extLst>
          </p:cNvPr>
          <p:cNvSpPr txBox="1"/>
          <p:nvPr/>
        </p:nvSpPr>
        <p:spPr>
          <a:xfrm>
            <a:off x="623888" y="5508624"/>
            <a:ext cx="5904180" cy="369332"/>
          </a:xfrm>
          <a:prstGeom prst="rect">
            <a:avLst/>
          </a:prstGeom>
          <a:noFill/>
        </p:spPr>
        <p:txBody>
          <a:bodyPr wrap="none" rtlCol="0">
            <a:spAutoFit/>
          </a:bodyPr>
          <a:lstStyle/>
          <a:p>
            <a:r>
              <a:rPr lang="nb-NO" dirty="0"/>
              <a:t>Involver: verneombud, tillitsvalgte og arbeidsmiljøutvalg </a:t>
            </a:r>
          </a:p>
        </p:txBody>
      </p:sp>
      <p:pic>
        <p:nvPicPr>
          <p:cNvPr id="3" name="Bilde 2">
            <a:extLst>
              <a:ext uri="{FF2B5EF4-FFF2-40B4-BE49-F238E27FC236}">
                <a16:creationId xmlns:a16="http://schemas.microsoft.com/office/drawing/2014/main" id="{0914F7E9-D5C7-34E6-3459-883C7749903C}"/>
              </a:ext>
            </a:extLst>
          </p:cNvPr>
          <p:cNvPicPr>
            <a:picLocks noChangeAspect="1"/>
          </p:cNvPicPr>
          <p:nvPr/>
        </p:nvPicPr>
        <p:blipFill>
          <a:blip r:embed="rId13"/>
          <a:stretch>
            <a:fillRect/>
          </a:stretch>
        </p:blipFill>
        <p:spPr>
          <a:xfrm>
            <a:off x="9491238" y="0"/>
            <a:ext cx="2700762" cy="451143"/>
          </a:xfrm>
          <a:prstGeom prst="rect">
            <a:avLst/>
          </a:prstGeom>
        </p:spPr>
      </p:pic>
    </p:spTree>
    <p:extLst>
      <p:ext uri="{BB962C8B-B14F-4D97-AF65-F5344CB8AC3E}">
        <p14:creationId xmlns:p14="http://schemas.microsoft.com/office/powerpoint/2010/main" val="18778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110A4D-4B24-F872-9E66-DAA8939EDFBC}"/>
              </a:ext>
            </a:extLst>
          </p:cNvPr>
          <p:cNvSpPr>
            <a:spLocks noGrp="1"/>
          </p:cNvSpPr>
          <p:nvPr>
            <p:ph type="title"/>
          </p:nvPr>
        </p:nvSpPr>
        <p:spPr>
          <a:xfrm>
            <a:off x="623887" y="22225"/>
            <a:ext cx="10944226" cy="863600"/>
          </a:xfrm>
        </p:spPr>
        <p:txBody>
          <a:bodyPr/>
          <a:lstStyle/>
          <a:p>
            <a:r>
              <a:rPr lang="nb-NO" dirty="0"/>
              <a:t>Hva er medarbeiderundersøkelsen? </a:t>
            </a:r>
          </a:p>
        </p:txBody>
      </p:sp>
      <p:sp>
        <p:nvSpPr>
          <p:cNvPr id="3" name="Plassholder for innhold 2">
            <a:extLst>
              <a:ext uri="{FF2B5EF4-FFF2-40B4-BE49-F238E27FC236}">
                <a16:creationId xmlns:a16="http://schemas.microsoft.com/office/drawing/2014/main" id="{DAED09A6-7E7C-31F1-709A-130405E0B2E0}"/>
              </a:ext>
            </a:extLst>
          </p:cNvPr>
          <p:cNvSpPr>
            <a:spLocks noGrp="1"/>
          </p:cNvSpPr>
          <p:nvPr>
            <p:ph idx="1"/>
          </p:nvPr>
        </p:nvSpPr>
        <p:spPr/>
        <p:txBody>
          <a:bodyPr/>
          <a:lstStyle/>
          <a:p>
            <a:pPr marL="514350" indent="-514350">
              <a:buAutoNum type="arabicPeriod"/>
            </a:pPr>
            <a:r>
              <a:rPr lang="nb-NO" b="1" dirty="0"/>
              <a:t>Strukturert</a:t>
            </a:r>
            <a:r>
              <a:rPr lang="nb-NO" dirty="0"/>
              <a:t> kartlegging av ansattes </a:t>
            </a:r>
            <a:r>
              <a:rPr lang="nb-NO" b="1" dirty="0"/>
              <a:t>opplevelse</a:t>
            </a:r>
            <a:r>
              <a:rPr lang="nb-NO" dirty="0"/>
              <a:t> av viktige sider ved sin arbeidssituasjon; det som påvirker trivsel, engasjement og rammer for å gjøre en god jobb.</a:t>
            </a:r>
          </a:p>
          <a:p>
            <a:pPr marL="514350" indent="-514350">
              <a:buAutoNum type="arabicPeriod"/>
            </a:pPr>
            <a:r>
              <a:rPr lang="nb-NO" dirty="0"/>
              <a:t>Prosess for å sikre en strukturert </a:t>
            </a:r>
            <a:r>
              <a:rPr lang="nb-NO" b="1" dirty="0"/>
              <a:t>dialog</a:t>
            </a:r>
            <a:r>
              <a:rPr lang="nb-NO" dirty="0"/>
              <a:t> for å identifisere styrker og utviklingsområder, som leder til målrettede </a:t>
            </a:r>
            <a:r>
              <a:rPr lang="nb-NO" b="1" dirty="0"/>
              <a:t>tiltak</a:t>
            </a:r>
            <a:r>
              <a:rPr lang="nb-NO" dirty="0"/>
              <a:t>.</a:t>
            </a:r>
          </a:p>
          <a:p>
            <a:endParaRPr lang="nb-NO" dirty="0"/>
          </a:p>
        </p:txBody>
      </p:sp>
      <p:sp>
        <p:nvSpPr>
          <p:cNvPr id="4" name="Plassholder for dato 3">
            <a:extLst>
              <a:ext uri="{FF2B5EF4-FFF2-40B4-BE49-F238E27FC236}">
                <a16:creationId xmlns:a16="http://schemas.microsoft.com/office/drawing/2014/main" id="{6B90514B-8044-1A7F-F052-E8EC8C7C4E85}"/>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4229EDD9-E8C8-A9A7-1FCA-E7FC02AE76D2}"/>
              </a:ext>
            </a:extLst>
          </p:cNvPr>
          <p:cNvSpPr>
            <a:spLocks noGrp="1"/>
          </p:cNvSpPr>
          <p:nvPr>
            <p:ph type="sldNum" sz="quarter" idx="12"/>
          </p:nvPr>
        </p:nvSpPr>
        <p:spPr/>
        <p:txBody>
          <a:bodyPr/>
          <a:lstStyle/>
          <a:p>
            <a:fld id="{46765B28-40BF-0A46-BB8F-30D004035CD9}" type="slidenum">
              <a:rPr lang="nb-NO" smtClean="0"/>
              <a:t>14</a:t>
            </a:fld>
            <a:endParaRPr lang="nb-NO"/>
          </a:p>
        </p:txBody>
      </p:sp>
      <p:pic>
        <p:nvPicPr>
          <p:cNvPr id="7" name="Bilde 6">
            <a:extLst>
              <a:ext uri="{FF2B5EF4-FFF2-40B4-BE49-F238E27FC236}">
                <a16:creationId xmlns:a16="http://schemas.microsoft.com/office/drawing/2014/main" id="{28504272-D0C4-163A-1B71-AF196A5C122D}"/>
              </a:ext>
            </a:extLst>
          </p:cNvPr>
          <p:cNvPicPr>
            <a:picLocks noChangeAspect="1"/>
          </p:cNvPicPr>
          <p:nvPr/>
        </p:nvPicPr>
        <p:blipFill>
          <a:blip r:embed="rId2"/>
          <a:stretch>
            <a:fillRect/>
          </a:stretch>
        </p:blipFill>
        <p:spPr>
          <a:xfrm>
            <a:off x="9491238" y="-3175"/>
            <a:ext cx="2700762" cy="451143"/>
          </a:xfrm>
          <a:prstGeom prst="rect">
            <a:avLst/>
          </a:prstGeom>
        </p:spPr>
      </p:pic>
    </p:spTree>
    <p:extLst>
      <p:ext uri="{BB962C8B-B14F-4D97-AF65-F5344CB8AC3E}">
        <p14:creationId xmlns:p14="http://schemas.microsoft.com/office/powerpoint/2010/main" val="21368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D264-D80F-A891-67C1-EEC93A5B2101}"/>
              </a:ext>
            </a:extLst>
          </p:cNvPr>
          <p:cNvSpPr>
            <a:spLocks noGrp="1"/>
          </p:cNvSpPr>
          <p:nvPr>
            <p:ph type="title"/>
          </p:nvPr>
        </p:nvSpPr>
        <p:spPr/>
        <p:txBody>
          <a:bodyPr/>
          <a:lstStyle/>
          <a:p>
            <a:r>
              <a:rPr lang="nb-NO" dirty="0"/>
              <a:t>Hvordan bruke resultatene? </a:t>
            </a:r>
          </a:p>
        </p:txBody>
      </p:sp>
      <p:sp>
        <p:nvSpPr>
          <p:cNvPr id="3" name="Plassholder for innhold 2">
            <a:extLst>
              <a:ext uri="{FF2B5EF4-FFF2-40B4-BE49-F238E27FC236}">
                <a16:creationId xmlns:a16="http://schemas.microsoft.com/office/drawing/2014/main" id="{4B669E91-1C95-92A2-996A-626625BC7AA5}"/>
              </a:ext>
            </a:extLst>
          </p:cNvPr>
          <p:cNvSpPr>
            <a:spLocks noGrp="1"/>
          </p:cNvSpPr>
          <p:nvPr>
            <p:ph idx="1"/>
          </p:nvPr>
        </p:nvSpPr>
        <p:spPr/>
        <p:txBody>
          <a:bodyPr/>
          <a:lstStyle/>
          <a:p>
            <a:r>
              <a:rPr lang="nb-NO" dirty="0"/>
              <a:t>Resultatene i medarbeiderundersøkelsen kan brukes til å skape gode og målrettede prosesser i organisasjonen </a:t>
            </a:r>
          </a:p>
          <a:p>
            <a:pPr lvl="1"/>
            <a:r>
              <a:rPr lang="nb-NO" dirty="0"/>
              <a:t>Hva avgjør om folk har det bra på jobb og får gjort en bra jobb i hverdagen? </a:t>
            </a:r>
          </a:p>
          <a:p>
            <a:pPr lvl="1"/>
            <a:r>
              <a:rPr lang="nb-NO" dirty="0"/>
              <a:t>Kartlegge trivsel, engasjement og hva som gjør at man får til å løse de oppgavene man skal. </a:t>
            </a:r>
          </a:p>
          <a:p>
            <a:r>
              <a:rPr lang="nb-NO" dirty="0"/>
              <a:t>Et engasjerende og motiverende arbeidsmiljø skaper vi sammen gjennom dialog, god ledelse og godt medarbeiderskap – </a:t>
            </a:r>
            <a:r>
              <a:rPr lang="nb-NO" dirty="0">
                <a:solidFill>
                  <a:srgbClr val="C00000"/>
                </a:solidFill>
              </a:rPr>
              <a:t>vi er hverandres arbeidsmiljø! </a:t>
            </a:r>
          </a:p>
          <a:p>
            <a:pPr>
              <a:buFont typeface="Wingdings" panose="05000000000000000000" pitchFamily="2" charset="2"/>
              <a:buChar char="§"/>
            </a:pPr>
            <a:endParaRPr lang="nb-NO" dirty="0"/>
          </a:p>
          <a:p>
            <a:endParaRPr lang="nb-NO" dirty="0"/>
          </a:p>
        </p:txBody>
      </p:sp>
      <p:sp>
        <p:nvSpPr>
          <p:cNvPr id="4" name="Plassholder for dato 3">
            <a:extLst>
              <a:ext uri="{FF2B5EF4-FFF2-40B4-BE49-F238E27FC236}">
                <a16:creationId xmlns:a16="http://schemas.microsoft.com/office/drawing/2014/main" id="{AAB85BEF-76AC-CB97-CE3B-C7CAD3AB7FEA}"/>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2697B25-FE5F-CD14-2038-517DB434791E}"/>
              </a:ext>
            </a:extLst>
          </p:cNvPr>
          <p:cNvSpPr>
            <a:spLocks noGrp="1"/>
          </p:cNvSpPr>
          <p:nvPr>
            <p:ph type="sldNum" sz="quarter" idx="12"/>
          </p:nvPr>
        </p:nvSpPr>
        <p:spPr/>
        <p:txBody>
          <a:bodyPr/>
          <a:lstStyle/>
          <a:p>
            <a:fld id="{46765B28-40BF-0A46-BB8F-30D004035CD9}" type="slidenum">
              <a:rPr lang="nb-NO" smtClean="0"/>
              <a:t>15</a:t>
            </a:fld>
            <a:endParaRPr lang="nb-NO"/>
          </a:p>
        </p:txBody>
      </p:sp>
      <p:sp>
        <p:nvSpPr>
          <p:cNvPr id="7" name="Rektangel 6">
            <a:extLst>
              <a:ext uri="{FF2B5EF4-FFF2-40B4-BE49-F238E27FC236}">
                <a16:creationId xmlns:a16="http://schemas.microsoft.com/office/drawing/2014/main" id="{27D5E1CB-B604-5549-572D-D812D8E3D114}"/>
              </a:ext>
            </a:extLst>
          </p:cNvPr>
          <p:cNvSpPr/>
          <p:nvPr/>
        </p:nvSpPr>
        <p:spPr>
          <a:xfrm>
            <a:off x="9490378" y="2548"/>
            <a:ext cx="2701622" cy="445754"/>
          </a:xfrm>
          <a:prstGeom prst="rect">
            <a:avLst/>
          </a:prstGeom>
          <a:solidFill>
            <a:srgbClr val="0A8E6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rPr>
              <a:t>Til bruk i møter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748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Før dialog blir vi enige om noen «spilleregler»</a:t>
            </a:r>
          </a:p>
        </p:txBody>
      </p:sp>
      <p:sp>
        <p:nvSpPr>
          <p:cNvPr id="3" name="Plassholder for innhold 2">
            <a:extLst>
              <a:ext uri="{FF2B5EF4-FFF2-40B4-BE49-F238E27FC236}">
                <a16:creationId xmlns:a16="http://schemas.microsoft.com/office/drawing/2014/main" id="{C42F0C68-A7E5-9176-3AFE-5A6AB0CBBBEE}"/>
              </a:ext>
            </a:extLst>
          </p:cNvPr>
          <p:cNvSpPr>
            <a:spLocks noGrp="1"/>
          </p:cNvSpPr>
          <p:nvPr>
            <p:ph idx="1"/>
          </p:nvPr>
        </p:nvSpPr>
        <p:spPr/>
        <p:txBody>
          <a:bodyPr/>
          <a:lstStyle/>
          <a:p>
            <a:r>
              <a:rPr lang="nb-NO" dirty="0"/>
              <a:t>Forslag: </a:t>
            </a:r>
          </a:p>
          <a:p>
            <a:pPr lvl="1"/>
            <a:r>
              <a:rPr lang="nb-NO" dirty="0"/>
              <a:t>Ingen av oss vet hvordan andre egentlig har det</a:t>
            </a:r>
          </a:p>
          <a:p>
            <a:pPr lvl="1"/>
            <a:r>
              <a:rPr lang="nb-NO" dirty="0"/>
              <a:t>Alle stemmer er like gyldige</a:t>
            </a:r>
          </a:p>
          <a:p>
            <a:pPr lvl="1"/>
            <a:r>
              <a:rPr lang="nb-NO" dirty="0"/>
              <a:t>Ingen synspunkter er feil</a:t>
            </a:r>
          </a:p>
          <a:p>
            <a:pPr lvl="1"/>
            <a:r>
              <a:rPr lang="nb-NO" dirty="0"/>
              <a:t>Vi snakker i jeg-setninger og tar ansvar for det vi sier</a:t>
            </a:r>
          </a:p>
          <a:p>
            <a:pPr lvl="1"/>
            <a:r>
              <a:rPr lang="nb-NO" dirty="0"/>
              <a:t>Når resultatene foreligger skal vi ikke snakke skyld, men forbedringer</a:t>
            </a:r>
          </a:p>
          <a:p>
            <a:pPr lvl="1"/>
            <a:r>
              <a:rPr lang="nb-NO" dirty="0"/>
              <a:t>Alle tar ansvar for at taletid fordeles på alle som ønsker å si noe</a:t>
            </a:r>
          </a:p>
          <a:p>
            <a:r>
              <a:rPr lang="nb-NO" dirty="0"/>
              <a:t>Er det flere spilleregler vi bør ha? </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16</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125692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Hvordan leses og presenteres rapportene? </a:t>
            </a:r>
          </a:p>
        </p:txBody>
      </p:sp>
      <p:sp>
        <p:nvSpPr>
          <p:cNvPr id="3" name="Plassholder for innhold 2">
            <a:extLst>
              <a:ext uri="{FF2B5EF4-FFF2-40B4-BE49-F238E27FC236}">
                <a16:creationId xmlns:a16="http://schemas.microsoft.com/office/drawing/2014/main" id="{C42F0C68-A7E5-9176-3AFE-5A6AB0CBBBEE}"/>
              </a:ext>
            </a:extLst>
          </p:cNvPr>
          <p:cNvSpPr>
            <a:spLocks noGrp="1"/>
          </p:cNvSpPr>
          <p:nvPr>
            <p:ph idx="1"/>
          </p:nvPr>
        </p:nvSpPr>
        <p:spPr/>
        <p:txBody>
          <a:bodyPr/>
          <a:lstStyle/>
          <a:p>
            <a:pPr marL="0" indent="0">
              <a:buNone/>
            </a:pPr>
            <a:r>
              <a:rPr lang="nb-NO" dirty="0">
                <a:hlinkClick r:id="rId2"/>
              </a:rPr>
              <a:t>https://www.kirken.no/globalassets/kirken.no/aktuelt/filer%202021/kirken%20oppl%C3%A6ring%202021.pdf</a:t>
            </a:r>
            <a:r>
              <a:rPr lang="nb-NO" dirty="0"/>
              <a:t> </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17</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3"/>
          <a:stretch>
            <a:fillRect/>
          </a:stretch>
        </p:blipFill>
        <p:spPr>
          <a:xfrm>
            <a:off x="9491238" y="0"/>
            <a:ext cx="2700762" cy="451143"/>
          </a:xfrm>
          <a:prstGeom prst="rect">
            <a:avLst/>
          </a:prstGeom>
        </p:spPr>
      </p:pic>
    </p:spTree>
    <p:extLst>
      <p:ext uri="{BB962C8B-B14F-4D97-AF65-F5344CB8AC3E}">
        <p14:creationId xmlns:p14="http://schemas.microsoft.com/office/powerpoint/2010/main" val="13087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Hvordan leses og presenteres rapportene? </a:t>
            </a:r>
          </a:p>
        </p:txBody>
      </p:sp>
      <p:pic>
        <p:nvPicPr>
          <p:cNvPr id="29" name="Plassholder for innhold 28">
            <a:extLst>
              <a:ext uri="{FF2B5EF4-FFF2-40B4-BE49-F238E27FC236}">
                <a16:creationId xmlns:a16="http://schemas.microsoft.com/office/drawing/2014/main" id="{DEFD3651-38B2-8385-6809-D3986EEFF7A5}"/>
              </a:ext>
            </a:extLst>
          </p:cNvPr>
          <p:cNvPicPr>
            <a:picLocks noGrp="1" noChangeAspect="1"/>
          </p:cNvPicPr>
          <p:nvPr>
            <p:ph idx="1"/>
          </p:nvPr>
        </p:nvPicPr>
        <p:blipFill>
          <a:blip r:embed="rId3"/>
          <a:stretch>
            <a:fillRect/>
          </a:stretch>
        </p:blipFill>
        <p:spPr>
          <a:xfrm>
            <a:off x="1584483" y="1083279"/>
            <a:ext cx="9023033" cy="5076919"/>
          </a:xfrm>
        </p:spPr>
      </p:pic>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18</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4"/>
          <a:stretch>
            <a:fillRect/>
          </a:stretch>
        </p:blipFill>
        <p:spPr>
          <a:xfrm>
            <a:off x="9491238" y="0"/>
            <a:ext cx="2700762" cy="451143"/>
          </a:xfrm>
          <a:prstGeom prst="rect">
            <a:avLst/>
          </a:prstGeom>
        </p:spPr>
      </p:pic>
    </p:spTree>
    <p:extLst>
      <p:ext uri="{BB962C8B-B14F-4D97-AF65-F5344CB8AC3E}">
        <p14:creationId xmlns:p14="http://schemas.microsoft.com/office/powerpoint/2010/main" val="40582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5. Fremdriftsplan</a:t>
            </a: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19</a:t>
            </a:fld>
            <a:endParaRPr lang="nb-NO"/>
          </a:p>
        </p:txBody>
      </p:sp>
      <p:graphicFrame>
        <p:nvGraphicFramePr>
          <p:cNvPr id="15" name="Tabell 15">
            <a:extLst>
              <a:ext uri="{FF2B5EF4-FFF2-40B4-BE49-F238E27FC236}">
                <a16:creationId xmlns:a16="http://schemas.microsoft.com/office/drawing/2014/main" id="{F205C411-A1FE-AB32-3FA7-C411931D86C8}"/>
              </a:ext>
            </a:extLst>
          </p:cNvPr>
          <p:cNvGraphicFramePr>
            <a:graphicFrameLocks noGrp="1"/>
          </p:cNvGraphicFramePr>
          <p:nvPr>
            <p:ph idx="1"/>
            <p:extLst>
              <p:ext uri="{D42A27DB-BD31-4B8C-83A1-F6EECF244321}">
                <p14:modId xmlns:p14="http://schemas.microsoft.com/office/powerpoint/2010/main" val="1378044961"/>
              </p:ext>
            </p:extLst>
          </p:nvPr>
        </p:nvGraphicFramePr>
        <p:xfrm>
          <a:off x="623888" y="1385888"/>
          <a:ext cx="10944224" cy="3689034"/>
        </p:xfrm>
        <a:graphic>
          <a:graphicData uri="http://schemas.openxmlformats.org/drawingml/2006/table">
            <a:tbl>
              <a:tblPr firstRow="1" bandRow="1">
                <a:tableStyleId>{5C22544A-7EE6-4342-B048-85BDC9FD1C3A}</a:tableStyleId>
              </a:tblPr>
              <a:tblGrid>
                <a:gridCol w="5472112">
                  <a:extLst>
                    <a:ext uri="{9D8B030D-6E8A-4147-A177-3AD203B41FA5}">
                      <a16:colId xmlns:a16="http://schemas.microsoft.com/office/drawing/2014/main" val="1624659666"/>
                    </a:ext>
                  </a:extLst>
                </a:gridCol>
                <a:gridCol w="5472112">
                  <a:extLst>
                    <a:ext uri="{9D8B030D-6E8A-4147-A177-3AD203B41FA5}">
                      <a16:colId xmlns:a16="http://schemas.microsoft.com/office/drawing/2014/main" val="2496737973"/>
                    </a:ext>
                  </a:extLst>
                </a:gridCol>
              </a:tblGrid>
              <a:tr h="614839">
                <a:tc>
                  <a:txBody>
                    <a:bodyPr/>
                    <a:lstStyle/>
                    <a:p>
                      <a:r>
                        <a:rPr lang="nb-NO" dirty="0"/>
                        <a:t>Hva?</a:t>
                      </a:r>
                    </a:p>
                  </a:txBody>
                  <a:tcPr/>
                </a:tc>
                <a:tc>
                  <a:txBody>
                    <a:bodyPr/>
                    <a:lstStyle/>
                    <a:p>
                      <a:r>
                        <a:rPr lang="nb-NO" dirty="0"/>
                        <a:t>Når? </a:t>
                      </a:r>
                    </a:p>
                  </a:txBody>
                  <a:tcPr/>
                </a:tc>
                <a:extLst>
                  <a:ext uri="{0D108BD9-81ED-4DB2-BD59-A6C34878D82A}">
                    <a16:rowId xmlns:a16="http://schemas.microsoft.com/office/drawing/2014/main" val="2935993793"/>
                  </a:ext>
                </a:extLst>
              </a:tr>
              <a:tr h="614839">
                <a:tc>
                  <a:txBody>
                    <a:bodyPr/>
                    <a:lstStyle/>
                    <a:p>
                      <a:r>
                        <a:rPr lang="nb-NO" dirty="0"/>
                        <a:t>Informasjonsmøte/presentasjon av resultater </a:t>
                      </a:r>
                    </a:p>
                  </a:txBody>
                  <a:tcPr/>
                </a:tc>
                <a:tc>
                  <a:txBody>
                    <a:bodyPr/>
                    <a:lstStyle/>
                    <a:p>
                      <a:endParaRPr lang="nb-NO" dirty="0">
                        <a:solidFill>
                          <a:srgbClr val="FFC000"/>
                        </a:solidFill>
                      </a:endParaRPr>
                    </a:p>
                  </a:txBody>
                  <a:tcPr/>
                </a:tc>
                <a:extLst>
                  <a:ext uri="{0D108BD9-81ED-4DB2-BD59-A6C34878D82A}">
                    <a16:rowId xmlns:a16="http://schemas.microsoft.com/office/drawing/2014/main" val="1850426541"/>
                  </a:ext>
                </a:extLst>
              </a:tr>
              <a:tr h="614839">
                <a:tc>
                  <a:txBody>
                    <a:bodyPr/>
                    <a:lstStyle/>
                    <a:p>
                      <a:r>
                        <a:rPr lang="nb-NO" dirty="0"/>
                        <a:t>Diskutere og gå gjennom resultater </a:t>
                      </a:r>
                    </a:p>
                  </a:txBody>
                  <a:tcPr/>
                </a:tc>
                <a:tc>
                  <a:txBody>
                    <a:bodyPr/>
                    <a:lstStyle/>
                    <a:p>
                      <a:endParaRPr lang="nb-NO" dirty="0">
                        <a:solidFill>
                          <a:srgbClr val="FFC000"/>
                        </a:solidFill>
                      </a:endParaRPr>
                    </a:p>
                  </a:txBody>
                  <a:tcPr/>
                </a:tc>
                <a:extLst>
                  <a:ext uri="{0D108BD9-81ED-4DB2-BD59-A6C34878D82A}">
                    <a16:rowId xmlns:a16="http://schemas.microsoft.com/office/drawing/2014/main" val="1858954852"/>
                  </a:ext>
                </a:extLst>
              </a:tr>
              <a:tr h="614839">
                <a:tc>
                  <a:txBody>
                    <a:bodyPr/>
                    <a:lstStyle/>
                    <a:p>
                      <a:r>
                        <a:rPr lang="nb-NO" dirty="0"/>
                        <a:t>Tiltak og handlingsplan </a:t>
                      </a:r>
                    </a:p>
                  </a:txBody>
                  <a:tcPr/>
                </a:tc>
                <a:tc>
                  <a:txBody>
                    <a:bodyPr/>
                    <a:lstStyle/>
                    <a:p>
                      <a:endParaRPr lang="nb-NO" dirty="0"/>
                    </a:p>
                  </a:txBody>
                  <a:tcPr/>
                </a:tc>
                <a:extLst>
                  <a:ext uri="{0D108BD9-81ED-4DB2-BD59-A6C34878D82A}">
                    <a16:rowId xmlns:a16="http://schemas.microsoft.com/office/drawing/2014/main" val="4216514956"/>
                  </a:ext>
                </a:extLst>
              </a:tr>
              <a:tr h="614839">
                <a:tc>
                  <a:txBody>
                    <a:bodyPr/>
                    <a:lstStyle/>
                    <a:p>
                      <a:r>
                        <a:rPr lang="nb-NO" dirty="0"/>
                        <a:t>Oppfølging av handlingsplan </a:t>
                      </a:r>
                    </a:p>
                  </a:txBody>
                  <a:tcPr/>
                </a:tc>
                <a:tc>
                  <a:txBody>
                    <a:bodyPr/>
                    <a:lstStyle/>
                    <a:p>
                      <a:endParaRPr lang="nb-NO"/>
                    </a:p>
                  </a:txBody>
                  <a:tcPr/>
                </a:tc>
                <a:extLst>
                  <a:ext uri="{0D108BD9-81ED-4DB2-BD59-A6C34878D82A}">
                    <a16:rowId xmlns:a16="http://schemas.microsoft.com/office/drawing/2014/main" val="928024408"/>
                  </a:ext>
                </a:extLst>
              </a:tr>
              <a:tr h="614839">
                <a:tc>
                  <a:txBody>
                    <a:bodyPr/>
                    <a:lstStyle/>
                    <a:p>
                      <a:r>
                        <a:rPr lang="nb-NO" dirty="0"/>
                        <a:t>Oppfølging / evaluering av handlingsplan/tiltak </a:t>
                      </a:r>
                    </a:p>
                  </a:txBody>
                  <a:tcPr/>
                </a:tc>
                <a:tc>
                  <a:txBody>
                    <a:bodyPr/>
                    <a:lstStyle/>
                    <a:p>
                      <a:endParaRPr lang="nb-NO" dirty="0"/>
                    </a:p>
                  </a:txBody>
                  <a:tcPr/>
                </a:tc>
                <a:extLst>
                  <a:ext uri="{0D108BD9-81ED-4DB2-BD59-A6C34878D82A}">
                    <a16:rowId xmlns:a16="http://schemas.microsoft.com/office/drawing/2014/main" val="661878128"/>
                  </a:ext>
                </a:extLst>
              </a:tr>
            </a:tbl>
          </a:graphicData>
        </a:graphic>
      </p:graphicFrame>
    </p:spTree>
    <p:extLst>
      <p:ext uri="{BB962C8B-B14F-4D97-AF65-F5344CB8AC3E}">
        <p14:creationId xmlns:p14="http://schemas.microsoft.com/office/powerpoint/2010/main" val="18281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4C9E1B-7179-AC9C-CB60-9D7C09166F8E}"/>
              </a:ext>
            </a:extLst>
          </p:cNvPr>
          <p:cNvSpPr>
            <a:spLocks noGrp="1"/>
          </p:cNvSpPr>
          <p:nvPr>
            <p:ph type="title"/>
          </p:nvPr>
        </p:nvSpPr>
        <p:spPr/>
        <p:txBody>
          <a:bodyPr/>
          <a:lstStyle/>
          <a:p>
            <a:r>
              <a:rPr lang="nb-NO" dirty="0"/>
              <a:t>Hvordan bruke denne presentasjonen</a:t>
            </a:r>
          </a:p>
        </p:txBody>
      </p:sp>
      <p:sp>
        <p:nvSpPr>
          <p:cNvPr id="3" name="Plassholder for innhold 2">
            <a:extLst>
              <a:ext uri="{FF2B5EF4-FFF2-40B4-BE49-F238E27FC236}">
                <a16:creationId xmlns:a16="http://schemas.microsoft.com/office/drawing/2014/main" id="{39BD744B-E49D-0D89-A004-DBBD937B839C}"/>
              </a:ext>
            </a:extLst>
          </p:cNvPr>
          <p:cNvSpPr>
            <a:spLocks noGrp="1"/>
          </p:cNvSpPr>
          <p:nvPr>
            <p:ph idx="1"/>
          </p:nvPr>
        </p:nvSpPr>
        <p:spPr>
          <a:xfrm>
            <a:off x="623886" y="1151080"/>
            <a:ext cx="10944226" cy="4672713"/>
          </a:xfrm>
        </p:spPr>
        <p:txBody>
          <a:bodyPr/>
          <a:lstStyle/>
          <a:p>
            <a:r>
              <a:rPr lang="nb-NO" sz="1800" dirty="0"/>
              <a:t>Denne presentasjonen beskriver en prosess for å følge opp resultatene etter medarbeiderundersøkelsen over tre møter.</a:t>
            </a:r>
          </a:p>
          <a:p>
            <a:r>
              <a:rPr lang="nb-NO" sz="1800" dirty="0"/>
              <a:t>Malen viser både en tidsplan for de ulike møtene og tidsbruk på det enkelte møte. Det er ment veiledende og må tilpasses ditt arbeidsfellesskap og dine ansatte.</a:t>
            </a:r>
          </a:p>
          <a:p>
            <a:r>
              <a:rPr lang="nb-NO" sz="1800" dirty="0"/>
              <a:t>Noen av lysbildene er ment som forberedelser til deg som leder, og noen er ment til bruk i møtene du skal ha.</a:t>
            </a:r>
          </a:p>
          <a:p>
            <a:endParaRPr lang="nb-NO" dirty="0"/>
          </a:p>
          <a:p>
            <a:pPr marL="0" indent="0">
              <a:buNone/>
            </a:pPr>
            <a:endParaRPr lang="nb-NO" dirty="0"/>
          </a:p>
          <a:p>
            <a:pPr marL="0" indent="0">
              <a:buNone/>
            </a:pPr>
            <a:endParaRPr lang="nb-NO" sz="1800" dirty="0"/>
          </a:p>
          <a:p>
            <a:r>
              <a:rPr lang="nb-NO" sz="1800" dirty="0"/>
              <a:t>Prosessen i denne presentasjonen tar utgangspunkt i at det er du som leder i samarbeid med dine medarbeidere som skal gjennomføre oppfølgingen av resultatene fra medarbeiderundersøkelsen.</a:t>
            </a:r>
          </a:p>
        </p:txBody>
      </p:sp>
      <p:sp>
        <p:nvSpPr>
          <p:cNvPr id="4" name="Plassholder for dato 3">
            <a:extLst>
              <a:ext uri="{FF2B5EF4-FFF2-40B4-BE49-F238E27FC236}">
                <a16:creationId xmlns:a16="http://schemas.microsoft.com/office/drawing/2014/main" id="{F1A3405A-241C-34E4-43B9-3ED8991BBA9B}"/>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3A495688-C42F-8564-6B09-FE83211085D8}"/>
              </a:ext>
            </a:extLst>
          </p:cNvPr>
          <p:cNvSpPr>
            <a:spLocks noGrp="1"/>
          </p:cNvSpPr>
          <p:nvPr>
            <p:ph type="sldNum" sz="quarter" idx="12"/>
          </p:nvPr>
        </p:nvSpPr>
        <p:spPr/>
        <p:txBody>
          <a:bodyPr/>
          <a:lstStyle/>
          <a:p>
            <a:fld id="{46765B28-40BF-0A46-BB8F-30D004035CD9}" type="slidenum">
              <a:rPr lang="nb-NO" smtClean="0"/>
              <a:t>2</a:t>
            </a:fld>
            <a:endParaRPr lang="nb-NO"/>
          </a:p>
        </p:txBody>
      </p:sp>
      <p:sp>
        <p:nvSpPr>
          <p:cNvPr id="8" name="TekstSylinder 7">
            <a:extLst>
              <a:ext uri="{FF2B5EF4-FFF2-40B4-BE49-F238E27FC236}">
                <a16:creationId xmlns:a16="http://schemas.microsoft.com/office/drawing/2014/main" id="{8C075C27-7467-37F7-4C1E-970CA8F8C7FE}"/>
              </a:ext>
            </a:extLst>
          </p:cNvPr>
          <p:cNvSpPr txBox="1"/>
          <p:nvPr/>
        </p:nvSpPr>
        <p:spPr>
          <a:xfrm rot="10800000" flipV="1">
            <a:off x="3579628" y="3220126"/>
            <a:ext cx="7575895" cy="738664"/>
          </a:xfrm>
          <a:prstGeom prst="rect">
            <a:avLst/>
          </a:prstGeom>
          <a:noFill/>
        </p:spPr>
        <p:txBody>
          <a:bodyPr wrap="square" rtlCol="0">
            <a:spAutoFit/>
          </a:bodyPr>
          <a:lstStyle/>
          <a:p>
            <a:r>
              <a:rPr lang="nb-NO" sz="1400" dirty="0"/>
              <a:t>Lysbilder merket med denne firkanten oppe til høyre er lysbilder som er ment forberedelser til deg som leder. </a:t>
            </a:r>
            <a:r>
              <a:rPr lang="nb-NO" sz="1400" b="1" dirty="0"/>
              <a:t>Disse lysbildene kan du skjule fra presentasjonen før dere gjennomfører de tre møtene.</a:t>
            </a:r>
          </a:p>
        </p:txBody>
      </p:sp>
      <p:sp>
        <p:nvSpPr>
          <p:cNvPr id="9" name="TekstSylinder 8">
            <a:extLst>
              <a:ext uri="{FF2B5EF4-FFF2-40B4-BE49-F238E27FC236}">
                <a16:creationId xmlns:a16="http://schemas.microsoft.com/office/drawing/2014/main" id="{1C54C3C5-C2BB-E347-9024-299DF369D43D}"/>
              </a:ext>
            </a:extLst>
          </p:cNvPr>
          <p:cNvSpPr txBox="1"/>
          <p:nvPr/>
        </p:nvSpPr>
        <p:spPr>
          <a:xfrm>
            <a:off x="3579628" y="3980843"/>
            <a:ext cx="742577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dirty="0">
                <a:ln>
                  <a:noFill/>
                </a:ln>
                <a:solidFill>
                  <a:srgbClr val="000000"/>
                </a:solidFill>
                <a:effectLst/>
                <a:uLnTx/>
                <a:uFillTx/>
              </a:rPr>
              <a:t>Lysbilder merket med denne firkanten oppe til høyre er lysbilder du kan bruke i møtene dere skal ha</a:t>
            </a:r>
            <a:r>
              <a:rPr kumimoji="0" lang="nb-NO" sz="1400" b="1" i="0" u="none" strike="noStrike" kern="0" cap="none" spc="0" normalizeH="0" baseline="0" noProof="0" dirty="0">
                <a:ln>
                  <a:noFill/>
                </a:ln>
                <a:solidFill>
                  <a:srgbClr val="000000"/>
                </a:solidFill>
                <a:effectLst/>
                <a:uLnTx/>
                <a:uFillTx/>
              </a:rPr>
              <a:t>. Innholdet på disse lysbildene må du bearbeide og tilpasse </a:t>
            </a:r>
            <a:r>
              <a:rPr kumimoji="0" lang="nb-NO" sz="1400" b="0" i="0" u="none" strike="noStrike" kern="0" cap="none" spc="0" normalizeH="0" baseline="0" noProof="0" dirty="0">
                <a:ln>
                  <a:noFill/>
                </a:ln>
                <a:solidFill>
                  <a:srgbClr val="000000"/>
                </a:solidFill>
                <a:effectLst/>
                <a:uLnTx/>
                <a:uFillTx/>
              </a:rPr>
              <a:t>slik at de passer møtet du skal gjennomføre.</a:t>
            </a:r>
          </a:p>
        </p:txBody>
      </p:sp>
      <p:sp>
        <p:nvSpPr>
          <p:cNvPr id="10" name="Rektangel 9">
            <a:extLst>
              <a:ext uri="{FF2B5EF4-FFF2-40B4-BE49-F238E27FC236}">
                <a16:creationId xmlns:a16="http://schemas.microsoft.com/office/drawing/2014/main" id="{08A7430B-A55D-E774-4AEF-FB410A9DFA66}"/>
              </a:ext>
            </a:extLst>
          </p:cNvPr>
          <p:cNvSpPr/>
          <p:nvPr/>
        </p:nvSpPr>
        <p:spPr>
          <a:xfrm>
            <a:off x="750946" y="4062590"/>
            <a:ext cx="2701622" cy="445754"/>
          </a:xfrm>
          <a:prstGeom prst="rect">
            <a:avLst/>
          </a:prstGeom>
          <a:solidFill>
            <a:srgbClr val="0A8E6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rPr>
              <a:t>Til bruk i møter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81DB1058-64F6-E297-3520-192D8C1BC598}"/>
              </a:ext>
            </a:extLst>
          </p:cNvPr>
          <p:cNvSpPr/>
          <p:nvPr/>
        </p:nvSpPr>
        <p:spPr>
          <a:xfrm>
            <a:off x="750946" y="3358626"/>
            <a:ext cx="2701622" cy="461665"/>
          </a:xfrm>
          <a:prstGeom prst="rect">
            <a:avLst/>
          </a:prstGeom>
          <a:solidFill>
            <a:srgbClr val="FFC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000000"/>
                </a:solidFill>
                <a:effectLst/>
                <a:uLnTx/>
                <a:uFillTx/>
                <a:latin typeface="Arial" panose="020B0604020202020204"/>
                <a:ea typeface="+mn-ea"/>
                <a:cs typeface="+mn-cs"/>
              </a:rPr>
              <a:t>Forberedelse/ veiledning til deg som leder</a:t>
            </a:r>
          </a:p>
        </p:txBody>
      </p:sp>
    </p:spTree>
    <p:extLst>
      <p:ext uri="{BB962C8B-B14F-4D97-AF65-F5344CB8AC3E}">
        <p14:creationId xmlns:p14="http://schemas.microsoft.com/office/powerpoint/2010/main" val="361078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811035-C7AA-C65D-091A-F94601A75DE8}"/>
              </a:ext>
            </a:extLst>
          </p:cNvPr>
          <p:cNvSpPr>
            <a:spLocks noGrp="1"/>
          </p:cNvSpPr>
          <p:nvPr>
            <p:ph type="title"/>
          </p:nvPr>
        </p:nvSpPr>
        <p:spPr/>
        <p:txBody>
          <a:bodyPr/>
          <a:lstStyle/>
          <a:p>
            <a:br>
              <a:rPr lang="nb-NO" dirty="0"/>
            </a:br>
            <a:r>
              <a:rPr lang="nb-NO" dirty="0"/>
              <a:t>Forberedelse til neste møte</a:t>
            </a:r>
          </a:p>
        </p:txBody>
      </p:sp>
      <p:sp>
        <p:nvSpPr>
          <p:cNvPr id="3" name="Plassholder for innhold 2">
            <a:extLst>
              <a:ext uri="{FF2B5EF4-FFF2-40B4-BE49-F238E27FC236}">
                <a16:creationId xmlns:a16="http://schemas.microsoft.com/office/drawing/2014/main" id="{2A1D1232-A45C-B563-06D0-78CCF5111C81}"/>
              </a:ext>
            </a:extLst>
          </p:cNvPr>
          <p:cNvSpPr>
            <a:spLocks noGrp="1"/>
          </p:cNvSpPr>
          <p:nvPr>
            <p:ph idx="1"/>
          </p:nvPr>
        </p:nvSpPr>
        <p:spPr/>
        <p:txBody>
          <a:bodyPr/>
          <a:lstStyle/>
          <a:p>
            <a:r>
              <a:rPr lang="nb-NO" dirty="0"/>
              <a:t>Leder: jeg sender dere rapporten etter møtet i dag</a:t>
            </a:r>
          </a:p>
          <a:p>
            <a:r>
              <a:rPr lang="nb-NO" dirty="0"/>
              <a:t>Alle: ser på resultatene individuelt før møtet for å være forberedt </a:t>
            </a:r>
          </a:p>
          <a:p>
            <a:r>
              <a:rPr lang="nb-NO" dirty="0"/>
              <a:t>Felles mål:</a:t>
            </a:r>
          </a:p>
          <a:p>
            <a:pPr lvl="1"/>
            <a:r>
              <a:rPr lang="nb-NO" dirty="0"/>
              <a:t>Vi holder diskusjonen om resultatene innenfor de to avtalte møtene</a:t>
            </a:r>
          </a:p>
          <a:p>
            <a:pPr lvl="1"/>
            <a:r>
              <a:rPr lang="nb-NO" dirty="0"/>
              <a:t>Vi bruker tiden best mulig </a:t>
            </a:r>
          </a:p>
        </p:txBody>
      </p:sp>
      <p:sp>
        <p:nvSpPr>
          <p:cNvPr id="4" name="Plassholder for dato 3">
            <a:extLst>
              <a:ext uri="{FF2B5EF4-FFF2-40B4-BE49-F238E27FC236}">
                <a16:creationId xmlns:a16="http://schemas.microsoft.com/office/drawing/2014/main" id="{34BDC35B-0E8D-D635-78B0-ECAFE186EEF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0A060D2-B201-D386-32F2-8BF79515CC0A}"/>
              </a:ext>
            </a:extLst>
          </p:cNvPr>
          <p:cNvSpPr>
            <a:spLocks noGrp="1"/>
          </p:cNvSpPr>
          <p:nvPr>
            <p:ph type="sldNum" sz="quarter" idx="12"/>
          </p:nvPr>
        </p:nvSpPr>
        <p:spPr/>
        <p:txBody>
          <a:bodyPr/>
          <a:lstStyle/>
          <a:p>
            <a:fld id="{46765B28-40BF-0A46-BB8F-30D004035CD9}" type="slidenum">
              <a:rPr lang="nb-NO" smtClean="0"/>
              <a:t>20</a:t>
            </a:fld>
            <a:endParaRPr lang="nb-NO"/>
          </a:p>
        </p:txBody>
      </p:sp>
      <p:pic>
        <p:nvPicPr>
          <p:cNvPr id="6" name="Bilde 5">
            <a:extLst>
              <a:ext uri="{FF2B5EF4-FFF2-40B4-BE49-F238E27FC236}">
                <a16:creationId xmlns:a16="http://schemas.microsoft.com/office/drawing/2014/main" id="{7F928D90-7E96-D8C4-C911-7691EE36ECAB}"/>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255052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089026"/>
            <a:ext cx="10944224" cy="2420938"/>
          </a:xfrm>
        </p:spPr>
        <p:txBody>
          <a:bodyPr anchor="b">
            <a:normAutofit/>
          </a:bodyPr>
          <a:lstStyle/>
          <a:p>
            <a:pPr algn="ctr"/>
            <a:r>
              <a:rPr lang="nb-NO" dirty="0"/>
              <a:t>Velkommen </a:t>
            </a:r>
          </a:p>
        </p:txBody>
      </p:sp>
      <p:sp>
        <p:nvSpPr>
          <p:cNvPr id="52227" name="Plassholder for innhold 2"/>
          <p:cNvSpPr>
            <a:spLocks noGrp="1"/>
          </p:cNvSpPr>
          <p:nvPr>
            <p:ph type="body" idx="1"/>
          </p:nvPr>
        </p:nvSpPr>
        <p:spPr>
          <a:xfrm>
            <a:off x="623888" y="3602039"/>
            <a:ext cx="10944225" cy="2455861"/>
          </a:xfrm>
        </p:spPr>
        <p:txBody>
          <a:bodyPr>
            <a:normAutofit/>
          </a:bodyPr>
          <a:lstStyle/>
          <a:p>
            <a:pPr marL="3175" indent="0">
              <a:buNone/>
            </a:pPr>
            <a:endParaRPr lang="nb-NO" dirty="0">
              <a:effectLst>
                <a:outerShdw blurRad="38100" dist="38100" dir="2700000" algn="tl">
                  <a:srgbClr val="000000">
                    <a:alpha val="43137"/>
                  </a:srgbClr>
                </a:outerShdw>
              </a:effectLst>
            </a:endParaRPr>
          </a:p>
          <a:p>
            <a:pPr algn="ctr" eaLnBrk="1" hangingPunct="1"/>
            <a:r>
              <a:rPr lang="nb-NO" altLang="nb-NO" dirty="0"/>
              <a:t>Andre møte: Jobbe med resultatene  </a:t>
            </a:r>
          </a:p>
          <a:p>
            <a:pPr algn="ctr" eaLnBrk="1" hangingPunct="1"/>
            <a:endParaRPr lang="nb-NO" altLang="nb-NO" dirty="0"/>
          </a:p>
        </p:txBody>
      </p:sp>
      <p:sp>
        <p:nvSpPr>
          <p:cNvPr id="52232" name="Date Placeholder 3">
            <a:extLst>
              <a:ext uri="{FF2B5EF4-FFF2-40B4-BE49-F238E27FC236}">
                <a16:creationId xmlns:a16="http://schemas.microsoft.com/office/drawing/2014/main" id="{420A7BC8-A656-1C3E-3F60-2DBB4D9B8D37}"/>
              </a:ext>
            </a:extLst>
          </p:cNvPr>
          <p:cNvSpPr>
            <a:spLocks noGrp="1"/>
          </p:cNvSpPr>
          <p:nvPr>
            <p:ph type="dt" sz="half" idx="10"/>
          </p:nvPr>
        </p:nvSpPr>
        <p:spPr>
          <a:xfrm>
            <a:off x="10484745" y="6437935"/>
            <a:ext cx="1083367" cy="212492"/>
          </a:xfrm>
        </p:spPr>
        <p:txBody>
          <a:bodyPr/>
          <a:lstStyle/>
          <a:p>
            <a:pPr>
              <a:spcAft>
                <a:spcPts val="600"/>
              </a:spcAft>
            </a:pPr>
            <a:fld id="{8CDF487B-8477-2149-9AA3-98E65B249604}" type="datetime1">
              <a:rPr lang="nb-NO" smtClean="0"/>
              <a:pPr>
                <a:spcAft>
                  <a:spcPts val="600"/>
                </a:spcAft>
              </a:pPr>
              <a:t>25.09.2023</a:t>
            </a:fld>
            <a:endParaRPr lang="nb-NO"/>
          </a:p>
        </p:txBody>
      </p:sp>
      <p:sp>
        <p:nvSpPr>
          <p:cNvPr id="5" name="Plassholder for lysbildenummer 4"/>
          <p:cNvSpPr>
            <a:spLocks noGrp="1"/>
          </p:cNvSpPr>
          <p:nvPr>
            <p:ph type="sldNum" sz="quarter" idx="12"/>
          </p:nvPr>
        </p:nvSpPr>
        <p:spPr>
          <a:xfrm>
            <a:off x="11708957" y="6437935"/>
            <a:ext cx="347663" cy="212492"/>
          </a:xfrm>
        </p:spPr>
        <p:txBody>
          <a:bodyPr anchor="ctr">
            <a:norm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Aft>
                <a:spcPts val="600"/>
              </a:spcAft>
            </a:pPr>
            <a:fld id="{92B99E57-918D-4896-AC03-F2F64F62F4F2}" type="slidenum">
              <a:rPr lang="en-US" altLang="nb-NO"/>
              <a:pPr eaLnBrk="1" hangingPunct="1">
                <a:spcAft>
                  <a:spcPts val="600"/>
                </a:spcAft>
              </a:pPr>
              <a:t>21</a:t>
            </a:fld>
            <a:endParaRPr lang="en-US" altLang="nb-NO"/>
          </a:p>
        </p:txBody>
      </p:sp>
      <p:sp>
        <p:nvSpPr>
          <p:cNvPr id="2" name="Plassholder for bunntekst 1"/>
          <p:cNvSpPr>
            <a:spLocks noGrp="1"/>
          </p:cNvSpPr>
          <p:nvPr>
            <p:ph type="ftr" sz="quarter" idx="11"/>
          </p:nvPr>
        </p:nvSpPr>
        <p:spPr/>
        <p:txBody>
          <a:bodyPr/>
          <a:lstStyle/>
          <a:p>
            <a:pPr>
              <a:spcAft>
                <a:spcPts val="600"/>
              </a:spcAft>
            </a:pPr>
            <a:r>
              <a:rPr lang="nb-NO" dirty="0"/>
              <a:t>.</a:t>
            </a:r>
            <a:endParaRPr lang="nb-NO"/>
          </a:p>
        </p:txBody>
      </p:sp>
      <p:pic>
        <p:nvPicPr>
          <p:cNvPr id="3" name="Bilde 2"/>
          <p:cNvPicPr>
            <a:picLocks noChangeAspect="1"/>
          </p:cNvPicPr>
          <p:nvPr/>
        </p:nvPicPr>
        <p:blipFill>
          <a:blip r:embed="rId3"/>
          <a:stretch>
            <a:fillRect/>
          </a:stretch>
        </p:blipFill>
        <p:spPr>
          <a:xfrm>
            <a:off x="13164616" y="548680"/>
            <a:ext cx="2591025" cy="1798476"/>
          </a:xfrm>
          <a:prstGeom prst="rect">
            <a:avLst/>
          </a:prstGeom>
        </p:spPr>
      </p:pic>
    </p:spTree>
    <p:extLst>
      <p:ext uri="{BB962C8B-B14F-4D97-AF65-F5344CB8AC3E}">
        <p14:creationId xmlns:p14="http://schemas.microsoft.com/office/powerpoint/2010/main" val="12678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9A657C-4C11-BDD4-93B8-E2AF1258C62D}"/>
              </a:ext>
            </a:extLst>
          </p:cNvPr>
          <p:cNvSpPr>
            <a:spLocks noGrp="1"/>
          </p:cNvSpPr>
          <p:nvPr>
            <p:ph type="title"/>
          </p:nvPr>
        </p:nvSpPr>
        <p:spPr/>
        <p:txBody>
          <a:bodyPr/>
          <a:lstStyle/>
          <a:p>
            <a:r>
              <a:rPr lang="nb-NO" dirty="0"/>
              <a:t>Møte 2: Dere jobber med resultatene </a:t>
            </a:r>
          </a:p>
        </p:txBody>
      </p:sp>
      <p:sp>
        <p:nvSpPr>
          <p:cNvPr id="3" name="Plassholder for innhold 2">
            <a:extLst>
              <a:ext uri="{FF2B5EF4-FFF2-40B4-BE49-F238E27FC236}">
                <a16:creationId xmlns:a16="http://schemas.microsoft.com/office/drawing/2014/main" id="{A4796059-8A4F-431A-29BE-F3BB01872B97}"/>
              </a:ext>
            </a:extLst>
          </p:cNvPr>
          <p:cNvSpPr>
            <a:spLocks noGrp="1"/>
          </p:cNvSpPr>
          <p:nvPr>
            <p:ph idx="1"/>
          </p:nvPr>
        </p:nvSpPr>
        <p:spPr>
          <a:xfrm>
            <a:off x="623886" y="1576957"/>
            <a:ext cx="10944226" cy="4672713"/>
          </a:xfrm>
        </p:spPr>
        <p:txBody>
          <a:bodyPr/>
          <a:lstStyle/>
          <a:p>
            <a:r>
              <a:rPr lang="nb-NO" dirty="0"/>
              <a:t>Gjennomfør møte nr. 2 senest en uke etter møte nr. 1</a:t>
            </a:r>
          </a:p>
          <a:p>
            <a:r>
              <a:rPr lang="nb-NO" dirty="0"/>
              <a:t>Viktige mål med møte 2 og 3 er </a:t>
            </a:r>
          </a:p>
          <a:p>
            <a:pPr lvl="1"/>
            <a:r>
              <a:rPr lang="nb-NO" dirty="0"/>
              <a:t>At du følger opp undersøkelsen sammen med din enhet</a:t>
            </a:r>
          </a:p>
          <a:p>
            <a:pPr lvl="1"/>
            <a:r>
              <a:rPr lang="nb-NO" dirty="0"/>
              <a:t>At du strukturerer diskusjonen slik at alle medarbeiderne får medvirke i å tolke resultatene</a:t>
            </a:r>
          </a:p>
          <a:p>
            <a:pPr lvl="1"/>
            <a:r>
              <a:rPr lang="nb-NO" dirty="0"/>
              <a:t>Tilrettelegger for at medarbeidere bidrar inn i utviklingen av tiltak</a:t>
            </a:r>
          </a:p>
          <a:p>
            <a:pPr lvl="1"/>
            <a:r>
              <a:rPr lang="nb-NO" dirty="0"/>
              <a:t>At dere sammen etablerer eierskap og engasjement i tillegg til ansvarliggjøring hos alle for et godt arbeidsmiljø</a:t>
            </a:r>
          </a:p>
          <a:p>
            <a:endParaRPr lang="nb-NO" dirty="0"/>
          </a:p>
        </p:txBody>
      </p:sp>
      <p:sp>
        <p:nvSpPr>
          <p:cNvPr id="4" name="Plassholder for dato 3">
            <a:extLst>
              <a:ext uri="{FF2B5EF4-FFF2-40B4-BE49-F238E27FC236}">
                <a16:creationId xmlns:a16="http://schemas.microsoft.com/office/drawing/2014/main" id="{83A6C984-FD19-29AA-5A32-88143AD23C7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8536-0BE2-2E4B-A8A8-DB84D1FEAC6C}" type="datetime1">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25.09.2023</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5" name="Plassholder for lysbildenummer 4">
            <a:extLst>
              <a:ext uri="{FF2B5EF4-FFF2-40B4-BE49-F238E27FC236}">
                <a16:creationId xmlns:a16="http://schemas.microsoft.com/office/drawing/2014/main" id="{FF159405-0D77-5FDD-1029-2D585A7676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65B28-40BF-0A46-BB8F-30D004035CD9}" type="slidenum">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569AC863-3FBD-A4C7-47F1-8DDDA691FBA7}"/>
              </a:ext>
            </a:extLst>
          </p:cNvPr>
          <p:cNvSpPr/>
          <p:nvPr/>
        </p:nvSpPr>
        <p:spPr>
          <a:xfrm>
            <a:off x="9490378" y="7829"/>
            <a:ext cx="2701622" cy="461665"/>
          </a:xfrm>
          <a:prstGeom prst="rect">
            <a:avLst/>
          </a:prstGeom>
          <a:solidFill>
            <a:srgbClr val="FFC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000000"/>
                </a:solidFill>
                <a:effectLst/>
                <a:uLnTx/>
                <a:uFillTx/>
                <a:latin typeface="Arial" panose="020B0604020202020204"/>
                <a:ea typeface="+mn-ea"/>
                <a:cs typeface="+mn-cs"/>
              </a:rPr>
              <a:t>Forberedelse/ veiledning til deg som leder</a:t>
            </a:r>
          </a:p>
        </p:txBody>
      </p:sp>
    </p:spTree>
    <p:extLst>
      <p:ext uri="{BB962C8B-B14F-4D97-AF65-F5344CB8AC3E}">
        <p14:creationId xmlns:p14="http://schemas.microsoft.com/office/powerpoint/2010/main" val="7127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Agenda – Vi jobber med resultatene  </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23</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7" name="TekstSylinder 5">
            <a:extLst>
              <a:ext uri="{FF2B5EF4-FFF2-40B4-BE49-F238E27FC236}">
                <a16:creationId xmlns:a16="http://schemas.microsoft.com/office/drawing/2014/main" id="{4595FA35-EB5E-4230-BBCD-DBCCC35A7FA3}"/>
              </a:ext>
            </a:extLst>
          </p:cNvPr>
          <p:cNvSpPr txBox="1"/>
          <p:nvPr/>
        </p:nvSpPr>
        <p:spPr>
          <a:xfrm>
            <a:off x="543408" y="1357536"/>
            <a:ext cx="8282683"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b="1"/>
              <a:t>Aktivitet</a:t>
            </a:r>
          </a:p>
        </p:txBody>
      </p:sp>
      <p:sp>
        <p:nvSpPr>
          <p:cNvPr id="8" name="TekstSylinder 6">
            <a:extLst>
              <a:ext uri="{FF2B5EF4-FFF2-40B4-BE49-F238E27FC236}">
                <a16:creationId xmlns:a16="http://schemas.microsoft.com/office/drawing/2014/main" id="{A4C4B9A9-F0CD-4EFA-85D2-2F7D488D5A5C}"/>
              </a:ext>
            </a:extLst>
          </p:cNvPr>
          <p:cNvSpPr txBox="1"/>
          <p:nvPr/>
        </p:nvSpPr>
        <p:spPr>
          <a:xfrm>
            <a:off x="7258553" y="1357536"/>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b="1"/>
              <a:t>Tid</a:t>
            </a:r>
          </a:p>
        </p:txBody>
      </p:sp>
      <p:sp>
        <p:nvSpPr>
          <p:cNvPr id="9" name="TekstSylinder 9">
            <a:extLst>
              <a:ext uri="{FF2B5EF4-FFF2-40B4-BE49-F238E27FC236}">
                <a16:creationId xmlns:a16="http://schemas.microsoft.com/office/drawing/2014/main" id="{325AF0A4-2F46-46A3-A112-A4FB7C45006F}"/>
              </a:ext>
            </a:extLst>
          </p:cNvPr>
          <p:cNvSpPr txBox="1"/>
          <p:nvPr/>
        </p:nvSpPr>
        <p:spPr>
          <a:xfrm>
            <a:off x="543408" y="1832481"/>
            <a:ext cx="5816598"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1. Målsetning med møtet </a:t>
            </a:r>
          </a:p>
        </p:txBody>
      </p:sp>
      <p:sp>
        <p:nvSpPr>
          <p:cNvPr id="10" name="TekstSylinder 10">
            <a:extLst>
              <a:ext uri="{FF2B5EF4-FFF2-40B4-BE49-F238E27FC236}">
                <a16:creationId xmlns:a16="http://schemas.microsoft.com/office/drawing/2014/main" id="{96C02134-8763-4567-ABC0-7BFF58596F8C}"/>
              </a:ext>
            </a:extLst>
          </p:cNvPr>
          <p:cNvSpPr txBox="1"/>
          <p:nvPr/>
        </p:nvSpPr>
        <p:spPr>
          <a:xfrm>
            <a:off x="7258552" y="1832481"/>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10 minutter</a:t>
            </a:r>
          </a:p>
        </p:txBody>
      </p:sp>
      <p:sp>
        <p:nvSpPr>
          <p:cNvPr id="11" name="TekstSylinder 16">
            <a:extLst>
              <a:ext uri="{FF2B5EF4-FFF2-40B4-BE49-F238E27FC236}">
                <a16:creationId xmlns:a16="http://schemas.microsoft.com/office/drawing/2014/main" id="{24044F30-7A45-4B05-982A-5ED7DCB88ABB}"/>
              </a:ext>
            </a:extLst>
          </p:cNvPr>
          <p:cNvSpPr txBox="1"/>
          <p:nvPr/>
        </p:nvSpPr>
        <p:spPr>
          <a:xfrm>
            <a:off x="543407" y="2958609"/>
            <a:ext cx="8282685"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3. Hva har blitt kartlagt?</a:t>
            </a:r>
          </a:p>
        </p:txBody>
      </p:sp>
      <p:sp>
        <p:nvSpPr>
          <p:cNvPr id="12" name="TekstSylinder 17">
            <a:extLst>
              <a:ext uri="{FF2B5EF4-FFF2-40B4-BE49-F238E27FC236}">
                <a16:creationId xmlns:a16="http://schemas.microsoft.com/office/drawing/2014/main" id="{03CED941-10F1-4725-BA53-E0DC46563845}"/>
              </a:ext>
            </a:extLst>
          </p:cNvPr>
          <p:cNvSpPr txBox="1"/>
          <p:nvPr/>
        </p:nvSpPr>
        <p:spPr>
          <a:xfrm>
            <a:off x="7258552" y="2958609"/>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10 minutter</a:t>
            </a:r>
          </a:p>
        </p:txBody>
      </p:sp>
      <p:sp>
        <p:nvSpPr>
          <p:cNvPr id="13" name="TekstSylinder 20">
            <a:extLst>
              <a:ext uri="{FF2B5EF4-FFF2-40B4-BE49-F238E27FC236}">
                <a16:creationId xmlns:a16="http://schemas.microsoft.com/office/drawing/2014/main" id="{6BFF67CD-93F2-46E8-85B3-476C5EEC70DC}"/>
              </a:ext>
            </a:extLst>
          </p:cNvPr>
          <p:cNvSpPr txBox="1"/>
          <p:nvPr/>
        </p:nvSpPr>
        <p:spPr>
          <a:xfrm>
            <a:off x="543407" y="4084737"/>
            <a:ext cx="8282685"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4.2. Tolkning og diskusjon av resultater i mindre grupper</a:t>
            </a:r>
          </a:p>
        </p:txBody>
      </p:sp>
      <p:sp>
        <p:nvSpPr>
          <p:cNvPr id="14" name="TekstSylinder 21">
            <a:extLst>
              <a:ext uri="{FF2B5EF4-FFF2-40B4-BE49-F238E27FC236}">
                <a16:creationId xmlns:a16="http://schemas.microsoft.com/office/drawing/2014/main" id="{2C5886EF-B293-472A-9F22-30C7D38879EB}"/>
              </a:ext>
            </a:extLst>
          </p:cNvPr>
          <p:cNvSpPr txBox="1"/>
          <p:nvPr/>
        </p:nvSpPr>
        <p:spPr>
          <a:xfrm>
            <a:off x="7258552" y="4084737"/>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30 minutter</a:t>
            </a:r>
          </a:p>
        </p:txBody>
      </p:sp>
      <p:sp>
        <p:nvSpPr>
          <p:cNvPr id="15" name="TekstSylinder 31">
            <a:extLst>
              <a:ext uri="{FF2B5EF4-FFF2-40B4-BE49-F238E27FC236}">
                <a16:creationId xmlns:a16="http://schemas.microsoft.com/office/drawing/2014/main" id="{D617980B-71A2-4DAC-8C2C-E0872B2DFFCA}"/>
              </a:ext>
            </a:extLst>
          </p:cNvPr>
          <p:cNvSpPr txBox="1"/>
          <p:nvPr/>
        </p:nvSpPr>
        <p:spPr>
          <a:xfrm>
            <a:off x="543408" y="5210865"/>
            <a:ext cx="828268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5. Forberedelser til neste møte</a:t>
            </a:r>
          </a:p>
        </p:txBody>
      </p:sp>
      <p:sp>
        <p:nvSpPr>
          <p:cNvPr id="16" name="TekstSylinder 34">
            <a:extLst>
              <a:ext uri="{FF2B5EF4-FFF2-40B4-BE49-F238E27FC236}">
                <a16:creationId xmlns:a16="http://schemas.microsoft.com/office/drawing/2014/main" id="{8DCFEEE9-1558-4A73-A704-9B3B3C04C14A}"/>
              </a:ext>
            </a:extLst>
          </p:cNvPr>
          <p:cNvSpPr txBox="1"/>
          <p:nvPr/>
        </p:nvSpPr>
        <p:spPr>
          <a:xfrm>
            <a:off x="7258552" y="5210865"/>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10 minutter</a:t>
            </a:r>
          </a:p>
        </p:txBody>
      </p:sp>
      <p:sp>
        <p:nvSpPr>
          <p:cNvPr id="17" name="TekstSylinder 37">
            <a:extLst>
              <a:ext uri="{FF2B5EF4-FFF2-40B4-BE49-F238E27FC236}">
                <a16:creationId xmlns:a16="http://schemas.microsoft.com/office/drawing/2014/main" id="{536B2D9D-3E83-4652-B92A-42C476E90A2B}"/>
              </a:ext>
            </a:extLst>
          </p:cNvPr>
          <p:cNvSpPr txBox="1"/>
          <p:nvPr/>
        </p:nvSpPr>
        <p:spPr>
          <a:xfrm>
            <a:off x="543407" y="2395545"/>
            <a:ext cx="8282685"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2. Kort veiledning til rapporten</a:t>
            </a:r>
          </a:p>
        </p:txBody>
      </p:sp>
      <p:sp>
        <p:nvSpPr>
          <p:cNvPr id="18" name="TekstSylinder 38">
            <a:extLst>
              <a:ext uri="{FF2B5EF4-FFF2-40B4-BE49-F238E27FC236}">
                <a16:creationId xmlns:a16="http://schemas.microsoft.com/office/drawing/2014/main" id="{4710166B-83A1-44D6-AC1E-9EB99A7D6FB8}"/>
              </a:ext>
            </a:extLst>
          </p:cNvPr>
          <p:cNvSpPr txBox="1"/>
          <p:nvPr/>
        </p:nvSpPr>
        <p:spPr>
          <a:xfrm>
            <a:off x="7258552" y="2395545"/>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10 minutter</a:t>
            </a:r>
          </a:p>
        </p:txBody>
      </p:sp>
      <p:sp>
        <p:nvSpPr>
          <p:cNvPr id="19" name="TekstSylinder 40">
            <a:extLst>
              <a:ext uri="{FF2B5EF4-FFF2-40B4-BE49-F238E27FC236}">
                <a16:creationId xmlns:a16="http://schemas.microsoft.com/office/drawing/2014/main" id="{C7E03802-D6E0-4893-ADA9-DD117A1BE8A2}"/>
              </a:ext>
            </a:extLst>
          </p:cNvPr>
          <p:cNvSpPr txBox="1"/>
          <p:nvPr/>
        </p:nvSpPr>
        <p:spPr>
          <a:xfrm>
            <a:off x="543407" y="4647801"/>
            <a:ext cx="8282685"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4.3. Deling av gruppediskusjoner i plenum og oppsummering</a:t>
            </a:r>
          </a:p>
        </p:txBody>
      </p:sp>
      <p:sp>
        <p:nvSpPr>
          <p:cNvPr id="20" name="TekstSylinder 41">
            <a:extLst>
              <a:ext uri="{FF2B5EF4-FFF2-40B4-BE49-F238E27FC236}">
                <a16:creationId xmlns:a16="http://schemas.microsoft.com/office/drawing/2014/main" id="{A445A83A-4FC4-41CB-86AF-9C4F643AE318}"/>
              </a:ext>
            </a:extLst>
          </p:cNvPr>
          <p:cNvSpPr txBox="1"/>
          <p:nvPr/>
        </p:nvSpPr>
        <p:spPr>
          <a:xfrm>
            <a:off x="7258552" y="4647801"/>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30 minutter</a:t>
            </a:r>
          </a:p>
        </p:txBody>
      </p:sp>
      <p:sp>
        <p:nvSpPr>
          <p:cNvPr id="21" name="TekstSylinder 46">
            <a:extLst>
              <a:ext uri="{FF2B5EF4-FFF2-40B4-BE49-F238E27FC236}">
                <a16:creationId xmlns:a16="http://schemas.microsoft.com/office/drawing/2014/main" id="{2AD99F42-FFE3-4033-BBD3-D5906153CC11}"/>
              </a:ext>
            </a:extLst>
          </p:cNvPr>
          <p:cNvSpPr txBox="1"/>
          <p:nvPr/>
        </p:nvSpPr>
        <p:spPr>
          <a:xfrm>
            <a:off x="543407" y="3521673"/>
            <a:ext cx="8282685"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4.1. Gjennomgang av overordnede resultater i plenum</a:t>
            </a:r>
          </a:p>
        </p:txBody>
      </p:sp>
      <p:sp>
        <p:nvSpPr>
          <p:cNvPr id="22" name="TekstSylinder 52">
            <a:extLst>
              <a:ext uri="{FF2B5EF4-FFF2-40B4-BE49-F238E27FC236}">
                <a16:creationId xmlns:a16="http://schemas.microsoft.com/office/drawing/2014/main" id="{C265383E-600D-47B0-B49B-70AB3A8813A4}"/>
              </a:ext>
            </a:extLst>
          </p:cNvPr>
          <p:cNvSpPr txBox="1"/>
          <p:nvPr/>
        </p:nvSpPr>
        <p:spPr>
          <a:xfrm>
            <a:off x="7258552" y="3521673"/>
            <a:ext cx="2818704" cy="36933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20 minutter</a:t>
            </a:r>
          </a:p>
        </p:txBody>
      </p:sp>
      <p:grpSp>
        <p:nvGrpSpPr>
          <p:cNvPr id="23" name="Gruppe 22">
            <a:extLst>
              <a:ext uri="{FF2B5EF4-FFF2-40B4-BE49-F238E27FC236}">
                <a16:creationId xmlns:a16="http://schemas.microsoft.com/office/drawing/2014/main" id="{6873501C-2E71-4E0E-829F-87F5BAD18A4A}"/>
              </a:ext>
            </a:extLst>
          </p:cNvPr>
          <p:cNvGrpSpPr/>
          <p:nvPr/>
        </p:nvGrpSpPr>
        <p:grpSpPr>
          <a:xfrm>
            <a:off x="9237916" y="2886791"/>
            <a:ext cx="2818704" cy="1619767"/>
            <a:chOff x="9231084" y="2672255"/>
            <a:chExt cx="2818704" cy="1619767"/>
          </a:xfrm>
        </p:grpSpPr>
        <p:sp>
          <p:nvSpPr>
            <p:cNvPr id="24" name="TekstSylinder 2">
              <a:extLst>
                <a:ext uri="{FF2B5EF4-FFF2-40B4-BE49-F238E27FC236}">
                  <a16:creationId xmlns:a16="http://schemas.microsoft.com/office/drawing/2014/main" id="{68397A76-EC63-4D02-8267-1E843158942E}"/>
                </a:ext>
              </a:extLst>
            </p:cNvPr>
            <p:cNvSpPr txBox="1"/>
            <p:nvPr/>
          </p:nvSpPr>
          <p:spPr>
            <a:xfrm>
              <a:off x="9231085" y="2691584"/>
              <a:ext cx="2818703" cy="1600438"/>
            </a:xfrm>
            <a:prstGeom prst="rect">
              <a:avLst/>
            </a:prstGeom>
            <a:noFill/>
          </p:spPr>
          <p:txBody>
            <a:bodyPr wrap="square" rtlCol="0" anchor="ctr">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i="1" dirty="0"/>
                <a:t>Tilpass tidsdisponeringen mellom de ulike punktene i agendaen deres eget behov. Dere trenger kanskje bruke mer tid på et punkt og mindre på at annet. Eller kanskje dere trenger å utvide hele tidsplanen. </a:t>
              </a:r>
            </a:p>
          </p:txBody>
        </p:sp>
        <p:cxnSp>
          <p:nvCxnSpPr>
            <p:cNvPr id="25" name="Rett linje 24">
              <a:extLst>
                <a:ext uri="{FF2B5EF4-FFF2-40B4-BE49-F238E27FC236}">
                  <a16:creationId xmlns:a16="http://schemas.microsoft.com/office/drawing/2014/main" id="{48AE27AE-B26C-4A6A-B7A2-C8118E717876}"/>
                </a:ext>
              </a:extLst>
            </p:cNvPr>
            <p:cNvCxnSpPr/>
            <p:nvPr/>
          </p:nvCxnSpPr>
          <p:spPr>
            <a:xfrm>
              <a:off x="9231084" y="2672255"/>
              <a:ext cx="0" cy="1567278"/>
            </a:xfrm>
            <a:prstGeom prst="line">
              <a:avLst/>
            </a:prstGeom>
            <a:ln>
              <a:solidFill>
                <a:srgbClr val="F0A51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0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1. Mål med møtet</a:t>
            </a:r>
          </a:p>
        </p:txBody>
      </p:sp>
      <p:sp>
        <p:nvSpPr>
          <p:cNvPr id="3" name="Plassholder for innhold 2">
            <a:extLst>
              <a:ext uri="{FF2B5EF4-FFF2-40B4-BE49-F238E27FC236}">
                <a16:creationId xmlns:a16="http://schemas.microsoft.com/office/drawing/2014/main" id="{BDDBF358-F202-417C-39EB-3AC48492E40A}"/>
              </a:ext>
            </a:extLst>
          </p:cNvPr>
          <p:cNvSpPr>
            <a:spLocks noGrp="1"/>
          </p:cNvSpPr>
          <p:nvPr>
            <p:ph idx="1"/>
          </p:nvPr>
        </p:nvSpPr>
        <p:spPr/>
        <p:txBody>
          <a:bodyPr/>
          <a:lstStyle/>
          <a:p>
            <a:r>
              <a:rPr lang="nb-NO" dirty="0"/>
              <a:t>Mål for møtet (</a:t>
            </a:r>
            <a:r>
              <a:rPr lang="nb-NO" dirty="0">
                <a:solidFill>
                  <a:srgbClr val="F0A519"/>
                </a:solidFill>
              </a:rPr>
              <a:t>tilpass denne hva du ønsker</a:t>
            </a:r>
            <a:r>
              <a:rPr lang="nb-NO" dirty="0"/>
              <a:t>)</a:t>
            </a:r>
          </a:p>
          <a:p>
            <a:pPr lvl="1"/>
            <a:r>
              <a:rPr lang="nb-NO" dirty="0"/>
              <a:t>Vi tenker høyt og forstår resultatene i fellesskap</a:t>
            </a:r>
          </a:p>
          <a:p>
            <a:pPr lvl="1"/>
            <a:r>
              <a:rPr lang="nb-NO" dirty="0"/>
              <a:t>Starte en dialog hvor vi skal videreutvikle arbeidsmiljøet </a:t>
            </a:r>
          </a:p>
          <a:p>
            <a:pPr lvl="1"/>
            <a:r>
              <a:rPr lang="nb-NO" dirty="0"/>
              <a:t>Få en bedre forståelse for hvordan vi alle opplever arbeidsmiljø </a:t>
            </a:r>
          </a:p>
          <a:p>
            <a:pPr lvl="1"/>
            <a:endParaRPr lang="nb-NO" sz="1200" dirty="0"/>
          </a:p>
          <a:p>
            <a:pPr lvl="1"/>
            <a:endParaRPr lang="nb-NO" sz="1200" dirty="0"/>
          </a:p>
          <a:p>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24</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3668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Påminnelse om spilleregler </a:t>
            </a:r>
          </a:p>
        </p:txBody>
      </p:sp>
      <p:sp>
        <p:nvSpPr>
          <p:cNvPr id="3" name="Plassholder for innhold 2">
            <a:extLst>
              <a:ext uri="{FF2B5EF4-FFF2-40B4-BE49-F238E27FC236}">
                <a16:creationId xmlns:a16="http://schemas.microsoft.com/office/drawing/2014/main" id="{C42F0C68-A7E5-9176-3AFE-5A6AB0CBBBEE}"/>
              </a:ext>
            </a:extLst>
          </p:cNvPr>
          <p:cNvSpPr>
            <a:spLocks noGrp="1"/>
          </p:cNvSpPr>
          <p:nvPr>
            <p:ph idx="1"/>
          </p:nvPr>
        </p:nvSpPr>
        <p:spPr/>
        <p:txBody>
          <a:bodyPr/>
          <a:lstStyle/>
          <a:p>
            <a:r>
              <a:rPr lang="nb-NO" dirty="0"/>
              <a:t>Forslag: </a:t>
            </a:r>
          </a:p>
          <a:p>
            <a:pPr lvl="1"/>
            <a:r>
              <a:rPr lang="nb-NO" dirty="0"/>
              <a:t>Ingen av oss vet hvordan andre egentlig har det</a:t>
            </a:r>
          </a:p>
          <a:p>
            <a:pPr lvl="1"/>
            <a:r>
              <a:rPr lang="nb-NO" dirty="0"/>
              <a:t>Alle stemmer er like gyldige</a:t>
            </a:r>
          </a:p>
          <a:p>
            <a:pPr lvl="1"/>
            <a:r>
              <a:rPr lang="nb-NO" dirty="0"/>
              <a:t>Ingen synspunkter er feil</a:t>
            </a:r>
          </a:p>
          <a:p>
            <a:pPr lvl="1"/>
            <a:r>
              <a:rPr lang="nb-NO" dirty="0"/>
              <a:t>Vi snakker i jeg-setninger og tar ansvar for det vi sier</a:t>
            </a:r>
          </a:p>
          <a:p>
            <a:pPr lvl="1"/>
            <a:r>
              <a:rPr lang="nb-NO" dirty="0"/>
              <a:t>Når resultatene foreligger skal vi ikke snakke skyld, men forbedringer</a:t>
            </a:r>
          </a:p>
          <a:p>
            <a:pPr lvl="1"/>
            <a:r>
              <a:rPr lang="nb-NO" dirty="0"/>
              <a:t>Alle tar ansvar for at taletid fordeles på alle som ønsker å si noe</a:t>
            </a:r>
          </a:p>
          <a:p>
            <a:r>
              <a:rPr lang="nb-NO" dirty="0">
                <a:solidFill>
                  <a:srgbClr val="FFC000"/>
                </a:solidFill>
              </a:rPr>
              <a:t>Legge til spilleregler fra første møte</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25</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81662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2. Kort veiledning til rapporten</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26</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2"/>
          <a:stretch>
            <a:fillRect/>
          </a:stretch>
        </p:blipFill>
        <p:spPr>
          <a:xfrm>
            <a:off x="9491238" y="0"/>
            <a:ext cx="2700762" cy="451143"/>
          </a:xfrm>
          <a:prstGeom prst="rect">
            <a:avLst/>
          </a:prstGeom>
        </p:spPr>
      </p:pic>
      <p:sp>
        <p:nvSpPr>
          <p:cNvPr id="8" name="Plassholder for innhold 7">
            <a:extLst>
              <a:ext uri="{FF2B5EF4-FFF2-40B4-BE49-F238E27FC236}">
                <a16:creationId xmlns:a16="http://schemas.microsoft.com/office/drawing/2014/main" id="{C6E9AA29-5ED2-9958-EA9C-CE5EE88D3567}"/>
              </a:ext>
            </a:extLst>
          </p:cNvPr>
          <p:cNvSpPr>
            <a:spLocks noGrp="1"/>
          </p:cNvSpPr>
          <p:nvPr>
            <p:ph idx="1"/>
          </p:nvPr>
        </p:nvSpPr>
        <p:spPr/>
        <p:txBody>
          <a:bodyPr/>
          <a:lstStyle/>
          <a:p>
            <a:endParaRPr lang="nb-NO" dirty="0"/>
          </a:p>
        </p:txBody>
      </p:sp>
      <p:pic>
        <p:nvPicPr>
          <p:cNvPr id="9" name="Bilde 8">
            <a:extLst>
              <a:ext uri="{FF2B5EF4-FFF2-40B4-BE49-F238E27FC236}">
                <a16:creationId xmlns:a16="http://schemas.microsoft.com/office/drawing/2014/main" id="{79ABA6E1-ADF6-10FB-5456-7AAF009B6D5D}"/>
              </a:ext>
            </a:extLst>
          </p:cNvPr>
          <p:cNvPicPr>
            <a:picLocks noChangeAspect="1"/>
          </p:cNvPicPr>
          <p:nvPr/>
        </p:nvPicPr>
        <p:blipFill>
          <a:blip r:embed="rId3"/>
          <a:stretch>
            <a:fillRect/>
          </a:stretch>
        </p:blipFill>
        <p:spPr>
          <a:xfrm>
            <a:off x="2809971" y="1094029"/>
            <a:ext cx="6572058" cy="4669941"/>
          </a:xfrm>
          <a:prstGeom prst="rect">
            <a:avLst/>
          </a:prstGeom>
        </p:spPr>
      </p:pic>
      <p:sp>
        <p:nvSpPr>
          <p:cNvPr id="10" name="Rektangel: avrundede hjørner 9">
            <a:extLst>
              <a:ext uri="{FF2B5EF4-FFF2-40B4-BE49-F238E27FC236}">
                <a16:creationId xmlns:a16="http://schemas.microsoft.com/office/drawing/2014/main" id="{A4F2749F-2F10-AA53-A27B-E10CCDF95B54}"/>
              </a:ext>
            </a:extLst>
          </p:cNvPr>
          <p:cNvSpPr/>
          <p:nvPr/>
        </p:nvSpPr>
        <p:spPr>
          <a:xfrm rot="1914484">
            <a:off x="8086628" y="1169988"/>
            <a:ext cx="1676400" cy="4318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Bilde fra 2021, lim inn fra 2023</a:t>
            </a:r>
          </a:p>
        </p:txBody>
      </p:sp>
    </p:spTree>
    <p:extLst>
      <p:ext uri="{BB962C8B-B14F-4D97-AF65-F5344CB8AC3E}">
        <p14:creationId xmlns:p14="http://schemas.microsoft.com/office/powerpoint/2010/main" val="15733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3. Hva har blitt kartlagt? </a:t>
            </a:r>
          </a:p>
        </p:txBody>
      </p:sp>
      <p:sp>
        <p:nvSpPr>
          <p:cNvPr id="3" name="Plassholder for innhold 2">
            <a:extLst>
              <a:ext uri="{FF2B5EF4-FFF2-40B4-BE49-F238E27FC236}">
                <a16:creationId xmlns:a16="http://schemas.microsoft.com/office/drawing/2014/main" id="{C42F0C68-A7E5-9176-3AFE-5A6AB0CBBBEE}"/>
              </a:ext>
            </a:extLst>
          </p:cNvPr>
          <p:cNvSpPr>
            <a:spLocks noGrp="1"/>
          </p:cNvSpPr>
          <p:nvPr>
            <p:ph idx="1"/>
          </p:nvPr>
        </p:nvSpPr>
        <p:spPr/>
        <p:txBody>
          <a:bodyPr/>
          <a:lstStyle/>
          <a:p>
            <a:r>
              <a:rPr lang="nb-NO" dirty="0"/>
              <a:t>Lim inn bilde av oppsummering av resultatene</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27</a:t>
            </a:fld>
            <a:endParaRPr lang="nb-NO"/>
          </a:p>
        </p:txBody>
      </p:sp>
      <p:pic>
        <p:nvPicPr>
          <p:cNvPr id="6" name="Bilde 5">
            <a:extLst>
              <a:ext uri="{FF2B5EF4-FFF2-40B4-BE49-F238E27FC236}">
                <a16:creationId xmlns:a16="http://schemas.microsoft.com/office/drawing/2014/main" id="{3F453603-8359-0C23-C21B-C250F72E0FD9}"/>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22510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4. Gjennomgang av resultater - alternativer</a:t>
            </a:r>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28</a:t>
            </a:fld>
            <a:endParaRPr lang="nb-NO"/>
          </a:p>
        </p:txBody>
      </p:sp>
      <p:pic>
        <p:nvPicPr>
          <p:cNvPr id="7" name="Bilde 6">
            <a:extLst>
              <a:ext uri="{FF2B5EF4-FFF2-40B4-BE49-F238E27FC236}">
                <a16:creationId xmlns:a16="http://schemas.microsoft.com/office/drawing/2014/main" id="{BBCF9353-09B4-241D-25A1-E58D20B0012D}"/>
              </a:ext>
            </a:extLst>
          </p:cNvPr>
          <p:cNvPicPr>
            <a:picLocks noChangeAspect="1"/>
          </p:cNvPicPr>
          <p:nvPr/>
        </p:nvPicPr>
        <p:blipFill>
          <a:blip r:embed="rId2"/>
          <a:stretch>
            <a:fillRect/>
          </a:stretch>
        </p:blipFill>
        <p:spPr>
          <a:xfrm>
            <a:off x="9491238" y="0"/>
            <a:ext cx="2700762" cy="463336"/>
          </a:xfrm>
          <a:prstGeom prst="rect">
            <a:avLst/>
          </a:prstGeom>
        </p:spPr>
      </p:pic>
      <p:grpSp>
        <p:nvGrpSpPr>
          <p:cNvPr id="8" name="Gruppe 7">
            <a:extLst>
              <a:ext uri="{FF2B5EF4-FFF2-40B4-BE49-F238E27FC236}">
                <a16:creationId xmlns:a16="http://schemas.microsoft.com/office/drawing/2014/main" id="{884C554E-A1EF-46B4-ADF4-CCCFC399CF46}"/>
              </a:ext>
            </a:extLst>
          </p:cNvPr>
          <p:cNvGrpSpPr/>
          <p:nvPr/>
        </p:nvGrpSpPr>
        <p:grpSpPr>
          <a:xfrm>
            <a:off x="991933" y="3129160"/>
            <a:ext cx="4970244" cy="2768313"/>
            <a:chOff x="207638" y="2525747"/>
            <a:chExt cx="4970244" cy="1858365"/>
          </a:xfrm>
        </p:grpSpPr>
        <p:sp>
          <p:nvSpPr>
            <p:cNvPr id="13" name="TekstSylinder 6">
              <a:extLst>
                <a:ext uri="{FF2B5EF4-FFF2-40B4-BE49-F238E27FC236}">
                  <a16:creationId xmlns:a16="http://schemas.microsoft.com/office/drawing/2014/main" id="{215350A7-BCEC-4A52-9634-E2103EE261CB}"/>
                </a:ext>
              </a:extLst>
            </p:cNvPr>
            <p:cNvSpPr txBox="1"/>
            <p:nvPr/>
          </p:nvSpPr>
          <p:spPr>
            <a:xfrm>
              <a:off x="296430" y="2525747"/>
              <a:ext cx="4792660" cy="230112"/>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Alternativ 4a</a:t>
              </a:r>
              <a:endParaRPr lang="nb-NO" b="1" dirty="0">
                <a:effectLst/>
                <a:latin typeface="Times New Roman" panose="02020603050405020304" pitchFamily="18" charset="0"/>
                <a:ea typeface="Times New Roman" panose="02020603050405020304" pitchFamily="18" charset="0"/>
              </a:endParaRPr>
            </a:p>
          </p:txBody>
        </p:sp>
        <p:sp>
          <p:nvSpPr>
            <p:cNvPr id="14" name="TekstSylinder 7">
              <a:extLst>
                <a:ext uri="{FF2B5EF4-FFF2-40B4-BE49-F238E27FC236}">
                  <a16:creationId xmlns:a16="http://schemas.microsoft.com/office/drawing/2014/main" id="{27430879-90F1-4CA0-AA30-F90192BC2077}"/>
                </a:ext>
              </a:extLst>
            </p:cNvPr>
            <p:cNvSpPr txBox="1"/>
            <p:nvPr/>
          </p:nvSpPr>
          <p:spPr>
            <a:xfrm>
              <a:off x="207638" y="3056029"/>
              <a:ext cx="4970244" cy="1328083"/>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Alternativ 4a legger opp til at du som leder først går igjennom de overordnede resultatene i plenum. Deretter deler </a:t>
              </a:r>
              <a:r>
                <a:rPr lang="nb-NO" sz="1600" dirty="0">
                  <a:latin typeface="Calibri" panose="020F0502020204030204" pitchFamily="34" charset="0"/>
                  <a:ea typeface="Calibri" panose="020F0502020204030204" pitchFamily="34" charset="0"/>
                  <a:cs typeface="Times New Roman" panose="02020603050405020304" pitchFamily="18" charset="0"/>
                </a:rPr>
                <a:t>du enheten opp i mindre grupper. Gruppene starter med en individuell refleksjon før de diskutere i gruppen. Til slutt møtes alle gruppene i plenum for å dele hva det som ble diskutert i gruppene. Denne tilnærmingen kalles også noen ganger IGP som står for </a:t>
              </a:r>
              <a:r>
                <a:rPr lang="nb-NO" sz="1600" i="1" dirty="0">
                  <a:latin typeface="Calibri" panose="020F0502020204030204" pitchFamily="34" charset="0"/>
                  <a:ea typeface="Calibri" panose="020F0502020204030204" pitchFamily="34" charset="0"/>
                  <a:cs typeface="Times New Roman" panose="02020603050405020304" pitchFamily="18" charset="0"/>
                </a:rPr>
                <a:t>individuelt</a:t>
              </a:r>
              <a:r>
                <a:rPr lang="nb-NO" sz="1600" dirty="0">
                  <a:latin typeface="Calibri" panose="020F0502020204030204" pitchFamily="34" charset="0"/>
                  <a:ea typeface="Calibri" panose="020F0502020204030204" pitchFamily="34" charset="0"/>
                  <a:cs typeface="Times New Roman" panose="02020603050405020304" pitchFamily="18" charset="0"/>
                </a:rPr>
                <a:t> – </a:t>
              </a:r>
              <a:r>
                <a:rPr lang="nb-NO" sz="1600" i="1" dirty="0">
                  <a:latin typeface="Calibri" panose="020F0502020204030204" pitchFamily="34" charset="0"/>
                  <a:ea typeface="Calibri" panose="020F0502020204030204" pitchFamily="34" charset="0"/>
                  <a:cs typeface="Times New Roman" panose="02020603050405020304" pitchFamily="18" charset="0"/>
                </a:rPr>
                <a:t>gruppeoppgave </a:t>
              </a:r>
              <a:r>
                <a:rPr lang="nb-NO" sz="1600" dirty="0">
                  <a:latin typeface="Calibri" panose="020F0502020204030204" pitchFamily="34" charset="0"/>
                  <a:ea typeface="Calibri" panose="020F0502020204030204" pitchFamily="34" charset="0"/>
                  <a:cs typeface="Times New Roman" panose="02020603050405020304" pitchFamily="18" charset="0"/>
                </a:rPr>
                <a:t>– </a:t>
              </a:r>
              <a:r>
                <a:rPr lang="nb-NO" sz="1600" i="1" dirty="0">
                  <a:latin typeface="Calibri" panose="020F0502020204030204" pitchFamily="34" charset="0"/>
                  <a:ea typeface="Calibri" panose="020F0502020204030204" pitchFamily="34" charset="0"/>
                  <a:cs typeface="Times New Roman" panose="02020603050405020304" pitchFamily="18" charset="0"/>
                </a:rPr>
                <a:t>plenum.</a:t>
              </a:r>
              <a:endParaRPr lang="nb-NO" sz="1600" i="1" dirty="0">
                <a:effectLst/>
                <a:latin typeface="Times New Roman" panose="02020603050405020304" pitchFamily="18" charset="0"/>
                <a:ea typeface="Times New Roman" panose="02020603050405020304" pitchFamily="18" charset="0"/>
              </a:endParaRPr>
            </a:p>
          </p:txBody>
        </p:sp>
      </p:grpSp>
      <p:grpSp>
        <p:nvGrpSpPr>
          <p:cNvPr id="9" name="Gruppe 8">
            <a:extLst>
              <a:ext uri="{FF2B5EF4-FFF2-40B4-BE49-F238E27FC236}">
                <a16:creationId xmlns:a16="http://schemas.microsoft.com/office/drawing/2014/main" id="{329D2627-17C4-43D2-8D78-066AB0640974}"/>
              </a:ext>
            </a:extLst>
          </p:cNvPr>
          <p:cNvGrpSpPr/>
          <p:nvPr/>
        </p:nvGrpSpPr>
        <p:grpSpPr>
          <a:xfrm>
            <a:off x="6550269" y="3129160"/>
            <a:ext cx="4970244" cy="2729861"/>
            <a:chOff x="5972819" y="2525747"/>
            <a:chExt cx="4970244" cy="1795447"/>
          </a:xfrm>
        </p:grpSpPr>
        <p:sp>
          <p:nvSpPr>
            <p:cNvPr id="11" name="TekstSylinder 5">
              <a:extLst>
                <a:ext uri="{FF2B5EF4-FFF2-40B4-BE49-F238E27FC236}">
                  <a16:creationId xmlns:a16="http://schemas.microsoft.com/office/drawing/2014/main" id="{96189818-92ED-4DF1-901A-067DB5FCF437}"/>
                </a:ext>
              </a:extLst>
            </p:cNvPr>
            <p:cNvSpPr txBox="1"/>
            <p:nvPr/>
          </p:nvSpPr>
          <p:spPr>
            <a:xfrm>
              <a:off x="6061611" y="2525747"/>
              <a:ext cx="4792660" cy="225453"/>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Alternativ 4b</a:t>
              </a:r>
              <a:endParaRPr lang="nb-NO" b="1" dirty="0">
                <a:effectLst/>
                <a:latin typeface="Times New Roman" panose="02020603050405020304" pitchFamily="18" charset="0"/>
                <a:ea typeface="Times New Roman" panose="02020603050405020304" pitchFamily="18" charset="0"/>
              </a:endParaRPr>
            </a:p>
          </p:txBody>
        </p:sp>
        <p:sp>
          <p:nvSpPr>
            <p:cNvPr id="12" name="TekstSylinder 9">
              <a:extLst>
                <a:ext uri="{FF2B5EF4-FFF2-40B4-BE49-F238E27FC236}">
                  <a16:creationId xmlns:a16="http://schemas.microsoft.com/office/drawing/2014/main" id="{91B2B5B7-3E9D-41EC-A85F-215ADE374125}"/>
                </a:ext>
              </a:extLst>
            </p:cNvPr>
            <p:cNvSpPr txBox="1"/>
            <p:nvPr/>
          </p:nvSpPr>
          <p:spPr>
            <a:xfrm>
              <a:off x="5972819" y="3056028"/>
              <a:ext cx="4970244" cy="12651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Alternativ 4b legger opp til at hele oppfølgingsmøtet hovedsakelig foregår i plenum, men det kan være innslag av IGP. Alternativ 4b kan være hensiktsmessig hvis du leder en enhet med forholdsvis få medarbeidere. </a:t>
              </a:r>
              <a:r>
                <a:rPr lang="nb-NO" sz="1600" dirty="0">
                  <a:latin typeface="Calibri" panose="020F0502020204030204" pitchFamily="34" charset="0"/>
                  <a:ea typeface="Calibri" panose="020F0502020204030204" pitchFamily="34" charset="0"/>
                  <a:cs typeface="Times New Roman" panose="02020603050405020304" pitchFamily="18" charset="0"/>
                </a:rPr>
                <a:t>Er det få medarbeidere på enheten kan alternativ 4b være hensiktsmessig og gruppeoppgaven kan gjennomføres parvis.</a:t>
              </a:r>
              <a:endParaRPr lang="nb-NO" sz="1600" dirty="0">
                <a:effectLst/>
                <a:latin typeface="Times New Roman" panose="02020603050405020304" pitchFamily="18" charset="0"/>
                <a:ea typeface="Times New Roman" panose="02020603050405020304" pitchFamily="18" charset="0"/>
              </a:endParaRPr>
            </a:p>
          </p:txBody>
        </p:sp>
      </p:grpSp>
      <p:sp>
        <p:nvSpPr>
          <p:cNvPr id="10" name="TekstSylinder 10">
            <a:extLst>
              <a:ext uri="{FF2B5EF4-FFF2-40B4-BE49-F238E27FC236}">
                <a16:creationId xmlns:a16="http://schemas.microsoft.com/office/drawing/2014/main" id="{5346F97B-810E-4C7C-A276-08825D333EF6}"/>
              </a:ext>
            </a:extLst>
          </p:cNvPr>
          <p:cNvSpPr txBox="1"/>
          <p:nvPr/>
        </p:nvSpPr>
        <p:spPr>
          <a:xfrm>
            <a:off x="671487" y="1185762"/>
            <a:ext cx="10478236" cy="923330"/>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Når dere skal gå igjennom resultatene fra medarbeiderundersøkelsen kan dere gjøre det på flere måter. I denne presentasjonen har vi skissert to alternativer du kan enten velge mellom eller tilpasse til det behovet dere har. </a:t>
            </a:r>
          </a:p>
        </p:txBody>
      </p:sp>
      <p:pic>
        <p:nvPicPr>
          <p:cNvPr id="18" name="Grafikk 17" descr="Gruppe med heldekkende fyll">
            <a:extLst>
              <a:ext uri="{FF2B5EF4-FFF2-40B4-BE49-F238E27FC236}">
                <a16:creationId xmlns:a16="http://schemas.microsoft.com/office/drawing/2014/main" id="{C93B6137-0600-3531-30FD-B8E685D7A7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6719" y="2179027"/>
            <a:ext cx="914400" cy="914400"/>
          </a:xfrm>
          <a:prstGeom prst="rect">
            <a:avLst/>
          </a:prstGeom>
        </p:spPr>
      </p:pic>
      <p:pic>
        <p:nvPicPr>
          <p:cNvPr id="20" name="Grafikk 19" descr="Gruppe med personer med heldekkende fyll">
            <a:extLst>
              <a:ext uri="{FF2B5EF4-FFF2-40B4-BE49-F238E27FC236}">
                <a16:creationId xmlns:a16="http://schemas.microsoft.com/office/drawing/2014/main" id="{8701A9F5-31A8-32C8-DB20-6F82CD4896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9855" y="2179027"/>
            <a:ext cx="914400" cy="914400"/>
          </a:xfrm>
          <a:prstGeom prst="rect">
            <a:avLst/>
          </a:prstGeom>
        </p:spPr>
      </p:pic>
    </p:spTree>
    <p:extLst>
      <p:ext uri="{BB962C8B-B14F-4D97-AF65-F5344CB8AC3E}">
        <p14:creationId xmlns:p14="http://schemas.microsoft.com/office/powerpoint/2010/main" val="361886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7105A-B679-1A05-2AB1-AC7B28E27A94}"/>
              </a:ext>
            </a:extLst>
          </p:cNvPr>
          <p:cNvSpPr>
            <a:spLocks noGrp="1"/>
          </p:cNvSpPr>
          <p:nvPr>
            <p:ph type="title"/>
          </p:nvPr>
        </p:nvSpPr>
        <p:spPr/>
        <p:txBody>
          <a:bodyPr/>
          <a:lstStyle/>
          <a:p>
            <a:r>
              <a:rPr lang="nb-NO" dirty="0"/>
              <a:t>4.1.(a) Gjennomgang av overordnede resultater i plenum</a:t>
            </a:r>
          </a:p>
        </p:txBody>
      </p:sp>
      <p:sp>
        <p:nvSpPr>
          <p:cNvPr id="3" name="Plassholder for innhold 2">
            <a:extLst>
              <a:ext uri="{FF2B5EF4-FFF2-40B4-BE49-F238E27FC236}">
                <a16:creationId xmlns:a16="http://schemas.microsoft.com/office/drawing/2014/main" id="{AA74B67F-0C89-B295-7B5F-4F3212ECFF0D}"/>
              </a:ext>
            </a:extLst>
          </p:cNvPr>
          <p:cNvSpPr>
            <a:spLocks noGrp="1"/>
          </p:cNvSpPr>
          <p:nvPr>
            <p:ph idx="1"/>
          </p:nvPr>
        </p:nvSpPr>
        <p:spPr/>
        <p:txBody>
          <a:bodyPr/>
          <a:lstStyle/>
          <a:p>
            <a:r>
              <a:rPr lang="nb-NO" sz="2400" dirty="0"/>
              <a:t>I denne delen av møte bør du ta utgangspunkt i rapporten dere har mottatt, og trekke frem resultatet på de overordnede faktorene.</a:t>
            </a:r>
          </a:p>
          <a:p>
            <a:r>
              <a:rPr lang="nb-NO" sz="2400" dirty="0">
                <a:cs typeface="Times New Roman" panose="02020603050405020304" pitchFamily="18" charset="0"/>
              </a:rPr>
              <a:t>Videre i presentasjonen ligger forslag til lysbilder med fremgangsmåte for de ulike alternativene (4a og 4b). Slett lysbildene for alternativet du ikke velger å bruke. </a:t>
            </a:r>
            <a:endParaRPr lang="nb-NO" sz="2400" dirty="0"/>
          </a:p>
          <a:p>
            <a:endParaRPr lang="nb-NO" dirty="0"/>
          </a:p>
          <a:p>
            <a:pPr marL="0" indent="0">
              <a:buNone/>
            </a:pPr>
            <a:endParaRPr lang="nb-NO" dirty="0"/>
          </a:p>
        </p:txBody>
      </p:sp>
      <p:sp>
        <p:nvSpPr>
          <p:cNvPr id="4" name="Plassholder for dato 3">
            <a:extLst>
              <a:ext uri="{FF2B5EF4-FFF2-40B4-BE49-F238E27FC236}">
                <a16:creationId xmlns:a16="http://schemas.microsoft.com/office/drawing/2014/main" id="{73F14B72-49CB-CA70-721E-D2C9D31EC82D}"/>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A3CC4CAF-5736-8AC7-7027-21EA514F9445}"/>
              </a:ext>
            </a:extLst>
          </p:cNvPr>
          <p:cNvSpPr>
            <a:spLocks noGrp="1"/>
          </p:cNvSpPr>
          <p:nvPr>
            <p:ph type="sldNum" sz="quarter" idx="12"/>
          </p:nvPr>
        </p:nvSpPr>
        <p:spPr/>
        <p:txBody>
          <a:bodyPr/>
          <a:lstStyle/>
          <a:p>
            <a:fld id="{46765B28-40BF-0A46-BB8F-30D004035CD9}" type="slidenum">
              <a:rPr lang="nb-NO" smtClean="0"/>
              <a:t>29</a:t>
            </a:fld>
            <a:endParaRPr lang="nb-NO"/>
          </a:p>
        </p:txBody>
      </p:sp>
      <p:pic>
        <p:nvPicPr>
          <p:cNvPr id="7" name="Bilde 6">
            <a:extLst>
              <a:ext uri="{FF2B5EF4-FFF2-40B4-BE49-F238E27FC236}">
                <a16:creationId xmlns:a16="http://schemas.microsoft.com/office/drawing/2014/main" id="{BBCF9353-09B4-241D-25A1-E58D20B0012D}"/>
              </a:ext>
            </a:extLst>
          </p:cNvPr>
          <p:cNvPicPr>
            <a:picLocks noChangeAspect="1"/>
          </p:cNvPicPr>
          <p:nvPr/>
        </p:nvPicPr>
        <p:blipFill>
          <a:blip r:embed="rId2"/>
          <a:stretch>
            <a:fillRect/>
          </a:stretch>
        </p:blipFill>
        <p:spPr>
          <a:xfrm>
            <a:off x="9491238" y="0"/>
            <a:ext cx="2700762" cy="463336"/>
          </a:xfrm>
          <a:prstGeom prst="rect">
            <a:avLst/>
          </a:prstGeom>
        </p:spPr>
      </p:pic>
    </p:spTree>
    <p:extLst>
      <p:ext uri="{BB962C8B-B14F-4D97-AF65-F5344CB8AC3E}">
        <p14:creationId xmlns:p14="http://schemas.microsoft.com/office/powerpoint/2010/main" val="31253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9A657C-4C11-BDD4-93B8-E2AF1258C62D}"/>
              </a:ext>
            </a:extLst>
          </p:cNvPr>
          <p:cNvSpPr>
            <a:spLocks noGrp="1"/>
          </p:cNvSpPr>
          <p:nvPr>
            <p:ph type="title"/>
          </p:nvPr>
        </p:nvSpPr>
        <p:spPr>
          <a:xfrm>
            <a:off x="536576" y="308077"/>
            <a:ext cx="10944226" cy="863600"/>
          </a:xfrm>
        </p:spPr>
        <p:txBody>
          <a:bodyPr/>
          <a:lstStyle/>
          <a:p>
            <a:pPr marL="0" marR="0" lvl="0" indent="0" defTabSz="914400" rtl="0" eaLnBrk="1" fontAlgn="auto" latinLnBrk="0" hangingPunct="1">
              <a:lnSpc>
                <a:spcPct val="90000"/>
              </a:lnSpc>
              <a:spcBef>
                <a:spcPct val="0"/>
              </a:spcBef>
              <a:spcAft>
                <a:spcPts val="0"/>
              </a:spcAft>
              <a:tabLst/>
              <a:defRPr/>
            </a:pPr>
            <a:r>
              <a:rPr kumimoji="0" lang="nb-NO" sz="3200" b="1" i="0" u="none" strike="noStrike" kern="1200" cap="none" spc="0" normalizeH="0" baseline="0" noProof="0" dirty="0">
                <a:ln>
                  <a:noFill/>
                </a:ln>
                <a:effectLst/>
                <a:uLnTx/>
                <a:uFillTx/>
                <a:latin typeface="Arial" panose="020B0604020202020204"/>
                <a:ea typeface="+mj-ea"/>
                <a:cs typeface="+mj-cs"/>
              </a:rPr>
              <a:t>Tre møter til oppfølging av medarbeiderundersøkelsen</a:t>
            </a:r>
          </a:p>
        </p:txBody>
      </p:sp>
      <p:sp>
        <p:nvSpPr>
          <p:cNvPr id="4" name="Plassholder for dato 3">
            <a:extLst>
              <a:ext uri="{FF2B5EF4-FFF2-40B4-BE49-F238E27FC236}">
                <a16:creationId xmlns:a16="http://schemas.microsoft.com/office/drawing/2014/main" id="{83A6C984-FD19-29AA-5A32-88143AD23C79}"/>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F159405-0D77-5FDD-1029-2D585A767624}"/>
              </a:ext>
            </a:extLst>
          </p:cNvPr>
          <p:cNvSpPr>
            <a:spLocks noGrp="1"/>
          </p:cNvSpPr>
          <p:nvPr>
            <p:ph type="sldNum" sz="quarter" idx="12"/>
          </p:nvPr>
        </p:nvSpPr>
        <p:spPr/>
        <p:txBody>
          <a:bodyPr/>
          <a:lstStyle/>
          <a:p>
            <a:fld id="{46765B28-40BF-0A46-BB8F-30D004035CD9}" type="slidenum">
              <a:rPr lang="nb-NO" smtClean="0"/>
              <a:t>3</a:t>
            </a:fld>
            <a:endParaRPr lang="nb-NO"/>
          </a:p>
        </p:txBody>
      </p:sp>
      <p:sp>
        <p:nvSpPr>
          <p:cNvPr id="7" name="Rektangel 6">
            <a:extLst>
              <a:ext uri="{FF2B5EF4-FFF2-40B4-BE49-F238E27FC236}">
                <a16:creationId xmlns:a16="http://schemas.microsoft.com/office/drawing/2014/main" id="{569AC863-3FBD-A4C7-47F1-8DDDA691FBA7}"/>
              </a:ext>
            </a:extLst>
          </p:cNvPr>
          <p:cNvSpPr/>
          <p:nvPr/>
        </p:nvSpPr>
        <p:spPr>
          <a:xfrm>
            <a:off x="9490378" y="7829"/>
            <a:ext cx="2701622" cy="461665"/>
          </a:xfrm>
          <a:prstGeom prst="rect">
            <a:avLst/>
          </a:prstGeom>
          <a:solidFill>
            <a:srgbClr val="FFC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000000"/>
                </a:solidFill>
                <a:effectLst/>
                <a:uLnTx/>
                <a:uFillTx/>
                <a:latin typeface="Arial" panose="020B0604020202020204"/>
                <a:ea typeface="+mn-ea"/>
                <a:cs typeface="+mn-cs"/>
              </a:rPr>
              <a:t>Forberedelse/ veiledning til deg som leder</a:t>
            </a:r>
          </a:p>
        </p:txBody>
      </p:sp>
      <p:sp>
        <p:nvSpPr>
          <p:cNvPr id="9" name="Ellipse 8">
            <a:extLst>
              <a:ext uri="{FF2B5EF4-FFF2-40B4-BE49-F238E27FC236}">
                <a16:creationId xmlns:a16="http://schemas.microsoft.com/office/drawing/2014/main" id="{C828E8CD-96C8-D941-5762-7481E47FE26F}"/>
              </a:ext>
            </a:extLst>
          </p:cNvPr>
          <p:cNvSpPr/>
          <p:nvPr/>
        </p:nvSpPr>
        <p:spPr>
          <a:xfrm>
            <a:off x="4209888" y="1220097"/>
            <a:ext cx="1447800" cy="14478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4800" b="0" i="0" u="none" strike="noStrike" kern="0" cap="none" spc="0" normalizeH="0" baseline="0" noProof="0">
                <a:ln>
                  <a:noFill/>
                </a:ln>
                <a:solidFill>
                  <a:srgbClr val="FFFFFF"/>
                </a:solidFill>
                <a:effectLst/>
                <a:uLnTx/>
                <a:uFillTx/>
                <a:latin typeface="Arial" panose="020B0604020202020204"/>
                <a:ea typeface="+mn-ea"/>
                <a:cs typeface="+mn-cs"/>
              </a:rPr>
              <a:t>2</a:t>
            </a:r>
          </a:p>
        </p:txBody>
      </p:sp>
      <p:sp>
        <p:nvSpPr>
          <p:cNvPr id="10" name="TekstSylinder 9">
            <a:extLst>
              <a:ext uri="{FF2B5EF4-FFF2-40B4-BE49-F238E27FC236}">
                <a16:creationId xmlns:a16="http://schemas.microsoft.com/office/drawing/2014/main" id="{A969DBAE-E934-3DA8-8FB8-24165586DD33}"/>
              </a:ext>
            </a:extLst>
          </p:cNvPr>
          <p:cNvSpPr txBox="1"/>
          <p:nvPr/>
        </p:nvSpPr>
        <p:spPr>
          <a:xfrm>
            <a:off x="4209888" y="2827682"/>
            <a:ext cx="373371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dirty="0">
                <a:ln>
                  <a:noFill/>
                </a:ln>
                <a:solidFill>
                  <a:srgbClr val="000000">
                    <a:lumMod val="95000"/>
                    <a:lumOff val="5000"/>
                  </a:srgbClr>
                </a:solidFill>
                <a:effectLst/>
                <a:uLnTx/>
                <a:uFillTx/>
              </a:rPr>
              <a:t>Møte 2: Dere jobber med resultatene</a:t>
            </a:r>
          </a:p>
        </p:txBody>
      </p:sp>
      <p:sp>
        <p:nvSpPr>
          <p:cNvPr id="11" name="TekstSylinder 10">
            <a:extLst>
              <a:ext uri="{FF2B5EF4-FFF2-40B4-BE49-F238E27FC236}">
                <a16:creationId xmlns:a16="http://schemas.microsoft.com/office/drawing/2014/main" id="{0E87AE17-BD5F-8C44-55BD-DA47564DB30A}"/>
              </a:ext>
            </a:extLst>
          </p:cNvPr>
          <p:cNvSpPr txBox="1"/>
          <p:nvPr/>
        </p:nvSpPr>
        <p:spPr>
          <a:xfrm>
            <a:off x="4209887" y="3229701"/>
            <a:ext cx="3662873"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Det andre du bør gjøre er kalle inn alle på enheten din til et eget møte der dere jobber med resultatene, og sammen tolker det rapporten viser. </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a:ln>
                <a:noFill/>
              </a:ln>
              <a:solidFill>
                <a:srgbClr val="000000">
                  <a:lumMod val="95000"/>
                  <a:lumOff val="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Denne delen av oppfølgingen er viktig å gjennomføre selv om du som leder opplever at resultatene ikke gir grunn til bekymring.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a:ln>
                <a:noFill/>
              </a:ln>
              <a:solidFill>
                <a:srgbClr val="000000">
                  <a:lumMod val="95000"/>
                  <a:lumOff val="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Etter at dere har jobbet med resultatene i møte 2 bør det gå litt tid før dere gjennomfører møte 3 for ettertanke og ny giv, eksempelvis opptil 2 uker.</a:t>
            </a:r>
          </a:p>
        </p:txBody>
      </p:sp>
      <p:sp>
        <p:nvSpPr>
          <p:cNvPr id="12" name="Ellipse 11">
            <a:extLst>
              <a:ext uri="{FF2B5EF4-FFF2-40B4-BE49-F238E27FC236}">
                <a16:creationId xmlns:a16="http://schemas.microsoft.com/office/drawing/2014/main" id="{18981A45-510D-2B38-5BCB-4EBE7BC0FD7C}"/>
              </a:ext>
            </a:extLst>
          </p:cNvPr>
          <p:cNvSpPr/>
          <p:nvPr/>
        </p:nvSpPr>
        <p:spPr>
          <a:xfrm>
            <a:off x="8173344" y="1220097"/>
            <a:ext cx="1447800" cy="14478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4800" b="0" i="0" u="none" strike="noStrike" kern="0" cap="none" spc="0" normalizeH="0" baseline="0" noProof="0" dirty="0">
                <a:ln>
                  <a:noFill/>
                </a:ln>
                <a:solidFill>
                  <a:srgbClr val="FFFFFF"/>
                </a:solidFill>
                <a:effectLst/>
                <a:uLnTx/>
                <a:uFillTx/>
                <a:latin typeface="Arial" panose="020B0604020202020204"/>
                <a:ea typeface="+mn-ea"/>
                <a:cs typeface="+mn-cs"/>
              </a:rPr>
              <a:t>3</a:t>
            </a:r>
          </a:p>
        </p:txBody>
      </p:sp>
      <p:sp>
        <p:nvSpPr>
          <p:cNvPr id="13" name="TekstSylinder 12">
            <a:extLst>
              <a:ext uri="{FF2B5EF4-FFF2-40B4-BE49-F238E27FC236}">
                <a16:creationId xmlns:a16="http://schemas.microsoft.com/office/drawing/2014/main" id="{9C8ACB30-A282-F96F-361F-224F63B9049D}"/>
              </a:ext>
            </a:extLst>
          </p:cNvPr>
          <p:cNvSpPr txBox="1"/>
          <p:nvPr/>
        </p:nvSpPr>
        <p:spPr>
          <a:xfrm>
            <a:off x="8173344" y="2827682"/>
            <a:ext cx="365516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dirty="0">
                <a:ln>
                  <a:noFill/>
                </a:ln>
                <a:solidFill>
                  <a:srgbClr val="000000">
                    <a:lumMod val="95000"/>
                    <a:lumOff val="5000"/>
                  </a:srgbClr>
                </a:solidFill>
                <a:effectLst/>
                <a:uLnTx/>
                <a:uFillTx/>
              </a:rPr>
              <a:t>Møte 3: Dere jobber med tiltakene </a:t>
            </a:r>
          </a:p>
        </p:txBody>
      </p:sp>
      <p:sp>
        <p:nvSpPr>
          <p:cNvPr id="14" name="TekstSylinder 13">
            <a:extLst>
              <a:ext uri="{FF2B5EF4-FFF2-40B4-BE49-F238E27FC236}">
                <a16:creationId xmlns:a16="http://schemas.microsoft.com/office/drawing/2014/main" id="{265A9125-4B60-4471-84D2-C2F741F57AD1}"/>
              </a:ext>
            </a:extLst>
          </p:cNvPr>
          <p:cNvSpPr txBox="1"/>
          <p:nvPr/>
        </p:nvSpPr>
        <p:spPr>
          <a:xfrm>
            <a:off x="8173343" y="3236562"/>
            <a:ext cx="329942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Etter at dere har gjennomført møte 2 skal dere jobber med hvordan dere best følger opp resultatene med konkrete fokusområder/tiltak. </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a:ln>
                <a:noFill/>
              </a:ln>
              <a:solidFill>
                <a:srgbClr val="000000">
                  <a:lumMod val="95000"/>
                  <a:lumOff val="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Basert på diskusjonene dere har hatt rundt resultatene skal dere iverksette tiltak for både å bevare det som er godt, men også tiltak for å forbedre hvordan dere har det på jobb.</a:t>
            </a:r>
          </a:p>
        </p:txBody>
      </p:sp>
      <p:sp>
        <p:nvSpPr>
          <p:cNvPr id="15" name="Ellipse 14">
            <a:extLst>
              <a:ext uri="{FF2B5EF4-FFF2-40B4-BE49-F238E27FC236}">
                <a16:creationId xmlns:a16="http://schemas.microsoft.com/office/drawing/2014/main" id="{992E54C4-0EC1-F6E0-B88B-29FBC7DE05C6}"/>
              </a:ext>
            </a:extLst>
          </p:cNvPr>
          <p:cNvSpPr/>
          <p:nvPr/>
        </p:nvSpPr>
        <p:spPr>
          <a:xfrm>
            <a:off x="536576" y="1220097"/>
            <a:ext cx="1447800" cy="1447800"/>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4800" b="0" i="0" u="none" strike="noStrike" kern="0" cap="none" spc="0" normalizeH="0" baseline="0" noProof="0" dirty="0">
                <a:ln>
                  <a:noFill/>
                </a:ln>
                <a:solidFill>
                  <a:srgbClr val="FFFFFF"/>
                </a:solidFill>
                <a:effectLst/>
                <a:uLnTx/>
                <a:uFillTx/>
                <a:latin typeface="Arial" panose="020B0604020202020204"/>
                <a:ea typeface="+mn-ea"/>
                <a:cs typeface="+mn-cs"/>
              </a:rPr>
              <a:t>1</a:t>
            </a:r>
          </a:p>
        </p:txBody>
      </p:sp>
      <p:sp>
        <p:nvSpPr>
          <p:cNvPr id="16" name="TekstSylinder 15">
            <a:extLst>
              <a:ext uri="{FF2B5EF4-FFF2-40B4-BE49-F238E27FC236}">
                <a16:creationId xmlns:a16="http://schemas.microsoft.com/office/drawing/2014/main" id="{44C9EB6E-9FD8-458D-C590-87C052748A4E}"/>
              </a:ext>
            </a:extLst>
          </p:cNvPr>
          <p:cNvSpPr txBox="1"/>
          <p:nvPr/>
        </p:nvSpPr>
        <p:spPr>
          <a:xfrm>
            <a:off x="536576" y="2827682"/>
            <a:ext cx="299152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dirty="0">
                <a:ln>
                  <a:noFill/>
                </a:ln>
                <a:solidFill>
                  <a:srgbClr val="000000">
                    <a:lumMod val="95000"/>
                    <a:lumOff val="5000"/>
                  </a:srgbClr>
                </a:solidFill>
                <a:effectLst/>
                <a:uLnTx/>
                <a:uFillTx/>
              </a:rPr>
              <a:t>Møte 1: Dere forbereder dere</a:t>
            </a:r>
          </a:p>
        </p:txBody>
      </p:sp>
      <p:sp>
        <p:nvSpPr>
          <p:cNvPr id="17" name="TekstSylinder 16">
            <a:extLst>
              <a:ext uri="{FF2B5EF4-FFF2-40B4-BE49-F238E27FC236}">
                <a16:creationId xmlns:a16="http://schemas.microsoft.com/office/drawing/2014/main" id="{72CD527B-9A91-923E-FD55-48AB591102E0}"/>
              </a:ext>
            </a:extLst>
          </p:cNvPr>
          <p:cNvSpPr txBox="1"/>
          <p:nvPr/>
        </p:nvSpPr>
        <p:spPr>
          <a:xfrm>
            <a:off x="536575" y="3222840"/>
            <a:ext cx="329942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Det første du bør gjøre er å orientere dine medarbeidere om at du har fått resultatene, og at dere skal sette av tid til å jobbe med resultatene. Du kan her vise de overordnede resultatene fra rapporten.</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a:ln>
                <a:noFill/>
              </a:ln>
              <a:solidFill>
                <a:srgbClr val="000000">
                  <a:lumMod val="95000"/>
                  <a:lumOff val="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Denne orienteringen bør du gjøre opptil en uke før dere gjennomfører møte 2. Møte 1 trenger ikke være veldig langt, det kan holde å sette av 15-20 min. til orienteringen. </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a:ln>
                <a:noFill/>
              </a:ln>
              <a:solidFill>
                <a:srgbClr val="000000">
                  <a:lumMod val="95000"/>
                  <a:lumOff val="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000000">
                    <a:lumMod val="95000"/>
                    <a:lumOff val="5000"/>
                  </a:srgbClr>
                </a:solidFill>
                <a:effectLst/>
                <a:uLnTx/>
                <a:uFillTx/>
              </a:rPr>
              <a:t>Det kan være lurt å dele resultatrapporten med dine medarbeidere i dette møte slik at de kommer godt forberedt til det neste møte.</a:t>
            </a:r>
          </a:p>
        </p:txBody>
      </p:sp>
      <p:sp>
        <p:nvSpPr>
          <p:cNvPr id="18" name="TekstSylinder 17">
            <a:extLst>
              <a:ext uri="{FF2B5EF4-FFF2-40B4-BE49-F238E27FC236}">
                <a16:creationId xmlns:a16="http://schemas.microsoft.com/office/drawing/2014/main" id="{3868F34F-B288-92BD-3D3D-8ADA7DE81311}"/>
              </a:ext>
            </a:extLst>
          </p:cNvPr>
          <p:cNvSpPr txBox="1"/>
          <p:nvPr/>
        </p:nvSpPr>
        <p:spPr>
          <a:xfrm>
            <a:off x="2645727" y="1820887"/>
            <a:ext cx="902812" cy="246221"/>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a:ln>
                  <a:noFill/>
                </a:ln>
                <a:solidFill>
                  <a:srgbClr val="000000"/>
                </a:solidFill>
                <a:effectLst/>
                <a:uLnTx/>
                <a:uFillTx/>
              </a:rPr>
              <a:t>~2 – 7 dager</a:t>
            </a:r>
          </a:p>
        </p:txBody>
      </p:sp>
      <p:sp>
        <p:nvSpPr>
          <p:cNvPr id="19" name="TekstSylinder 18">
            <a:extLst>
              <a:ext uri="{FF2B5EF4-FFF2-40B4-BE49-F238E27FC236}">
                <a16:creationId xmlns:a16="http://schemas.microsoft.com/office/drawing/2014/main" id="{E221D194-5ED6-E926-37E7-6EF6D7441FB2}"/>
              </a:ext>
            </a:extLst>
          </p:cNvPr>
          <p:cNvSpPr txBox="1"/>
          <p:nvPr/>
        </p:nvSpPr>
        <p:spPr>
          <a:xfrm>
            <a:off x="6411211" y="1820887"/>
            <a:ext cx="1008610" cy="246221"/>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a:ln>
                  <a:noFill/>
                </a:ln>
                <a:solidFill>
                  <a:srgbClr val="000000"/>
                </a:solidFill>
                <a:effectLst/>
                <a:uLnTx/>
                <a:uFillTx/>
              </a:rPr>
              <a:t>~ 7 – 14 dager</a:t>
            </a:r>
          </a:p>
        </p:txBody>
      </p:sp>
      <p:cxnSp>
        <p:nvCxnSpPr>
          <p:cNvPr id="20" name="Rett pilkobling 19">
            <a:extLst>
              <a:ext uri="{FF2B5EF4-FFF2-40B4-BE49-F238E27FC236}">
                <a16:creationId xmlns:a16="http://schemas.microsoft.com/office/drawing/2014/main" id="{179B4627-1896-165F-4CB8-52590486D20D}"/>
              </a:ext>
            </a:extLst>
          </p:cNvPr>
          <p:cNvCxnSpPr>
            <a:cxnSpLocks/>
          </p:cNvCxnSpPr>
          <p:nvPr/>
        </p:nvCxnSpPr>
        <p:spPr>
          <a:xfrm flipV="1">
            <a:off x="3501636" y="1943996"/>
            <a:ext cx="589243" cy="3"/>
          </a:xfrm>
          <a:prstGeom prst="straightConnector1">
            <a:avLst/>
          </a:prstGeom>
          <a:noFill/>
          <a:ln w="6350" cap="flat" cmpd="sng" algn="ctr">
            <a:solidFill>
              <a:schemeClr val="accent1"/>
            </a:solidFill>
            <a:prstDash val="solid"/>
            <a:miter lim="800000"/>
            <a:tailEnd type="triangle"/>
          </a:ln>
          <a:effectLst/>
        </p:spPr>
      </p:cxnSp>
      <p:cxnSp>
        <p:nvCxnSpPr>
          <p:cNvPr id="21" name="Rett pilkobling 20">
            <a:extLst>
              <a:ext uri="{FF2B5EF4-FFF2-40B4-BE49-F238E27FC236}">
                <a16:creationId xmlns:a16="http://schemas.microsoft.com/office/drawing/2014/main" id="{7F2E7798-C05D-6734-2EAB-7F7703CC4F63}"/>
              </a:ext>
            </a:extLst>
          </p:cNvPr>
          <p:cNvCxnSpPr>
            <a:cxnSpLocks/>
          </p:cNvCxnSpPr>
          <p:nvPr/>
        </p:nvCxnSpPr>
        <p:spPr>
          <a:xfrm flipH="1" flipV="1">
            <a:off x="2103385" y="1943996"/>
            <a:ext cx="589243" cy="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793BA42B-B5C7-A095-F991-F6671363223F}"/>
              </a:ext>
            </a:extLst>
          </p:cNvPr>
          <p:cNvCxnSpPr>
            <a:cxnSpLocks/>
          </p:cNvCxnSpPr>
          <p:nvPr/>
        </p:nvCxnSpPr>
        <p:spPr>
          <a:xfrm flipV="1">
            <a:off x="7465092" y="1943996"/>
            <a:ext cx="589243" cy="2"/>
          </a:xfrm>
          <a:prstGeom prst="straightConnector1">
            <a:avLst/>
          </a:prstGeom>
          <a:noFill/>
          <a:ln w="6350" cap="flat" cmpd="sng" algn="ctr">
            <a:solidFill>
              <a:schemeClr val="accent1"/>
            </a:solidFill>
            <a:prstDash val="solid"/>
            <a:miter lim="800000"/>
            <a:tailEnd type="triangle"/>
          </a:ln>
          <a:effectLst/>
        </p:spPr>
      </p:cxnSp>
      <p:cxnSp>
        <p:nvCxnSpPr>
          <p:cNvPr id="23" name="Rett pilkobling 22">
            <a:extLst>
              <a:ext uri="{FF2B5EF4-FFF2-40B4-BE49-F238E27FC236}">
                <a16:creationId xmlns:a16="http://schemas.microsoft.com/office/drawing/2014/main" id="{8077A984-B2FB-A05B-5A60-AB2D97877C74}"/>
              </a:ext>
            </a:extLst>
          </p:cNvPr>
          <p:cNvCxnSpPr>
            <a:cxnSpLocks/>
          </p:cNvCxnSpPr>
          <p:nvPr/>
        </p:nvCxnSpPr>
        <p:spPr>
          <a:xfrm flipH="1" flipV="1">
            <a:off x="5776697" y="1943996"/>
            <a:ext cx="589243" cy="2"/>
          </a:xfrm>
          <a:prstGeom prst="straightConnector1">
            <a:avLst/>
          </a:prstGeom>
          <a:noFill/>
          <a:ln w="6350" cap="flat" cmpd="sng" algn="ctr">
            <a:solidFill>
              <a:schemeClr val="accent1"/>
            </a:solidFill>
            <a:prstDash val="solid"/>
            <a:miter lim="800000"/>
            <a:headEnd type="none" w="med" len="med"/>
            <a:tailEnd type="none" w="med" len="med"/>
          </a:ln>
          <a:effectLst/>
        </p:spPr>
      </p:cxnSp>
      <p:sp>
        <p:nvSpPr>
          <p:cNvPr id="29" name="TekstSylinder 28">
            <a:extLst>
              <a:ext uri="{FF2B5EF4-FFF2-40B4-BE49-F238E27FC236}">
                <a16:creationId xmlns:a16="http://schemas.microsoft.com/office/drawing/2014/main" id="{CA8A0DA1-15A0-6FCF-D561-080EAC1999A8}"/>
              </a:ext>
            </a:extLst>
          </p:cNvPr>
          <p:cNvSpPr txBox="1"/>
          <p:nvPr/>
        </p:nvSpPr>
        <p:spPr>
          <a:xfrm>
            <a:off x="8490459" y="5738368"/>
            <a:ext cx="3130791" cy="461665"/>
          </a:xfrm>
          <a:prstGeom prst="rect">
            <a:avLst/>
          </a:prstGeom>
          <a:solidFill>
            <a:schemeClr val="accent1">
              <a:lumMod val="20000"/>
              <a:lumOff val="80000"/>
            </a:schemeClr>
          </a:solidFill>
        </p:spPr>
        <p:txBody>
          <a:bodyPr wrap="square" rtlCol="0">
            <a:spAutoFit/>
          </a:bodyPr>
          <a:lstStyle/>
          <a:p>
            <a:r>
              <a:rPr lang="nb-NO" sz="1200" dirty="0"/>
              <a:t>Husk å sette av tid i kalenderen til alle tre møtene før første møte </a:t>
            </a:r>
          </a:p>
        </p:txBody>
      </p:sp>
      <p:pic>
        <p:nvPicPr>
          <p:cNvPr id="31" name="Grafikk 30" descr="Utropstegn med heldekkende fyll">
            <a:extLst>
              <a:ext uri="{FF2B5EF4-FFF2-40B4-BE49-F238E27FC236}">
                <a16:creationId xmlns:a16="http://schemas.microsoft.com/office/drawing/2014/main" id="{1756AEF6-3159-3C17-9946-7AE645F7BF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59713" y="5523535"/>
            <a:ext cx="914400" cy="914400"/>
          </a:xfrm>
          <a:prstGeom prst="rect">
            <a:avLst/>
          </a:prstGeom>
        </p:spPr>
      </p:pic>
    </p:spTree>
    <p:extLst>
      <p:ext uri="{BB962C8B-B14F-4D97-AF65-F5344CB8AC3E}">
        <p14:creationId xmlns:p14="http://schemas.microsoft.com/office/powerpoint/2010/main" val="17721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6" y="434220"/>
            <a:ext cx="10944226" cy="863600"/>
          </a:xfrm>
        </p:spPr>
        <p:txBody>
          <a:bodyPr/>
          <a:lstStyle/>
          <a:p>
            <a:r>
              <a:rPr lang="nb-NO" sz="3200" dirty="0"/>
              <a:t>4.2. (a) Tolkning og diskusjon av resultatene i mindre grupper</a:t>
            </a:r>
            <a:endParaRPr lang="nb-NO" dirty="0"/>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sz="half" idx="1"/>
          </p:nvPr>
        </p:nvSpPr>
        <p:spPr>
          <a:xfrm>
            <a:off x="623887" y="1810512"/>
            <a:ext cx="11181016" cy="3108960"/>
          </a:xfrm>
        </p:spPr>
        <p:txBody>
          <a:bodyPr/>
          <a:lstStyle/>
          <a:p>
            <a:pPr marL="342900" indent="-342900">
              <a:lnSpc>
                <a:spcPct val="107000"/>
              </a:lnSpc>
              <a:spcAft>
                <a:spcPts val="800"/>
              </a:spcAft>
              <a:buClr>
                <a:srgbClr val="000000"/>
              </a:buClr>
              <a:buAutoNum type="arabicPeriod"/>
            </a:pPr>
            <a:r>
              <a:rPr lang="nb-NO" sz="1600" dirty="0">
                <a:ea typeface="Times New Roman" panose="02020603050405020304" pitchFamily="18" charset="0"/>
              </a:rPr>
              <a:t>Vi bruker opptil 5 minutter hver for oss til å tenke gjennom spørsmålene</a:t>
            </a:r>
          </a:p>
          <a:p>
            <a:pPr marL="342900" indent="-342900">
              <a:lnSpc>
                <a:spcPct val="107000"/>
              </a:lnSpc>
              <a:spcAft>
                <a:spcPts val="800"/>
              </a:spcAft>
              <a:buClr>
                <a:srgbClr val="000000"/>
              </a:buClr>
              <a:buAutoNum type="arabicPeriod"/>
            </a:pPr>
            <a:r>
              <a:rPr lang="nb-NO" sz="1600" dirty="0"/>
              <a:t>Vi tolker og diskuterer sammen i mindre grupper. Gruppen velger en ordstyrer og en som har ansvar for å presentere i plenum etterpå - og dokumentere</a:t>
            </a:r>
          </a:p>
          <a:p>
            <a:pPr marL="1016000" lvl="2" indent="-285750"/>
            <a:endParaRPr lang="nb-NO" sz="1600" dirty="0">
              <a:ea typeface="Times New Roman" panose="02020603050405020304" pitchFamily="18" charset="0"/>
            </a:endParaRPr>
          </a:p>
          <a:p>
            <a:pPr marL="1016000" lvl="2" indent="-285750"/>
            <a:r>
              <a:rPr lang="nb-NO" sz="1600" dirty="0">
                <a:ea typeface="Times New Roman" panose="02020603050405020304" pitchFamily="18" charset="0"/>
              </a:rPr>
              <a:t>Hvor skiller resultatene seg ut? Høyt/lavt, mot trossamfunnet</a:t>
            </a:r>
          </a:p>
          <a:p>
            <a:pPr marL="1016000" lvl="2" indent="-285750"/>
            <a:r>
              <a:rPr lang="nb-NO" sz="1600" dirty="0">
                <a:ea typeface="Times New Roman" panose="02020603050405020304" pitchFamily="18" charset="0"/>
              </a:rPr>
              <a:t>Flere forhold som skiller seg ut, vil ofte ha en sammenheng</a:t>
            </a:r>
          </a:p>
          <a:p>
            <a:pPr marL="1016000" lvl="2" indent="-285750"/>
            <a:r>
              <a:rPr lang="nb-NO" sz="1600" dirty="0">
                <a:ea typeface="Times New Roman" panose="02020603050405020304" pitchFamily="18" charset="0"/>
              </a:rPr>
              <a:t>Hvilke resultater er du </a:t>
            </a:r>
            <a:r>
              <a:rPr lang="nb-NO" sz="1600" b="1" dirty="0">
                <a:ea typeface="Times New Roman" panose="02020603050405020304" pitchFamily="18" charset="0"/>
              </a:rPr>
              <a:t>overrasket</a:t>
            </a:r>
            <a:r>
              <a:rPr lang="nb-NO" sz="1600" dirty="0">
                <a:ea typeface="Times New Roman" panose="02020603050405020304" pitchFamily="18" charset="0"/>
              </a:rPr>
              <a:t> over? </a:t>
            </a:r>
          </a:p>
          <a:p>
            <a:pPr marL="1016000" lvl="2" indent="-285750"/>
            <a:r>
              <a:rPr lang="nb-NO" sz="1600" dirty="0">
                <a:ea typeface="Times New Roman" panose="02020603050405020304" pitchFamily="18" charset="0"/>
              </a:rPr>
              <a:t>Hvilke resultater er du </a:t>
            </a:r>
            <a:r>
              <a:rPr lang="nb-NO" sz="1600" b="1" dirty="0">
                <a:ea typeface="Times New Roman" panose="02020603050405020304" pitchFamily="18" charset="0"/>
              </a:rPr>
              <a:t>tilfreds</a:t>
            </a:r>
            <a:r>
              <a:rPr lang="nb-NO" sz="1600" dirty="0">
                <a:ea typeface="Times New Roman" panose="02020603050405020304" pitchFamily="18" charset="0"/>
              </a:rPr>
              <a:t> over? </a:t>
            </a:r>
          </a:p>
          <a:p>
            <a:pPr marL="1016000" lvl="2" indent="-285750"/>
            <a:r>
              <a:rPr lang="nb-NO" sz="1600" dirty="0">
                <a:ea typeface="Times New Roman" panose="02020603050405020304" pitchFamily="18" charset="0"/>
              </a:rPr>
              <a:t>Hvilke resultater er forhold som må </a:t>
            </a:r>
            <a:r>
              <a:rPr lang="nb-NO" sz="1600" b="1" dirty="0">
                <a:ea typeface="Times New Roman" panose="02020603050405020304" pitchFamily="18" charset="0"/>
              </a:rPr>
              <a:t>forbedres</a:t>
            </a:r>
            <a:r>
              <a:rPr lang="nb-NO" sz="1600" dirty="0">
                <a:ea typeface="Times New Roman" panose="02020603050405020304" pitchFamily="18" charset="0"/>
              </a:rPr>
              <a:t>?</a:t>
            </a:r>
          </a:p>
          <a:p>
            <a:pPr marL="342900" indent="-342900">
              <a:lnSpc>
                <a:spcPct val="107000"/>
              </a:lnSpc>
              <a:spcAft>
                <a:spcPts val="800"/>
              </a:spcAft>
              <a:buClr>
                <a:srgbClr val="000000"/>
              </a:buClr>
              <a:buAutoNum type="arabicPeriod"/>
            </a:pPr>
            <a:endParaRPr lang="nb-NO" sz="1600" dirty="0"/>
          </a:p>
          <a:p>
            <a:pPr marL="342900" indent="-342900">
              <a:lnSpc>
                <a:spcPct val="107000"/>
              </a:lnSpc>
              <a:spcAft>
                <a:spcPts val="800"/>
              </a:spcAft>
              <a:buClr>
                <a:srgbClr val="000000"/>
              </a:buClr>
              <a:buFont typeface="Arial" panose="020B0604020202020204" pitchFamily="34" charset="0"/>
              <a:buAutoNum type="arabicPeriod"/>
            </a:pPr>
            <a:r>
              <a:rPr lang="nb-NO" sz="1600" dirty="0">
                <a:ea typeface="Times New Roman" panose="02020603050405020304" pitchFamily="18" charset="0"/>
              </a:rPr>
              <a:t>Presentasjon og diskusjon i plenum</a:t>
            </a:r>
          </a:p>
          <a:p>
            <a:pPr marL="342900" indent="-342900">
              <a:lnSpc>
                <a:spcPct val="107000"/>
              </a:lnSpc>
              <a:spcAft>
                <a:spcPts val="800"/>
              </a:spcAft>
              <a:buClr>
                <a:srgbClr val="000000"/>
              </a:buClr>
              <a:buAutoNum type="arabicPeriod"/>
            </a:pPr>
            <a:endParaRPr lang="nb-NO" sz="1600" dirty="0"/>
          </a:p>
          <a:p>
            <a:pPr marL="730250" lvl="2" indent="0">
              <a:buNone/>
            </a:pPr>
            <a:endParaRPr lang="nb-NO" sz="1600" dirty="0">
              <a:ea typeface="Times New Roman" panose="02020603050405020304" pitchFamily="18" charset="0"/>
            </a:endParaRPr>
          </a:p>
          <a:p>
            <a:pPr marL="0" indent="0">
              <a:lnSpc>
                <a:spcPct val="107000"/>
              </a:lnSpc>
              <a:spcAft>
                <a:spcPts val="800"/>
              </a:spcAft>
              <a:buClr>
                <a:srgbClr val="0085C0"/>
              </a:buClr>
              <a:buNone/>
            </a:pPr>
            <a:endParaRPr lang="nb-NO" sz="1600" dirty="0">
              <a:effectLst/>
              <a:ea typeface="Times New Roman" panose="02020603050405020304" pitchFamily="18" charset="0"/>
            </a:endParaRPr>
          </a:p>
          <a:p>
            <a:pPr marL="0" indent="0">
              <a:buNone/>
            </a:pPr>
            <a:endParaRPr lang="nb-NO" sz="1600"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30</a:t>
            </a:fld>
            <a:endParaRPr lang="nb-NO"/>
          </a:p>
        </p:txBody>
      </p:sp>
      <p:pic>
        <p:nvPicPr>
          <p:cNvPr id="1030" name="Picture 6">
            <a:extLst>
              <a:ext uri="{FF2B5EF4-FFF2-40B4-BE49-F238E27FC236}">
                <a16:creationId xmlns:a16="http://schemas.microsoft.com/office/drawing/2014/main" id="{64C887A4-6299-BC6A-BEDF-99A58F38EDB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2560"/>
          <a:stretch/>
        </p:blipFill>
        <p:spPr bwMode="auto">
          <a:xfrm>
            <a:off x="2900807" y="6125081"/>
            <a:ext cx="2038350" cy="73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4.2. Tolkning og diskusjon av resultatene i mindre grupper</a:t>
            </a: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31</a:t>
            </a:fld>
            <a:endParaRPr lang="nb-NO"/>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idx="1"/>
          </p:nvPr>
        </p:nvSpPr>
        <p:spPr>
          <a:xfrm>
            <a:off x="623887" y="1352629"/>
            <a:ext cx="10944226" cy="4672713"/>
          </a:xfrm>
        </p:spPr>
        <p:txBody>
          <a:bodyPr/>
          <a:lstStyle/>
          <a:p>
            <a:pPr marL="0" indent="0">
              <a:buNone/>
            </a:pPr>
            <a:endParaRPr lang="nb-NO" dirty="0"/>
          </a:p>
        </p:txBody>
      </p:sp>
      <p:grpSp>
        <p:nvGrpSpPr>
          <p:cNvPr id="3" name="Gruppe 2">
            <a:extLst>
              <a:ext uri="{FF2B5EF4-FFF2-40B4-BE49-F238E27FC236}">
                <a16:creationId xmlns:a16="http://schemas.microsoft.com/office/drawing/2014/main" id="{66B2AEDE-115D-EBD7-C5D2-0C17D597972D}"/>
              </a:ext>
            </a:extLst>
          </p:cNvPr>
          <p:cNvGrpSpPr/>
          <p:nvPr/>
        </p:nvGrpSpPr>
        <p:grpSpPr>
          <a:xfrm>
            <a:off x="3743257" y="2416757"/>
            <a:ext cx="4705486" cy="2024486"/>
            <a:chOff x="4371607" y="3992136"/>
            <a:chExt cx="4705486" cy="2024486"/>
          </a:xfrm>
        </p:grpSpPr>
        <p:sp>
          <p:nvSpPr>
            <p:cNvPr id="7" name="TekstSylinder 6">
              <a:extLst>
                <a:ext uri="{FF2B5EF4-FFF2-40B4-BE49-F238E27FC236}">
                  <a16:creationId xmlns:a16="http://schemas.microsoft.com/office/drawing/2014/main" id="{B7269D2E-3195-FDE8-8657-57E68964DF88}"/>
                </a:ext>
              </a:extLst>
            </p:cNvPr>
            <p:cNvSpPr txBox="1"/>
            <p:nvPr/>
          </p:nvSpPr>
          <p:spPr>
            <a:xfrm>
              <a:off x="4371607" y="3992136"/>
              <a:ext cx="4705486" cy="523220"/>
            </a:xfrm>
            <a:prstGeom prst="rect">
              <a:avLst/>
            </a:prstGeom>
            <a:noFill/>
          </p:spPr>
          <p:txBody>
            <a:bodyPr wrap="square" rtlCol="0">
              <a:spAutoFit/>
            </a:bodyPr>
            <a:lstStyle/>
            <a:p>
              <a:pPr algn="ctr"/>
              <a:r>
                <a:rPr lang="nb-NO" sz="2800"/>
                <a:t>Vi møtes her om </a:t>
              </a:r>
            </a:p>
          </p:txBody>
        </p:sp>
        <p:sp>
          <p:nvSpPr>
            <p:cNvPr id="8" name="TekstSylinder 7">
              <a:extLst>
                <a:ext uri="{FF2B5EF4-FFF2-40B4-BE49-F238E27FC236}">
                  <a16:creationId xmlns:a16="http://schemas.microsoft.com/office/drawing/2014/main" id="{CF324A9B-9338-6394-C0B4-32D0A2D44E1E}"/>
                </a:ext>
              </a:extLst>
            </p:cNvPr>
            <p:cNvSpPr txBox="1"/>
            <p:nvPr/>
          </p:nvSpPr>
          <p:spPr>
            <a:xfrm>
              <a:off x="4371607" y="4693183"/>
              <a:ext cx="4705486" cy="1323439"/>
            </a:xfrm>
            <a:prstGeom prst="rect">
              <a:avLst/>
            </a:prstGeom>
            <a:noFill/>
          </p:spPr>
          <p:txBody>
            <a:bodyPr wrap="square" rtlCol="0" anchor="ctr">
              <a:spAutoFit/>
            </a:bodyPr>
            <a:lstStyle/>
            <a:p>
              <a:pPr algn="ctr"/>
              <a:r>
                <a:rPr lang="nb-NO" sz="8000" b="1"/>
                <a:t>30 min.</a:t>
              </a:r>
            </a:p>
          </p:txBody>
        </p:sp>
      </p:grpSp>
    </p:spTree>
    <p:extLst>
      <p:ext uri="{BB962C8B-B14F-4D97-AF65-F5344CB8AC3E}">
        <p14:creationId xmlns:p14="http://schemas.microsoft.com/office/powerpoint/2010/main" val="30573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C8AAE-A16C-911E-E29E-300FF9143DE5}"/>
              </a:ext>
            </a:extLst>
          </p:cNvPr>
          <p:cNvSpPr>
            <a:spLocks noGrp="1"/>
          </p:cNvSpPr>
          <p:nvPr>
            <p:ph type="title"/>
          </p:nvPr>
        </p:nvSpPr>
        <p:spPr>
          <a:xfrm>
            <a:off x="623886" y="429646"/>
            <a:ext cx="10944226" cy="863600"/>
          </a:xfrm>
        </p:spPr>
        <p:txBody>
          <a:bodyPr/>
          <a:lstStyle/>
          <a:p>
            <a:r>
              <a:rPr lang="nb-NO" dirty="0"/>
              <a:t>4b. Tips til gjennomgang av overordnede resultater i plenum</a:t>
            </a:r>
          </a:p>
        </p:txBody>
      </p:sp>
      <p:sp>
        <p:nvSpPr>
          <p:cNvPr id="4" name="Plassholder for dato 3">
            <a:extLst>
              <a:ext uri="{FF2B5EF4-FFF2-40B4-BE49-F238E27FC236}">
                <a16:creationId xmlns:a16="http://schemas.microsoft.com/office/drawing/2014/main" id="{E7584650-F051-744F-5440-14FCF429F746}"/>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D7E4E479-3ADB-9DB4-140D-C2495270A8AA}"/>
              </a:ext>
            </a:extLst>
          </p:cNvPr>
          <p:cNvSpPr>
            <a:spLocks noGrp="1"/>
          </p:cNvSpPr>
          <p:nvPr>
            <p:ph type="sldNum" sz="quarter" idx="12"/>
          </p:nvPr>
        </p:nvSpPr>
        <p:spPr/>
        <p:txBody>
          <a:bodyPr/>
          <a:lstStyle/>
          <a:p>
            <a:fld id="{46765B28-40BF-0A46-BB8F-30D004035CD9}" type="slidenum">
              <a:rPr lang="nb-NO" smtClean="0"/>
              <a:t>32</a:t>
            </a:fld>
            <a:endParaRPr lang="nb-NO"/>
          </a:p>
        </p:txBody>
      </p:sp>
      <p:pic>
        <p:nvPicPr>
          <p:cNvPr id="6" name="Bilde 5">
            <a:extLst>
              <a:ext uri="{FF2B5EF4-FFF2-40B4-BE49-F238E27FC236}">
                <a16:creationId xmlns:a16="http://schemas.microsoft.com/office/drawing/2014/main" id="{95696BED-BC9D-90BA-8DB8-1B5C79E5375D}"/>
              </a:ext>
            </a:extLst>
          </p:cNvPr>
          <p:cNvPicPr>
            <a:picLocks noChangeAspect="1"/>
          </p:cNvPicPr>
          <p:nvPr/>
        </p:nvPicPr>
        <p:blipFill>
          <a:blip r:embed="rId2"/>
          <a:stretch>
            <a:fillRect/>
          </a:stretch>
        </p:blipFill>
        <p:spPr>
          <a:xfrm>
            <a:off x="9491238" y="0"/>
            <a:ext cx="2700762" cy="463336"/>
          </a:xfrm>
          <a:prstGeom prst="rect">
            <a:avLst/>
          </a:prstGeom>
        </p:spPr>
      </p:pic>
      <p:sp>
        <p:nvSpPr>
          <p:cNvPr id="7" name="Plassholder for innhold 6">
            <a:extLst>
              <a:ext uri="{FF2B5EF4-FFF2-40B4-BE49-F238E27FC236}">
                <a16:creationId xmlns:a16="http://schemas.microsoft.com/office/drawing/2014/main" id="{4146F798-A5E0-3139-BE4C-81FB831AA846}"/>
              </a:ext>
            </a:extLst>
          </p:cNvPr>
          <p:cNvSpPr txBox="1">
            <a:spLocks noGrp="1"/>
          </p:cNvSpPr>
          <p:nvPr>
            <p:ph idx="1"/>
          </p:nvPr>
        </p:nvSpPr>
        <p:spPr>
          <a:xfrm>
            <a:off x="623887" y="1457930"/>
            <a:ext cx="10944225" cy="4651915"/>
          </a:xfrm>
          <a:prstGeom prst="rect">
            <a:avLst/>
          </a:prstGeom>
          <a:noFill/>
        </p:spPr>
        <p:txBody>
          <a:bodyPr wrap="square">
            <a:spAutoFit/>
          </a:bodyPr>
          <a:lstStyle/>
          <a:p>
            <a:pPr marL="0" indent="0">
              <a:lnSpc>
                <a:spcPct val="107000"/>
              </a:lnSpc>
              <a:spcAft>
                <a:spcPts val="800"/>
              </a:spcAft>
              <a:buNone/>
            </a:pPr>
            <a:r>
              <a:rPr lang="nb-NO" sz="1400" b="1" dirty="0">
                <a:effectLst/>
                <a:ea typeface="Calibri" panose="020F0502020204030204" pitchFamily="34" charset="0"/>
                <a:cs typeface="Times New Roman" panose="02020603050405020304" pitchFamily="18" charset="0"/>
              </a:rPr>
              <a:t>Med et godt oppfølgingsarbeid av medarbeiderundersøkelsen opplever medarbeidere at deres innspill og meninger tas på alvor, og det påvirker i seg selv både engasjement og gjennomføringsevne i positiv retning.</a:t>
            </a:r>
          </a:p>
          <a:p>
            <a:r>
              <a:rPr lang="nb-NO" sz="1400" dirty="0">
                <a:solidFill>
                  <a:srgbClr val="333333"/>
                </a:solidFill>
                <a:effectLst/>
                <a:ea typeface="Times New Roman" panose="02020603050405020304" pitchFamily="18" charset="0"/>
              </a:rPr>
              <a:t>Tenk gjennom din rolle i oppfølgingsfasen på forhånd. Som leder krever det at du spør og lytter - ikke fokuserer på dine egne tolkninger og vurderinger. Alle bør unngå å gå i forsvarsposisjon. Styr dialogen mot det som er relevant og viktig. </a:t>
            </a:r>
            <a:endParaRPr lang="nb-NO" sz="2400" dirty="0">
              <a:effectLst/>
              <a:ea typeface="Times New Roman" panose="02020603050405020304" pitchFamily="18" charset="0"/>
            </a:endParaRPr>
          </a:p>
          <a:p>
            <a:r>
              <a:rPr lang="nb-NO" sz="1400" dirty="0">
                <a:solidFill>
                  <a:srgbClr val="333333"/>
                </a:solidFill>
                <a:effectLst/>
                <a:ea typeface="Times New Roman" panose="02020603050405020304" pitchFamily="18" charset="0"/>
              </a:rPr>
              <a:t>Bryt opp den tradisjonelle "avdelingsmøte-formen" for å skape god dialog og engasjement for oppfølgingsarbeidet. Følg spillereglene. </a:t>
            </a:r>
            <a:r>
              <a:rPr lang="nb-NO" sz="1400" dirty="0" err="1">
                <a:solidFill>
                  <a:srgbClr val="333333"/>
                </a:solidFill>
                <a:effectLst/>
                <a:ea typeface="Times New Roman" panose="02020603050405020304" pitchFamily="18" charset="0"/>
              </a:rPr>
              <a:t>Fasilitér</a:t>
            </a:r>
            <a:r>
              <a:rPr lang="nb-NO" sz="1400" dirty="0">
                <a:solidFill>
                  <a:srgbClr val="333333"/>
                </a:solidFill>
                <a:effectLst/>
                <a:ea typeface="Times New Roman" panose="02020603050405020304" pitchFamily="18" charset="0"/>
              </a:rPr>
              <a:t> prosessen på en god måte, eller be HR om støtte.</a:t>
            </a:r>
            <a:endParaRPr lang="nb-NO" sz="2400" dirty="0">
              <a:effectLst/>
              <a:ea typeface="Times New Roman" panose="02020603050405020304" pitchFamily="18" charset="0"/>
            </a:endParaRPr>
          </a:p>
          <a:p>
            <a:r>
              <a:rPr lang="nb-NO" sz="1400" dirty="0">
                <a:solidFill>
                  <a:srgbClr val="333333"/>
                </a:solidFill>
                <a:effectLst/>
                <a:ea typeface="Times New Roman" panose="02020603050405020304" pitchFamily="18" charset="0"/>
              </a:rPr>
              <a:t>Det finnes flere nyttige verktøy for å få til en god dialog og engasjerende prosess som alle bidrar i. Veksle mellom dialog i plenum og i mindre grupper. Sett av tid til individuell refleksjon, og husk at ikke alle er like trygge på å dele sine meninger i plenum. Det kan være en utfordring at noen få og sterke stemmer blir meningsbærere uten at de nødvendigvis representerer alles mening. En måte å sikre at alle deltar og får sagt sitt, er å bruke </a:t>
            </a:r>
            <a:r>
              <a:rPr lang="nb-NO" sz="1400" b="1" dirty="0">
                <a:solidFill>
                  <a:srgbClr val="333333"/>
                </a:solidFill>
                <a:effectLst/>
                <a:ea typeface="Times New Roman" panose="02020603050405020304" pitchFamily="18" charset="0"/>
              </a:rPr>
              <a:t>gule lapper på vegg. </a:t>
            </a:r>
            <a:r>
              <a:rPr lang="nb-NO" sz="1400" dirty="0">
                <a:solidFill>
                  <a:srgbClr val="333333"/>
                </a:solidFill>
                <a:effectLst/>
                <a:ea typeface="Times New Roman" panose="02020603050405020304" pitchFamily="18" charset="0"/>
              </a:rPr>
              <a:t>Ta utgangspunkt i et felles spørsmål, for eksempel «Hva er du mest overrasket over ved resultatene?". La hver og en få jobbe på gule lapper, gi instruksjon om at det skal skrives kun ett funn/lapp. Avgrens det til for eksempel 5 lapper/medarbeider. Alle lappene skal opp på veggen. Dette får opp mangfoldet i enheten. </a:t>
            </a:r>
            <a:endParaRPr lang="nb-NO" sz="2400" dirty="0">
              <a:effectLst/>
              <a:ea typeface="Times New Roman" panose="02020603050405020304" pitchFamily="18" charset="0"/>
            </a:endParaRPr>
          </a:p>
          <a:p>
            <a:r>
              <a:rPr lang="nb-NO" sz="1400" dirty="0">
                <a:solidFill>
                  <a:srgbClr val="333333"/>
                </a:solidFill>
                <a:effectLst/>
                <a:ea typeface="Times New Roman" panose="02020603050405020304" pitchFamily="18" charset="0"/>
              </a:rPr>
              <a:t>Neste skritt er å sortere lappene: hva handler om det samme? Ved å gruppere lappene blir det tydelig hva mange er enige om. Denne øvelsen gjøres i plenum på vegg, og alle oppfordres til å bidra. Arbeidet kan deretter flyttes over i mindre grupper, som enten kan fortsette å jobbe </a:t>
            </a:r>
            <a:r>
              <a:rPr lang="nb-NO" sz="1400" dirty="0" err="1">
                <a:solidFill>
                  <a:srgbClr val="333333"/>
                </a:solidFill>
                <a:effectLst/>
                <a:ea typeface="Times New Roman" panose="02020603050405020304" pitchFamily="18" charset="0"/>
              </a:rPr>
              <a:t>flip</a:t>
            </a:r>
            <a:r>
              <a:rPr lang="nb-NO" sz="1400" dirty="0">
                <a:solidFill>
                  <a:srgbClr val="333333"/>
                </a:solidFill>
                <a:effectLst/>
                <a:ea typeface="Times New Roman" panose="02020603050405020304" pitchFamily="18" charset="0"/>
              </a:rPr>
              <a:t>-over-ark og lapper på vegg, eller bruke store ark og tusjer på gruppebord. </a:t>
            </a:r>
            <a:endParaRPr lang="nb-NO" sz="2400" dirty="0">
              <a:effectLst/>
              <a:ea typeface="Times New Roman" panose="02020603050405020304" pitchFamily="18" charset="0"/>
            </a:endParaRPr>
          </a:p>
          <a:p>
            <a:pPr>
              <a:spcAft>
                <a:spcPts val="2250"/>
              </a:spcAft>
            </a:pPr>
            <a:r>
              <a:rPr lang="nb-NO" sz="1400" dirty="0">
                <a:solidFill>
                  <a:srgbClr val="333333"/>
                </a:solidFill>
                <a:effectLst/>
                <a:ea typeface="Times New Roman" panose="02020603050405020304" pitchFamily="18" charset="0"/>
              </a:rPr>
              <a:t>Gjennom dialog, diskusjon og fortolkning skapes en felles forståelse. Målet er ikke å bli 100 % enige, men å bygge en felles grunnmur for å arbeide videre med fokusområder, mål og tiltak.</a:t>
            </a:r>
            <a:endParaRPr lang="nb-NO" sz="2400" dirty="0">
              <a:effectLst/>
              <a:ea typeface="Times New Roman" panose="02020603050405020304" pitchFamily="18" charset="0"/>
            </a:endParaRPr>
          </a:p>
        </p:txBody>
      </p:sp>
    </p:spTree>
    <p:extLst>
      <p:ext uri="{BB962C8B-B14F-4D97-AF65-F5344CB8AC3E}">
        <p14:creationId xmlns:p14="http://schemas.microsoft.com/office/powerpoint/2010/main" val="2164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C8AAE-A16C-911E-E29E-300FF9143DE5}"/>
              </a:ext>
            </a:extLst>
          </p:cNvPr>
          <p:cNvSpPr>
            <a:spLocks noGrp="1"/>
          </p:cNvSpPr>
          <p:nvPr>
            <p:ph type="title"/>
          </p:nvPr>
        </p:nvSpPr>
        <p:spPr/>
        <p:txBody>
          <a:bodyPr/>
          <a:lstStyle/>
          <a:p>
            <a:r>
              <a:rPr lang="nb-NO" dirty="0"/>
              <a:t>4.3 Deling av gruppediskusjoner i plenum </a:t>
            </a:r>
          </a:p>
        </p:txBody>
      </p:sp>
      <p:sp>
        <p:nvSpPr>
          <p:cNvPr id="4" name="Plassholder for dato 3">
            <a:extLst>
              <a:ext uri="{FF2B5EF4-FFF2-40B4-BE49-F238E27FC236}">
                <a16:creationId xmlns:a16="http://schemas.microsoft.com/office/drawing/2014/main" id="{E7584650-F051-744F-5440-14FCF429F746}"/>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D7E4E479-3ADB-9DB4-140D-C2495270A8AA}"/>
              </a:ext>
            </a:extLst>
          </p:cNvPr>
          <p:cNvSpPr>
            <a:spLocks noGrp="1"/>
          </p:cNvSpPr>
          <p:nvPr>
            <p:ph type="sldNum" sz="quarter" idx="12"/>
          </p:nvPr>
        </p:nvSpPr>
        <p:spPr/>
        <p:txBody>
          <a:bodyPr/>
          <a:lstStyle/>
          <a:p>
            <a:fld id="{46765B28-40BF-0A46-BB8F-30D004035CD9}" type="slidenum">
              <a:rPr lang="nb-NO" smtClean="0"/>
              <a:t>33</a:t>
            </a:fld>
            <a:endParaRPr lang="nb-NO"/>
          </a:p>
        </p:txBody>
      </p:sp>
      <p:pic>
        <p:nvPicPr>
          <p:cNvPr id="6" name="Bilde 5">
            <a:extLst>
              <a:ext uri="{FF2B5EF4-FFF2-40B4-BE49-F238E27FC236}">
                <a16:creationId xmlns:a16="http://schemas.microsoft.com/office/drawing/2014/main" id="{95696BED-BC9D-90BA-8DB8-1B5C79E5375D}"/>
              </a:ext>
            </a:extLst>
          </p:cNvPr>
          <p:cNvPicPr>
            <a:picLocks noChangeAspect="1"/>
          </p:cNvPicPr>
          <p:nvPr/>
        </p:nvPicPr>
        <p:blipFill>
          <a:blip r:embed="rId2"/>
          <a:stretch>
            <a:fillRect/>
          </a:stretch>
        </p:blipFill>
        <p:spPr>
          <a:xfrm>
            <a:off x="9491238" y="0"/>
            <a:ext cx="2700762" cy="463336"/>
          </a:xfrm>
          <a:prstGeom prst="rect">
            <a:avLst/>
          </a:prstGeom>
        </p:spPr>
      </p:pic>
      <p:sp>
        <p:nvSpPr>
          <p:cNvPr id="16" name="TekstSylinder 15">
            <a:extLst>
              <a:ext uri="{FF2B5EF4-FFF2-40B4-BE49-F238E27FC236}">
                <a16:creationId xmlns:a16="http://schemas.microsoft.com/office/drawing/2014/main" id="{92BCF2C9-D962-B213-16B8-D28AE7E16938}"/>
              </a:ext>
            </a:extLst>
          </p:cNvPr>
          <p:cNvSpPr txBox="1"/>
          <p:nvPr/>
        </p:nvSpPr>
        <p:spPr>
          <a:xfrm>
            <a:off x="623887" y="1242893"/>
            <a:ext cx="11321595" cy="2327817"/>
          </a:xfrm>
          <a:prstGeom prst="rect">
            <a:avLst/>
          </a:prstGeom>
          <a:noFill/>
        </p:spPr>
        <p:txBody>
          <a:bodyPr wrap="square">
            <a:spAutoFit/>
          </a:bodyPr>
          <a:lstStyle/>
          <a:p>
            <a:pPr>
              <a:lnSpc>
                <a:spcPct val="107000"/>
              </a:lnSpc>
              <a:spcAft>
                <a:spcPts val="800"/>
              </a:spcAft>
            </a:pPr>
            <a:r>
              <a:rPr lang="nb-NO" sz="1600" dirty="0">
                <a:solidFill>
                  <a:srgbClr val="000000"/>
                </a:solidFill>
                <a:ea typeface="Times New Roman" panose="02020603050405020304" pitchFamily="18" charset="0"/>
              </a:rPr>
              <a:t>Hver gruppe må presentere hva gruppen diskuterte. </a:t>
            </a:r>
          </a:p>
          <a:p>
            <a:pPr>
              <a:lnSpc>
                <a:spcPct val="107000"/>
              </a:lnSpc>
              <a:spcAft>
                <a:spcPts val="800"/>
              </a:spcAft>
            </a:pPr>
            <a:r>
              <a:rPr lang="nb-NO" sz="1600" dirty="0">
                <a:solidFill>
                  <a:srgbClr val="000000"/>
                </a:solidFill>
                <a:ea typeface="Times New Roman" panose="02020603050405020304" pitchFamily="18" charset="0"/>
              </a:rPr>
              <a:t>Du som leder er ordstyrer og noterer hva gruppene fremhever fra diskusjonene. Du kan bruke tabellen under som hjelpemiddel. </a:t>
            </a:r>
          </a:p>
          <a:p>
            <a:pPr>
              <a:lnSpc>
                <a:spcPct val="107000"/>
              </a:lnSpc>
              <a:spcAft>
                <a:spcPts val="800"/>
              </a:spcAft>
            </a:pPr>
            <a:r>
              <a:rPr lang="nb-NO" sz="1600" dirty="0">
                <a:solidFill>
                  <a:srgbClr val="000000"/>
                </a:solidFill>
                <a:ea typeface="Times New Roman" panose="02020603050405020304" pitchFamily="18" charset="0"/>
              </a:rPr>
              <a:t>Alternativt kan du også be de ulike gruppene oppsummere selv og sende til deg slik at du kan lage en oversikt som skal  brukes på neste møte. </a:t>
            </a:r>
          </a:p>
          <a:p>
            <a:pPr>
              <a:lnSpc>
                <a:spcPct val="107000"/>
              </a:lnSpc>
              <a:spcAft>
                <a:spcPts val="800"/>
              </a:spcAft>
            </a:pPr>
            <a:endParaRPr lang="nb-NO" sz="1600" dirty="0">
              <a:solidFill>
                <a:srgbClr val="000000"/>
              </a:solidFill>
              <a:ea typeface="Times New Roman" panose="02020603050405020304" pitchFamily="18" charset="0"/>
            </a:endParaRPr>
          </a:p>
          <a:p>
            <a:pPr>
              <a:lnSpc>
                <a:spcPct val="107000"/>
              </a:lnSpc>
              <a:spcAft>
                <a:spcPts val="800"/>
              </a:spcAft>
            </a:pPr>
            <a:r>
              <a:rPr lang="nb-NO" sz="1600" dirty="0">
                <a:solidFill>
                  <a:srgbClr val="000000"/>
                </a:solidFill>
                <a:ea typeface="Times New Roman" panose="02020603050405020304" pitchFamily="18" charset="0"/>
              </a:rPr>
              <a:t> </a:t>
            </a:r>
          </a:p>
        </p:txBody>
      </p:sp>
      <p:sp>
        <p:nvSpPr>
          <p:cNvPr id="26" name="Plassholder for lysbildenummer 4">
            <a:extLst>
              <a:ext uri="{FF2B5EF4-FFF2-40B4-BE49-F238E27FC236}">
                <a16:creationId xmlns:a16="http://schemas.microsoft.com/office/drawing/2014/main" id="{C62BB10C-A259-DD42-D1F9-37AADC17018E}"/>
              </a:ext>
            </a:extLst>
          </p:cNvPr>
          <p:cNvSpPr txBox="1">
            <a:spLocks/>
          </p:cNvSpPr>
          <p:nvPr/>
        </p:nvSpPr>
        <p:spPr>
          <a:xfrm>
            <a:off x="11705536" y="6347204"/>
            <a:ext cx="351084" cy="152836"/>
          </a:xfrm>
          <a:prstGeom prst="rect">
            <a:avLst/>
          </a:prstGeom>
        </p:spPr>
        <p:txBody>
          <a:bodyPr vert="horz" lIns="0" tIns="0" rIns="0" bIns="0" rtlCol="0" anchor="ctr">
            <a:noAutofit/>
          </a:bodyPr>
          <a:lstStyle>
            <a:defPPr>
              <a:defRPr lang="nb-NO"/>
            </a:defPPr>
            <a:lvl1pPr marL="0" algn="l"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65B28-40BF-0A46-BB8F-30D004035CD9}" type="slidenum">
              <a:rPr lang="nb-NO" smtClean="0"/>
              <a:pPr/>
              <a:t>33</a:t>
            </a:fld>
            <a:endParaRPr lang="nb-NO"/>
          </a:p>
        </p:txBody>
      </p:sp>
      <p:sp>
        <p:nvSpPr>
          <p:cNvPr id="25" name="Plassholder for dato 3">
            <a:extLst>
              <a:ext uri="{FF2B5EF4-FFF2-40B4-BE49-F238E27FC236}">
                <a16:creationId xmlns:a16="http://schemas.microsoft.com/office/drawing/2014/main" id="{EEE1F69D-53BF-0324-0710-FD8A53A7CF0C}"/>
              </a:ext>
            </a:extLst>
          </p:cNvPr>
          <p:cNvSpPr txBox="1">
            <a:spLocks/>
          </p:cNvSpPr>
          <p:nvPr/>
        </p:nvSpPr>
        <p:spPr>
          <a:xfrm>
            <a:off x="10486159" y="5860044"/>
            <a:ext cx="1094029" cy="141062"/>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4F8536-0BE2-2E4B-A8A8-DB84D1FEAC6C}" type="datetime1">
              <a:rPr lang="nb-NO" smtClean="0"/>
              <a:pPr/>
              <a:t>25.09.2023</a:t>
            </a:fld>
            <a:endParaRPr lang="nb-NO"/>
          </a:p>
        </p:txBody>
      </p:sp>
      <p:sp>
        <p:nvSpPr>
          <p:cNvPr id="27" name="Rektangel 26">
            <a:extLst>
              <a:ext uri="{FF2B5EF4-FFF2-40B4-BE49-F238E27FC236}">
                <a16:creationId xmlns:a16="http://schemas.microsoft.com/office/drawing/2014/main" id="{953CC975-DC03-9CA6-B777-B9C03F9E9561}"/>
              </a:ext>
            </a:extLst>
          </p:cNvPr>
          <p:cNvSpPr/>
          <p:nvPr/>
        </p:nvSpPr>
        <p:spPr>
          <a:xfrm>
            <a:off x="735025" y="2980946"/>
            <a:ext cx="2522455" cy="3454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28" name="Rektangel 27">
            <a:extLst>
              <a:ext uri="{FF2B5EF4-FFF2-40B4-BE49-F238E27FC236}">
                <a16:creationId xmlns:a16="http://schemas.microsoft.com/office/drawing/2014/main" id="{BF1C952B-AF8D-6867-DCEF-9C459672D445}"/>
              </a:ext>
            </a:extLst>
          </p:cNvPr>
          <p:cNvSpPr/>
          <p:nvPr/>
        </p:nvSpPr>
        <p:spPr>
          <a:xfrm>
            <a:off x="3537647" y="2980944"/>
            <a:ext cx="2522455" cy="3454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29" name="Rektangel 28">
            <a:extLst>
              <a:ext uri="{FF2B5EF4-FFF2-40B4-BE49-F238E27FC236}">
                <a16:creationId xmlns:a16="http://schemas.microsoft.com/office/drawing/2014/main" id="{8140AEDE-647F-495F-43C2-0476994B97EE}"/>
              </a:ext>
            </a:extLst>
          </p:cNvPr>
          <p:cNvSpPr/>
          <p:nvPr/>
        </p:nvSpPr>
        <p:spPr>
          <a:xfrm>
            <a:off x="6340269" y="2980943"/>
            <a:ext cx="2522455" cy="3454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30" name="Rektangel 29">
            <a:extLst>
              <a:ext uri="{FF2B5EF4-FFF2-40B4-BE49-F238E27FC236}">
                <a16:creationId xmlns:a16="http://schemas.microsoft.com/office/drawing/2014/main" id="{250E85D4-C1BF-78E8-B332-9C418EE94004}"/>
              </a:ext>
            </a:extLst>
          </p:cNvPr>
          <p:cNvSpPr/>
          <p:nvPr/>
        </p:nvSpPr>
        <p:spPr>
          <a:xfrm>
            <a:off x="9142890" y="2980943"/>
            <a:ext cx="2522455" cy="3454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31" name="Rektangel 30">
            <a:extLst>
              <a:ext uri="{FF2B5EF4-FFF2-40B4-BE49-F238E27FC236}">
                <a16:creationId xmlns:a16="http://schemas.microsoft.com/office/drawing/2014/main" id="{FBBCC66C-356D-A2DF-7CD6-68452DC1F8B8}"/>
              </a:ext>
            </a:extLst>
          </p:cNvPr>
          <p:cNvSpPr/>
          <p:nvPr/>
        </p:nvSpPr>
        <p:spPr>
          <a:xfrm>
            <a:off x="735025" y="3328053"/>
            <a:ext cx="2522455" cy="27722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
        <p:nvSpPr>
          <p:cNvPr id="32" name="Rektangel 31">
            <a:extLst>
              <a:ext uri="{FF2B5EF4-FFF2-40B4-BE49-F238E27FC236}">
                <a16:creationId xmlns:a16="http://schemas.microsoft.com/office/drawing/2014/main" id="{421CCBE4-4DC4-1C2A-7BD7-AD93D39AB670}"/>
              </a:ext>
            </a:extLst>
          </p:cNvPr>
          <p:cNvSpPr/>
          <p:nvPr/>
        </p:nvSpPr>
        <p:spPr>
          <a:xfrm>
            <a:off x="3537647" y="3328038"/>
            <a:ext cx="2522455" cy="27722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
        <p:nvSpPr>
          <p:cNvPr id="33" name="Rektangel 32">
            <a:extLst>
              <a:ext uri="{FF2B5EF4-FFF2-40B4-BE49-F238E27FC236}">
                <a16:creationId xmlns:a16="http://schemas.microsoft.com/office/drawing/2014/main" id="{85957B0F-F405-5BE9-9433-E561D9B61B94}"/>
              </a:ext>
            </a:extLst>
          </p:cNvPr>
          <p:cNvSpPr/>
          <p:nvPr/>
        </p:nvSpPr>
        <p:spPr>
          <a:xfrm>
            <a:off x="6340269" y="3328033"/>
            <a:ext cx="2522455" cy="27722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endParaRPr lang="nb-NO" sz="2000" dirty="0">
              <a:solidFill>
                <a:schemeClr val="tx1">
                  <a:lumMod val="95000"/>
                  <a:lumOff val="5000"/>
                </a:schemeClr>
              </a:solidFill>
            </a:endParaRPr>
          </a:p>
        </p:txBody>
      </p:sp>
      <p:sp>
        <p:nvSpPr>
          <p:cNvPr id="34" name="Rektangel 33">
            <a:extLst>
              <a:ext uri="{FF2B5EF4-FFF2-40B4-BE49-F238E27FC236}">
                <a16:creationId xmlns:a16="http://schemas.microsoft.com/office/drawing/2014/main" id="{010CAE37-A020-EFEA-F1A9-43361E016734}"/>
              </a:ext>
            </a:extLst>
          </p:cNvPr>
          <p:cNvSpPr/>
          <p:nvPr/>
        </p:nvSpPr>
        <p:spPr>
          <a:xfrm>
            <a:off x="9142890" y="3328033"/>
            <a:ext cx="2522455" cy="27722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Tree>
    <p:extLst>
      <p:ext uri="{BB962C8B-B14F-4D97-AF65-F5344CB8AC3E}">
        <p14:creationId xmlns:p14="http://schemas.microsoft.com/office/powerpoint/2010/main" val="187123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C8AAE-A16C-911E-E29E-300FF9143DE5}"/>
              </a:ext>
            </a:extLst>
          </p:cNvPr>
          <p:cNvSpPr>
            <a:spLocks noGrp="1"/>
          </p:cNvSpPr>
          <p:nvPr>
            <p:ph type="title"/>
          </p:nvPr>
        </p:nvSpPr>
        <p:spPr/>
        <p:txBody>
          <a:bodyPr/>
          <a:lstStyle/>
          <a:p>
            <a:r>
              <a:rPr lang="nb-NO" dirty="0"/>
              <a:t>5. Forberedelse til neste møte</a:t>
            </a:r>
          </a:p>
        </p:txBody>
      </p:sp>
      <p:sp>
        <p:nvSpPr>
          <p:cNvPr id="4" name="Plassholder for dato 3">
            <a:extLst>
              <a:ext uri="{FF2B5EF4-FFF2-40B4-BE49-F238E27FC236}">
                <a16:creationId xmlns:a16="http://schemas.microsoft.com/office/drawing/2014/main" id="{E7584650-F051-744F-5440-14FCF429F746}"/>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D7E4E479-3ADB-9DB4-140D-C2495270A8AA}"/>
              </a:ext>
            </a:extLst>
          </p:cNvPr>
          <p:cNvSpPr>
            <a:spLocks noGrp="1"/>
          </p:cNvSpPr>
          <p:nvPr>
            <p:ph type="sldNum" sz="quarter" idx="12"/>
          </p:nvPr>
        </p:nvSpPr>
        <p:spPr/>
        <p:txBody>
          <a:bodyPr/>
          <a:lstStyle/>
          <a:p>
            <a:fld id="{46765B28-40BF-0A46-BB8F-30D004035CD9}" type="slidenum">
              <a:rPr lang="nb-NO" smtClean="0"/>
              <a:t>34</a:t>
            </a:fld>
            <a:endParaRPr lang="nb-NO"/>
          </a:p>
        </p:txBody>
      </p:sp>
      <p:pic>
        <p:nvPicPr>
          <p:cNvPr id="6" name="Bilde 5">
            <a:extLst>
              <a:ext uri="{FF2B5EF4-FFF2-40B4-BE49-F238E27FC236}">
                <a16:creationId xmlns:a16="http://schemas.microsoft.com/office/drawing/2014/main" id="{95696BED-BC9D-90BA-8DB8-1B5C79E5375D}"/>
              </a:ext>
            </a:extLst>
          </p:cNvPr>
          <p:cNvPicPr>
            <a:picLocks noChangeAspect="1"/>
          </p:cNvPicPr>
          <p:nvPr/>
        </p:nvPicPr>
        <p:blipFill>
          <a:blip r:embed="rId2"/>
          <a:stretch>
            <a:fillRect/>
          </a:stretch>
        </p:blipFill>
        <p:spPr>
          <a:xfrm>
            <a:off x="9491238" y="0"/>
            <a:ext cx="2700762" cy="463336"/>
          </a:xfrm>
          <a:prstGeom prst="rect">
            <a:avLst/>
          </a:prstGeom>
        </p:spPr>
      </p:pic>
      <p:sp>
        <p:nvSpPr>
          <p:cNvPr id="7" name="Plassholder for innhold 6">
            <a:extLst>
              <a:ext uri="{FF2B5EF4-FFF2-40B4-BE49-F238E27FC236}">
                <a16:creationId xmlns:a16="http://schemas.microsoft.com/office/drawing/2014/main" id="{4146F798-A5E0-3139-BE4C-81FB831AA846}"/>
              </a:ext>
            </a:extLst>
          </p:cNvPr>
          <p:cNvSpPr txBox="1">
            <a:spLocks noGrp="1"/>
          </p:cNvSpPr>
          <p:nvPr>
            <p:ph idx="1"/>
          </p:nvPr>
        </p:nvSpPr>
        <p:spPr>
          <a:xfrm>
            <a:off x="623887" y="1247618"/>
            <a:ext cx="10944225" cy="4689041"/>
          </a:xfrm>
          <a:prstGeom prst="rect">
            <a:avLst/>
          </a:prstGeom>
          <a:noFill/>
        </p:spPr>
        <p:txBody>
          <a:bodyPr wrap="square">
            <a:spAutoFit/>
          </a:bodyPr>
          <a:lstStyle/>
          <a:p>
            <a:pPr marL="0" indent="0">
              <a:lnSpc>
                <a:spcPct val="107000"/>
              </a:lnSpc>
              <a:spcAft>
                <a:spcPts val="800"/>
              </a:spcAft>
              <a:buNone/>
            </a:pPr>
            <a:r>
              <a:rPr lang="nb-NO" sz="1800" dirty="0">
                <a:effectLst/>
                <a:ea typeface="Times New Roman" panose="02020603050405020304" pitchFamily="18" charset="0"/>
              </a:rPr>
              <a:t>I møtet har dere gått igjennom mye informasjon og diskutert mange sider ved arbeidsmiljøet. Mange har derfor behov for å bruke litt tid på å fordøye all informasjonen og tenke på de ulike perspektivene som har kommet opp før dere skal jobbe med tiltakene. </a:t>
            </a:r>
          </a:p>
          <a:p>
            <a:pPr marL="0" indent="0">
              <a:lnSpc>
                <a:spcPct val="107000"/>
              </a:lnSpc>
              <a:spcAft>
                <a:spcPts val="800"/>
              </a:spcAft>
              <a:buNone/>
            </a:pPr>
            <a:r>
              <a:rPr lang="nb-NO" sz="1800" dirty="0">
                <a:effectLst/>
                <a:ea typeface="Times New Roman" panose="02020603050405020304" pitchFamily="18" charset="0"/>
              </a:rPr>
              <a:t>For at alle skal komme forberedt og klar til neste møte er det anbefalt at alle får en mellomoppgave frem til neste møte. En slik mellomoppgave kan gjøres på ulike måter, men her er to alternativer:</a:t>
            </a:r>
          </a:p>
          <a:p>
            <a:pPr>
              <a:lnSpc>
                <a:spcPct val="107000"/>
              </a:lnSpc>
              <a:spcAft>
                <a:spcPts val="800"/>
              </a:spcAft>
            </a:pPr>
            <a:r>
              <a:rPr lang="nb-NO" sz="1800" dirty="0">
                <a:effectLst/>
                <a:ea typeface="Times New Roman" panose="02020603050405020304" pitchFamily="18" charset="0"/>
              </a:rPr>
              <a:t>Tenk på diskusjonene som var på møtet. Representerer de det som er viktig for deg i ditt arbeidsmiljø?</a:t>
            </a:r>
          </a:p>
          <a:p>
            <a:pPr>
              <a:lnSpc>
                <a:spcPct val="107000"/>
              </a:lnSpc>
              <a:spcAft>
                <a:spcPts val="800"/>
              </a:spcAft>
            </a:pPr>
            <a:r>
              <a:rPr lang="nb-NO" sz="1800" dirty="0">
                <a:effectLst/>
                <a:ea typeface="Times New Roman" panose="02020603050405020304" pitchFamily="18" charset="0"/>
              </a:rPr>
              <a:t>Basert på diskusjonene som har vært på møte skal alle frem til neste møte tenke på hvilke områder man bør jobbe videre med for å både bevare og forbedre arbeidsmiljøet. </a:t>
            </a:r>
          </a:p>
          <a:p>
            <a:pPr marL="0" indent="0">
              <a:lnSpc>
                <a:spcPct val="107000"/>
              </a:lnSpc>
              <a:spcAft>
                <a:spcPts val="800"/>
              </a:spcAft>
              <a:buNone/>
            </a:pPr>
            <a:r>
              <a:rPr lang="nb-NO" sz="1800" dirty="0">
                <a:effectLst/>
                <a:ea typeface="Times New Roman" panose="02020603050405020304" pitchFamily="18" charset="0"/>
              </a:rPr>
              <a:t>Den første oppgaven blir mer en bearbeiding av diskusjonene i møte slik at man er bedre forberedt til å diskutere tiltak på møte nr. 3, mens den siste oppgaven er mer en oppvarmingsøvelse til de diskusjonene som skal være på neste møte.</a:t>
            </a:r>
          </a:p>
          <a:p>
            <a:pPr>
              <a:lnSpc>
                <a:spcPct val="107000"/>
              </a:lnSpc>
              <a:spcAft>
                <a:spcPts val="800"/>
              </a:spcAft>
            </a:pPr>
            <a:endParaRPr lang="nb-NO" sz="1800" dirty="0">
              <a:effectLst/>
              <a:ea typeface="Times New Roman" panose="02020603050405020304" pitchFamily="18" charset="0"/>
            </a:endParaRPr>
          </a:p>
        </p:txBody>
      </p:sp>
    </p:spTree>
    <p:extLst>
      <p:ext uri="{BB962C8B-B14F-4D97-AF65-F5344CB8AC3E}">
        <p14:creationId xmlns:p14="http://schemas.microsoft.com/office/powerpoint/2010/main" val="354930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5. Forberedelse til neste møte </a:t>
            </a: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35</a:t>
            </a:fld>
            <a:endParaRPr lang="nb-NO"/>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idx="1"/>
          </p:nvPr>
        </p:nvSpPr>
        <p:spPr>
          <a:xfrm>
            <a:off x="623887" y="1352629"/>
            <a:ext cx="10944226" cy="4672713"/>
          </a:xfrm>
        </p:spPr>
        <p:txBody>
          <a:bodyPr/>
          <a:lstStyle/>
          <a:p>
            <a:pPr marL="0" indent="0">
              <a:buNone/>
            </a:pPr>
            <a:r>
              <a:rPr lang="nb-NO" dirty="0">
                <a:solidFill>
                  <a:srgbClr val="FFC000"/>
                </a:solidFill>
              </a:rPr>
              <a:t>- Skriv inn forberedelsene du ønsker at deltakerne gjør til neste møte</a:t>
            </a:r>
          </a:p>
        </p:txBody>
      </p:sp>
    </p:spTree>
    <p:extLst>
      <p:ext uri="{BB962C8B-B14F-4D97-AF65-F5344CB8AC3E}">
        <p14:creationId xmlns:p14="http://schemas.microsoft.com/office/powerpoint/2010/main" val="24821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089026"/>
            <a:ext cx="10944224" cy="2420938"/>
          </a:xfrm>
        </p:spPr>
        <p:txBody>
          <a:bodyPr anchor="b">
            <a:normAutofit/>
          </a:bodyPr>
          <a:lstStyle/>
          <a:p>
            <a:pPr algn="ctr"/>
            <a:r>
              <a:rPr lang="nb-NO" dirty="0"/>
              <a:t>Velkommen </a:t>
            </a:r>
          </a:p>
        </p:txBody>
      </p:sp>
      <p:sp>
        <p:nvSpPr>
          <p:cNvPr id="52227" name="Plassholder for innhold 2"/>
          <p:cNvSpPr>
            <a:spLocks noGrp="1"/>
          </p:cNvSpPr>
          <p:nvPr>
            <p:ph type="body" idx="1"/>
          </p:nvPr>
        </p:nvSpPr>
        <p:spPr>
          <a:xfrm>
            <a:off x="623888" y="3602039"/>
            <a:ext cx="10944225" cy="2455861"/>
          </a:xfrm>
        </p:spPr>
        <p:txBody>
          <a:bodyPr>
            <a:normAutofit/>
          </a:bodyPr>
          <a:lstStyle/>
          <a:p>
            <a:pPr marL="3175" indent="0">
              <a:buNone/>
            </a:pPr>
            <a:endParaRPr lang="nb-NO" dirty="0">
              <a:effectLst>
                <a:outerShdw blurRad="38100" dist="38100" dir="2700000" algn="tl">
                  <a:srgbClr val="000000">
                    <a:alpha val="43137"/>
                  </a:srgbClr>
                </a:outerShdw>
              </a:effectLst>
            </a:endParaRPr>
          </a:p>
          <a:p>
            <a:pPr algn="ctr" eaLnBrk="1" hangingPunct="1"/>
            <a:r>
              <a:rPr lang="nb-NO" altLang="nb-NO" dirty="0"/>
              <a:t>Tredje møte: Vi jobber med tiltakene og utarbeider handlingsplan </a:t>
            </a:r>
          </a:p>
          <a:p>
            <a:pPr algn="ctr" eaLnBrk="1" hangingPunct="1"/>
            <a:endParaRPr lang="nb-NO" altLang="nb-NO" dirty="0"/>
          </a:p>
        </p:txBody>
      </p:sp>
      <p:sp>
        <p:nvSpPr>
          <p:cNvPr id="52232" name="Date Placeholder 3">
            <a:extLst>
              <a:ext uri="{FF2B5EF4-FFF2-40B4-BE49-F238E27FC236}">
                <a16:creationId xmlns:a16="http://schemas.microsoft.com/office/drawing/2014/main" id="{420A7BC8-A656-1C3E-3F60-2DBB4D9B8D37}"/>
              </a:ext>
            </a:extLst>
          </p:cNvPr>
          <p:cNvSpPr>
            <a:spLocks noGrp="1"/>
          </p:cNvSpPr>
          <p:nvPr>
            <p:ph type="dt" sz="half" idx="10"/>
          </p:nvPr>
        </p:nvSpPr>
        <p:spPr>
          <a:xfrm>
            <a:off x="10484745" y="6437935"/>
            <a:ext cx="1083367" cy="212492"/>
          </a:xfrm>
        </p:spPr>
        <p:txBody>
          <a:bodyPr/>
          <a:lstStyle/>
          <a:p>
            <a:pPr>
              <a:spcAft>
                <a:spcPts val="600"/>
              </a:spcAft>
            </a:pPr>
            <a:fld id="{8CDF487B-8477-2149-9AA3-98E65B249604}" type="datetime1">
              <a:rPr lang="nb-NO" smtClean="0"/>
              <a:pPr>
                <a:spcAft>
                  <a:spcPts val="600"/>
                </a:spcAft>
              </a:pPr>
              <a:t>25.09.2023</a:t>
            </a:fld>
            <a:endParaRPr lang="nb-NO"/>
          </a:p>
        </p:txBody>
      </p:sp>
      <p:sp>
        <p:nvSpPr>
          <p:cNvPr id="5" name="Plassholder for lysbildenummer 4"/>
          <p:cNvSpPr>
            <a:spLocks noGrp="1"/>
          </p:cNvSpPr>
          <p:nvPr>
            <p:ph type="sldNum" sz="quarter" idx="12"/>
          </p:nvPr>
        </p:nvSpPr>
        <p:spPr>
          <a:xfrm>
            <a:off x="11708957" y="6437935"/>
            <a:ext cx="347663" cy="212492"/>
          </a:xfrm>
        </p:spPr>
        <p:txBody>
          <a:bodyPr anchor="ctr">
            <a:norm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Aft>
                <a:spcPts val="600"/>
              </a:spcAft>
            </a:pPr>
            <a:fld id="{92B99E57-918D-4896-AC03-F2F64F62F4F2}" type="slidenum">
              <a:rPr lang="en-US" altLang="nb-NO"/>
              <a:pPr eaLnBrk="1" hangingPunct="1">
                <a:spcAft>
                  <a:spcPts val="600"/>
                </a:spcAft>
              </a:pPr>
              <a:t>36</a:t>
            </a:fld>
            <a:endParaRPr lang="en-US" altLang="nb-NO"/>
          </a:p>
        </p:txBody>
      </p:sp>
      <p:sp>
        <p:nvSpPr>
          <p:cNvPr id="2" name="Plassholder for bunntekst 1"/>
          <p:cNvSpPr>
            <a:spLocks noGrp="1"/>
          </p:cNvSpPr>
          <p:nvPr>
            <p:ph type="ftr" sz="quarter" idx="11"/>
          </p:nvPr>
        </p:nvSpPr>
        <p:spPr/>
        <p:txBody>
          <a:bodyPr/>
          <a:lstStyle/>
          <a:p>
            <a:pPr>
              <a:spcAft>
                <a:spcPts val="600"/>
              </a:spcAft>
            </a:pPr>
            <a:r>
              <a:rPr lang="nb-NO" dirty="0"/>
              <a:t>.</a:t>
            </a:r>
            <a:endParaRPr lang="nb-NO"/>
          </a:p>
        </p:txBody>
      </p:sp>
      <p:pic>
        <p:nvPicPr>
          <p:cNvPr id="3" name="Bilde 2"/>
          <p:cNvPicPr>
            <a:picLocks noChangeAspect="1"/>
          </p:cNvPicPr>
          <p:nvPr/>
        </p:nvPicPr>
        <p:blipFill>
          <a:blip r:embed="rId3"/>
          <a:stretch>
            <a:fillRect/>
          </a:stretch>
        </p:blipFill>
        <p:spPr>
          <a:xfrm>
            <a:off x="13164616" y="548680"/>
            <a:ext cx="2591025" cy="1798476"/>
          </a:xfrm>
          <a:prstGeom prst="rect">
            <a:avLst/>
          </a:prstGeom>
        </p:spPr>
      </p:pic>
    </p:spTree>
    <p:extLst>
      <p:ext uri="{BB962C8B-B14F-4D97-AF65-F5344CB8AC3E}">
        <p14:creationId xmlns:p14="http://schemas.microsoft.com/office/powerpoint/2010/main" val="3453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C8AAE-A16C-911E-E29E-300FF9143DE5}"/>
              </a:ext>
            </a:extLst>
          </p:cNvPr>
          <p:cNvSpPr>
            <a:spLocks noGrp="1"/>
          </p:cNvSpPr>
          <p:nvPr>
            <p:ph type="title"/>
          </p:nvPr>
        </p:nvSpPr>
        <p:spPr/>
        <p:txBody>
          <a:bodyPr/>
          <a:lstStyle/>
          <a:p>
            <a:r>
              <a:rPr lang="nb-NO" dirty="0"/>
              <a:t>Møte 3: Vi jobber med tiltakene </a:t>
            </a:r>
          </a:p>
        </p:txBody>
      </p:sp>
      <p:sp>
        <p:nvSpPr>
          <p:cNvPr id="4" name="Plassholder for dato 3">
            <a:extLst>
              <a:ext uri="{FF2B5EF4-FFF2-40B4-BE49-F238E27FC236}">
                <a16:creationId xmlns:a16="http://schemas.microsoft.com/office/drawing/2014/main" id="{E7584650-F051-744F-5440-14FCF429F746}"/>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D7E4E479-3ADB-9DB4-140D-C2495270A8AA}"/>
              </a:ext>
            </a:extLst>
          </p:cNvPr>
          <p:cNvSpPr>
            <a:spLocks noGrp="1"/>
          </p:cNvSpPr>
          <p:nvPr>
            <p:ph type="sldNum" sz="quarter" idx="12"/>
          </p:nvPr>
        </p:nvSpPr>
        <p:spPr/>
        <p:txBody>
          <a:bodyPr/>
          <a:lstStyle/>
          <a:p>
            <a:fld id="{46765B28-40BF-0A46-BB8F-30D004035CD9}" type="slidenum">
              <a:rPr lang="nb-NO" smtClean="0"/>
              <a:t>37</a:t>
            </a:fld>
            <a:endParaRPr lang="nb-NO"/>
          </a:p>
        </p:txBody>
      </p:sp>
      <p:pic>
        <p:nvPicPr>
          <p:cNvPr id="6" name="Bilde 5">
            <a:extLst>
              <a:ext uri="{FF2B5EF4-FFF2-40B4-BE49-F238E27FC236}">
                <a16:creationId xmlns:a16="http://schemas.microsoft.com/office/drawing/2014/main" id="{95696BED-BC9D-90BA-8DB8-1B5C79E5375D}"/>
              </a:ext>
            </a:extLst>
          </p:cNvPr>
          <p:cNvPicPr>
            <a:picLocks noChangeAspect="1"/>
          </p:cNvPicPr>
          <p:nvPr/>
        </p:nvPicPr>
        <p:blipFill>
          <a:blip r:embed="rId2"/>
          <a:stretch>
            <a:fillRect/>
          </a:stretch>
        </p:blipFill>
        <p:spPr>
          <a:xfrm>
            <a:off x="9491238" y="0"/>
            <a:ext cx="2700762" cy="463336"/>
          </a:xfrm>
          <a:prstGeom prst="rect">
            <a:avLst/>
          </a:prstGeom>
        </p:spPr>
      </p:pic>
      <p:sp>
        <p:nvSpPr>
          <p:cNvPr id="7" name="Plassholder for innhold 6">
            <a:extLst>
              <a:ext uri="{FF2B5EF4-FFF2-40B4-BE49-F238E27FC236}">
                <a16:creationId xmlns:a16="http://schemas.microsoft.com/office/drawing/2014/main" id="{4146F798-A5E0-3139-BE4C-81FB831AA846}"/>
              </a:ext>
            </a:extLst>
          </p:cNvPr>
          <p:cNvSpPr txBox="1">
            <a:spLocks noGrp="1"/>
          </p:cNvSpPr>
          <p:nvPr>
            <p:ph idx="1"/>
          </p:nvPr>
        </p:nvSpPr>
        <p:spPr>
          <a:xfrm>
            <a:off x="623887" y="1247618"/>
            <a:ext cx="10944225" cy="4919745"/>
          </a:xfrm>
          <a:prstGeom prst="rect">
            <a:avLst/>
          </a:prstGeom>
          <a:noFill/>
        </p:spPr>
        <p:txBody>
          <a:bodyPr wrap="square">
            <a:spAutoFit/>
          </a:bodyPr>
          <a:lstStyle/>
          <a:p>
            <a:r>
              <a:rPr lang="nb-NO" sz="1400" dirty="0"/>
              <a:t>Gjennomfør møte nr. 3 en til to uker etter møte nr. 2 </a:t>
            </a:r>
          </a:p>
          <a:p>
            <a:r>
              <a:rPr lang="nb-NO" sz="1400" dirty="0"/>
              <a:t>På møte nr. 2 har dere diskutert resultatene og skapt mening i disse for dere. Nå skal dere jobbe mer handlingsorientert knyttet til hva dere skal gjøre med resultatene</a:t>
            </a:r>
          </a:p>
          <a:p>
            <a:r>
              <a:rPr lang="nb-NO" sz="1400" dirty="0"/>
              <a:t>Møtestrukturen er lik møte nr. 2 der noe av aktiviteten foregår som informasjon fra deg som leder, noe foregår som individuell refleksjon, noe i gruppediskusjoner og til sist noe i plenum. </a:t>
            </a:r>
          </a:p>
          <a:p>
            <a:r>
              <a:rPr lang="nb-NO" sz="1400" dirty="0"/>
              <a:t>Du som leder må være bevisst på hva du ønsker skal komme ut fra møte nr. 3. Det er viktig at det videre oppfølgingsarbeidet knyttet til resultatene og arbeidsmiljøet på enheten din ikke stopper når møtet er ferdig. Dere bør som et minimum bli enig om følgende:</a:t>
            </a:r>
          </a:p>
          <a:p>
            <a:endParaRPr lang="nb-NO" sz="1400" dirty="0"/>
          </a:p>
          <a:p>
            <a:pPr lvl="1"/>
            <a:r>
              <a:rPr lang="nb-NO" sz="1200" dirty="0"/>
              <a:t>Hva er det viktigste vi må fortsette å gjøre for å ha et godt arbeidsmiljø?</a:t>
            </a:r>
          </a:p>
          <a:p>
            <a:pPr lvl="1"/>
            <a:r>
              <a:rPr lang="nb-NO" sz="1200" dirty="0"/>
              <a:t>Hva er det viktigste vi må begynne med for å ha et godt arbeidsmiljø?</a:t>
            </a:r>
          </a:p>
          <a:p>
            <a:pPr marL="457200" lvl="1" indent="0">
              <a:buNone/>
            </a:pPr>
            <a:endParaRPr lang="nb-NO" sz="1400" dirty="0"/>
          </a:p>
          <a:p>
            <a:r>
              <a:rPr lang="nb-NO" sz="1400" dirty="0"/>
              <a:t>Hvordan de to spørsmålene over best bør følges opp er en beslutning du som leder må ta i samråd med dine medarbeidere, men hvordan dette ser ut konkret i hverdagen deres må dere selv finne ut.</a:t>
            </a:r>
          </a:p>
          <a:p>
            <a:r>
              <a:rPr lang="nb-NO" sz="1400" dirty="0"/>
              <a:t>Utvikling av et godt arbeidsmiljø skjer kontinuerlig i det daglige. Det viktigste er at de tiltakene dere setter i gang følges opp og diskuteres jevnlig frem til neste gang dere gjennomfører medarbeiderundersøkelse.</a:t>
            </a:r>
          </a:p>
          <a:p>
            <a:pPr>
              <a:lnSpc>
                <a:spcPct val="107000"/>
              </a:lnSpc>
              <a:spcAft>
                <a:spcPts val="800"/>
              </a:spcAft>
            </a:pPr>
            <a:endParaRPr lang="nb-NO" sz="1800" dirty="0">
              <a:effectLst/>
              <a:ea typeface="Times New Roman" panose="02020603050405020304" pitchFamily="18" charset="0"/>
            </a:endParaRPr>
          </a:p>
        </p:txBody>
      </p:sp>
    </p:spTree>
    <p:extLst>
      <p:ext uri="{BB962C8B-B14F-4D97-AF65-F5344CB8AC3E}">
        <p14:creationId xmlns:p14="http://schemas.microsoft.com/office/powerpoint/2010/main" val="267850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Agenda – vi jobber med tiltakene </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38</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8" name="TekstSylinder 7">
            <a:extLst>
              <a:ext uri="{FF2B5EF4-FFF2-40B4-BE49-F238E27FC236}">
                <a16:creationId xmlns:a16="http://schemas.microsoft.com/office/drawing/2014/main" id="{35917779-5D67-DD54-B6A2-A9594DADFB90}"/>
              </a:ext>
            </a:extLst>
          </p:cNvPr>
          <p:cNvSpPr txBox="1"/>
          <p:nvPr/>
        </p:nvSpPr>
        <p:spPr>
          <a:xfrm>
            <a:off x="693097" y="1812975"/>
            <a:ext cx="8282683" cy="369332"/>
          </a:xfrm>
          <a:prstGeom prst="rect">
            <a:avLst/>
          </a:prstGeom>
          <a:noFill/>
        </p:spPr>
        <p:txBody>
          <a:bodyPr wrap="square" rtlCol="0">
            <a:spAutoFit/>
          </a:bodyPr>
          <a:lstStyle/>
          <a:p>
            <a:r>
              <a:rPr lang="nb-NO" b="1" dirty="0"/>
              <a:t>Aktivitet</a:t>
            </a:r>
          </a:p>
        </p:txBody>
      </p:sp>
      <p:sp>
        <p:nvSpPr>
          <p:cNvPr id="9" name="TekstSylinder 8">
            <a:extLst>
              <a:ext uri="{FF2B5EF4-FFF2-40B4-BE49-F238E27FC236}">
                <a16:creationId xmlns:a16="http://schemas.microsoft.com/office/drawing/2014/main" id="{1CD2C58C-FD24-8BA9-6DD2-E2BFA3BB9BB6}"/>
              </a:ext>
            </a:extLst>
          </p:cNvPr>
          <p:cNvSpPr txBox="1"/>
          <p:nvPr/>
        </p:nvSpPr>
        <p:spPr>
          <a:xfrm>
            <a:off x="7441874" y="1812975"/>
            <a:ext cx="2818704" cy="369332"/>
          </a:xfrm>
          <a:prstGeom prst="rect">
            <a:avLst/>
          </a:prstGeom>
          <a:noFill/>
        </p:spPr>
        <p:txBody>
          <a:bodyPr wrap="square" rtlCol="0">
            <a:spAutoFit/>
          </a:bodyPr>
          <a:lstStyle/>
          <a:p>
            <a:r>
              <a:rPr lang="nb-NO" b="1"/>
              <a:t>Tid</a:t>
            </a:r>
          </a:p>
        </p:txBody>
      </p:sp>
      <p:sp>
        <p:nvSpPr>
          <p:cNvPr id="10" name="TekstSylinder 9">
            <a:extLst>
              <a:ext uri="{FF2B5EF4-FFF2-40B4-BE49-F238E27FC236}">
                <a16:creationId xmlns:a16="http://schemas.microsoft.com/office/drawing/2014/main" id="{3DC4E48A-D769-839E-4D50-CBD91A7CCEA8}"/>
              </a:ext>
            </a:extLst>
          </p:cNvPr>
          <p:cNvSpPr txBox="1"/>
          <p:nvPr/>
        </p:nvSpPr>
        <p:spPr>
          <a:xfrm>
            <a:off x="693098" y="2340033"/>
            <a:ext cx="8282684" cy="369332"/>
          </a:xfrm>
          <a:prstGeom prst="rect">
            <a:avLst/>
          </a:prstGeom>
          <a:noFill/>
        </p:spPr>
        <p:txBody>
          <a:bodyPr wrap="square" rtlCol="0">
            <a:spAutoFit/>
          </a:bodyPr>
          <a:lstStyle/>
          <a:p>
            <a:r>
              <a:rPr lang="nb-NO"/>
              <a:t>1. Målsetning med møtet og kjøreregler</a:t>
            </a:r>
          </a:p>
        </p:txBody>
      </p:sp>
      <p:sp>
        <p:nvSpPr>
          <p:cNvPr id="11" name="TekstSylinder 10">
            <a:extLst>
              <a:ext uri="{FF2B5EF4-FFF2-40B4-BE49-F238E27FC236}">
                <a16:creationId xmlns:a16="http://schemas.microsoft.com/office/drawing/2014/main" id="{C4F69457-D4A2-9E25-11E9-3A41975EC730}"/>
              </a:ext>
            </a:extLst>
          </p:cNvPr>
          <p:cNvSpPr txBox="1"/>
          <p:nvPr/>
        </p:nvSpPr>
        <p:spPr>
          <a:xfrm>
            <a:off x="7441874" y="2340033"/>
            <a:ext cx="2818704" cy="369332"/>
          </a:xfrm>
          <a:prstGeom prst="rect">
            <a:avLst/>
          </a:prstGeom>
          <a:noFill/>
        </p:spPr>
        <p:txBody>
          <a:bodyPr wrap="square" rtlCol="0">
            <a:spAutoFit/>
          </a:bodyPr>
          <a:lstStyle/>
          <a:p>
            <a:r>
              <a:rPr lang="nb-NO"/>
              <a:t>10 minutter</a:t>
            </a:r>
          </a:p>
        </p:txBody>
      </p:sp>
      <p:sp>
        <p:nvSpPr>
          <p:cNvPr id="12" name="TekstSylinder 11">
            <a:extLst>
              <a:ext uri="{FF2B5EF4-FFF2-40B4-BE49-F238E27FC236}">
                <a16:creationId xmlns:a16="http://schemas.microsoft.com/office/drawing/2014/main" id="{CD224E9A-6989-0059-93D0-AB3A1DB42545}"/>
              </a:ext>
            </a:extLst>
          </p:cNvPr>
          <p:cNvSpPr txBox="1"/>
          <p:nvPr/>
        </p:nvSpPr>
        <p:spPr>
          <a:xfrm>
            <a:off x="693097" y="3394149"/>
            <a:ext cx="8282685" cy="369332"/>
          </a:xfrm>
          <a:prstGeom prst="rect">
            <a:avLst/>
          </a:prstGeom>
          <a:noFill/>
        </p:spPr>
        <p:txBody>
          <a:bodyPr wrap="square" rtlCol="0">
            <a:spAutoFit/>
          </a:bodyPr>
          <a:lstStyle/>
          <a:p>
            <a:r>
              <a:rPr lang="nb-NO"/>
              <a:t>3. Diskusjonsoppgaven for gruppene</a:t>
            </a:r>
          </a:p>
        </p:txBody>
      </p:sp>
      <p:sp>
        <p:nvSpPr>
          <p:cNvPr id="13" name="TekstSylinder 12">
            <a:extLst>
              <a:ext uri="{FF2B5EF4-FFF2-40B4-BE49-F238E27FC236}">
                <a16:creationId xmlns:a16="http://schemas.microsoft.com/office/drawing/2014/main" id="{CE100E20-2BBB-6915-0C79-6ABE49D19613}"/>
              </a:ext>
            </a:extLst>
          </p:cNvPr>
          <p:cNvSpPr txBox="1"/>
          <p:nvPr/>
        </p:nvSpPr>
        <p:spPr>
          <a:xfrm>
            <a:off x="7441874" y="3394149"/>
            <a:ext cx="2818704" cy="369332"/>
          </a:xfrm>
          <a:prstGeom prst="rect">
            <a:avLst/>
          </a:prstGeom>
          <a:noFill/>
        </p:spPr>
        <p:txBody>
          <a:bodyPr wrap="square" rtlCol="0">
            <a:spAutoFit/>
          </a:bodyPr>
          <a:lstStyle/>
          <a:p>
            <a:r>
              <a:rPr lang="nb-NO"/>
              <a:t>5 minutter</a:t>
            </a:r>
          </a:p>
        </p:txBody>
      </p:sp>
      <p:sp>
        <p:nvSpPr>
          <p:cNvPr id="14" name="TekstSylinder 13">
            <a:extLst>
              <a:ext uri="{FF2B5EF4-FFF2-40B4-BE49-F238E27FC236}">
                <a16:creationId xmlns:a16="http://schemas.microsoft.com/office/drawing/2014/main" id="{463BB45A-C403-A262-EE54-2F1BCE0A9D99}"/>
              </a:ext>
            </a:extLst>
          </p:cNvPr>
          <p:cNvSpPr txBox="1"/>
          <p:nvPr/>
        </p:nvSpPr>
        <p:spPr>
          <a:xfrm>
            <a:off x="693097" y="3921207"/>
            <a:ext cx="8282685" cy="369332"/>
          </a:xfrm>
          <a:prstGeom prst="rect">
            <a:avLst/>
          </a:prstGeom>
          <a:noFill/>
        </p:spPr>
        <p:txBody>
          <a:bodyPr wrap="square" rtlCol="0">
            <a:spAutoFit/>
          </a:bodyPr>
          <a:lstStyle/>
          <a:p>
            <a:r>
              <a:rPr lang="nb-NO"/>
              <a:t>4.1. Diskusjon om hva man bør gjøre  - i mindre grupper</a:t>
            </a:r>
          </a:p>
        </p:txBody>
      </p:sp>
      <p:sp>
        <p:nvSpPr>
          <p:cNvPr id="15" name="TekstSylinder 14">
            <a:extLst>
              <a:ext uri="{FF2B5EF4-FFF2-40B4-BE49-F238E27FC236}">
                <a16:creationId xmlns:a16="http://schemas.microsoft.com/office/drawing/2014/main" id="{C06575E5-4E44-4311-4994-658C97CCCA5B}"/>
              </a:ext>
            </a:extLst>
          </p:cNvPr>
          <p:cNvSpPr txBox="1"/>
          <p:nvPr/>
        </p:nvSpPr>
        <p:spPr>
          <a:xfrm>
            <a:off x="7441874" y="3921207"/>
            <a:ext cx="2818704" cy="369332"/>
          </a:xfrm>
          <a:prstGeom prst="rect">
            <a:avLst/>
          </a:prstGeom>
          <a:noFill/>
        </p:spPr>
        <p:txBody>
          <a:bodyPr wrap="square" rtlCol="0">
            <a:spAutoFit/>
          </a:bodyPr>
          <a:lstStyle/>
          <a:p>
            <a:r>
              <a:rPr lang="nb-NO"/>
              <a:t>30 minutter</a:t>
            </a:r>
          </a:p>
        </p:txBody>
      </p:sp>
      <p:sp>
        <p:nvSpPr>
          <p:cNvPr id="16" name="TekstSylinder 15">
            <a:extLst>
              <a:ext uri="{FF2B5EF4-FFF2-40B4-BE49-F238E27FC236}">
                <a16:creationId xmlns:a16="http://schemas.microsoft.com/office/drawing/2014/main" id="{F446DCE1-6DA1-A2E1-6A9A-6A7BD5900D11}"/>
              </a:ext>
            </a:extLst>
          </p:cNvPr>
          <p:cNvSpPr txBox="1"/>
          <p:nvPr/>
        </p:nvSpPr>
        <p:spPr>
          <a:xfrm>
            <a:off x="693097" y="4448265"/>
            <a:ext cx="8282684" cy="369332"/>
          </a:xfrm>
          <a:prstGeom prst="rect">
            <a:avLst/>
          </a:prstGeom>
          <a:noFill/>
        </p:spPr>
        <p:txBody>
          <a:bodyPr wrap="square" rtlCol="0">
            <a:spAutoFit/>
          </a:bodyPr>
          <a:lstStyle/>
          <a:p>
            <a:r>
              <a:rPr lang="nb-NO" dirty="0"/>
              <a:t>4.2. Deling av gruppediskusjoner i plenum og oppsummering</a:t>
            </a:r>
          </a:p>
        </p:txBody>
      </p:sp>
      <p:sp>
        <p:nvSpPr>
          <p:cNvPr id="17" name="TekstSylinder 16">
            <a:extLst>
              <a:ext uri="{FF2B5EF4-FFF2-40B4-BE49-F238E27FC236}">
                <a16:creationId xmlns:a16="http://schemas.microsoft.com/office/drawing/2014/main" id="{6E173A5A-6ACE-60C0-82B2-A7AA43281C0E}"/>
              </a:ext>
            </a:extLst>
          </p:cNvPr>
          <p:cNvSpPr txBox="1"/>
          <p:nvPr/>
        </p:nvSpPr>
        <p:spPr>
          <a:xfrm>
            <a:off x="7441873" y="4448265"/>
            <a:ext cx="2818704" cy="369332"/>
          </a:xfrm>
          <a:prstGeom prst="rect">
            <a:avLst/>
          </a:prstGeom>
          <a:noFill/>
        </p:spPr>
        <p:txBody>
          <a:bodyPr wrap="square" rtlCol="0">
            <a:spAutoFit/>
          </a:bodyPr>
          <a:lstStyle/>
          <a:p>
            <a:r>
              <a:rPr lang="nb-NO" dirty="0"/>
              <a:t>20 minutter</a:t>
            </a:r>
          </a:p>
        </p:txBody>
      </p:sp>
      <p:sp>
        <p:nvSpPr>
          <p:cNvPr id="18" name="TekstSylinder 17">
            <a:extLst>
              <a:ext uri="{FF2B5EF4-FFF2-40B4-BE49-F238E27FC236}">
                <a16:creationId xmlns:a16="http://schemas.microsoft.com/office/drawing/2014/main" id="{1F085377-4762-E9A1-6AA5-4AC7DA2FDB23}"/>
              </a:ext>
            </a:extLst>
          </p:cNvPr>
          <p:cNvSpPr txBox="1"/>
          <p:nvPr/>
        </p:nvSpPr>
        <p:spPr>
          <a:xfrm>
            <a:off x="693096" y="4975320"/>
            <a:ext cx="8282684" cy="369332"/>
          </a:xfrm>
          <a:prstGeom prst="rect">
            <a:avLst/>
          </a:prstGeom>
          <a:noFill/>
        </p:spPr>
        <p:txBody>
          <a:bodyPr wrap="square" rtlCol="0">
            <a:spAutoFit/>
          </a:bodyPr>
          <a:lstStyle/>
          <a:p>
            <a:r>
              <a:rPr lang="nb-NO" dirty="0"/>
              <a:t>5. Utarbeide handlingsplan</a:t>
            </a:r>
          </a:p>
        </p:txBody>
      </p:sp>
      <p:sp>
        <p:nvSpPr>
          <p:cNvPr id="19" name="TekstSylinder 18">
            <a:extLst>
              <a:ext uri="{FF2B5EF4-FFF2-40B4-BE49-F238E27FC236}">
                <a16:creationId xmlns:a16="http://schemas.microsoft.com/office/drawing/2014/main" id="{F1511BFC-11BE-C8AB-36E0-AEDDDCF93250}"/>
              </a:ext>
            </a:extLst>
          </p:cNvPr>
          <p:cNvSpPr txBox="1"/>
          <p:nvPr/>
        </p:nvSpPr>
        <p:spPr>
          <a:xfrm>
            <a:off x="7441872" y="4975320"/>
            <a:ext cx="2818704" cy="369332"/>
          </a:xfrm>
          <a:prstGeom prst="rect">
            <a:avLst/>
          </a:prstGeom>
          <a:noFill/>
        </p:spPr>
        <p:txBody>
          <a:bodyPr wrap="square" rtlCol="0">
            <a:spAutoFit/>
          </a:bodyPr>
          <a:lstStyle/>
          <a:p>
            <a:r>
              <a:rPr lang="nb-NO" dirty="0"/>
              <a:t>25 minutter </a:t>
            </a:r>
          </a:p>
        </p:txBody>
      </p:sp>
      <p:sp>
        <p:nvSpPr>
          <p:cNvPr id="20" name="TekstSylinder 19">
            <a:extLst>
              <a:ext uri="{FF2B5EF4-FFF2-40B4-BE49-F238E27FC236}">
                <a16:creationId xmlns:a16="http://schemas.microsoft.com/office/drawing/2014/main" id="{2A8A445E-0023-011D-6FC6-46BADF86AECB}"/>
              </a:ext>
            </a:extLst>
          </p:cNvPr>
          <p:cNvSpPr txBox="1"/>
          <p:nvPr/>
        </p:nvSpPr>
        <p:spPr>
          <a:xfrm>
            <a:off x="693096" y="2867091"/>
            <a:ext cx="8282685" cy="369332"/>
          </a:xfrm>
          <a:prstGeom prst="rect">
            <a:avLst/>
          </a:prstGeom>
          <a:noFill/>
        </p:spPr>
        <p:txBody>
          <a:bodyPr wrap="square" rtlCol="0">
            <a:spAutoFit/>
          </a:bodyPr>
          <a:lstStyle/>
          <a:p>
            <a:r>
              <a:rPr lang="nb-NO"/>
              <a:t>2. Oppsummering fra forrige møte</a:t>
            </a:r>
          </a:p>
        </p:txBody>
      </p:sp>
      <p:sp>
        <p:nvSpPr>
          <p:cNvPr id="21" name="TekstSylinder 20">
            <a:extLst>
              <a:ext uri="{FF2B5EF4-FFF2-40B4-BE49-F238E27FC236}">
                <a16:creationId xmlns:a16="http://schemas.microsoft.com/office/drawing/2014/main" id="{AFF7A0E0-6243-9443-6944-43FE29C52CD2}"/>
              </a:ext>
            </a:extLst>
          </p:cNvPr>
          <p:cNvSpPr txBox="1"/>
          <p:nvPr/>
        </p:nvSpPr>
        <p:spPr>
          <a:xfrm>
            <a:off x="7441873" y="2867091"/>
            <a:ext cx="2818704" cy="369332"/>
          </a:xfrm>
          <a:prstGeom prst="rect">
            <a:avLst/>
          </a:prstGeom>
          <a:noFill/>
        </p:spPr>
        <p:txBody>
          <a:bodyPr wrap="square" rtlCol="0">
            <a:spAutoFit/>
          </a:bodyPr>
          <a:lstStyle/>
          <a:p>
            <a:r>
              <a:rPr lang="nb-NO" dirty="0"/>
              <a:t>10 minutter</a:t>
            </a:r>
          </a:p>
        </p:txBody>
      </p:sp>
      <p:grpSp>
        <p:nvGrpSpPr>
          <p:cNvPr id="23" name="Gruppe 22">
            <a:extLst>
              <a:ext uri="{FF2B5EF4-FFF2-40B4-BE49-F238E27FC236}">
                <a16:creationId xmlns:a16="http://schemas.microsoft.com/office/drawing/2014/main" id="{7F43259D-0DFF-E1F7-E883-8D8EE0200810}"/>
              </a:ext>
            </a:extLst>
          </p:cNvPr>
          <p:cNvGrpSpPr/>
          <p:nvPr/>
        </p:nvGrpSpPr>
        <p:grpSpPr>
          <a:xfrm>
            <a:off x="9231084" y="2672255"/>
            <a:ext cx="2818704" cy="1619767"/>
            <a:chOff x="9231084" y="2672255"/>
            <a:chExt cx="2818704" cy="1619767"/>
          </a:xfrm>
        </p:grpSpPr>
        <p:sp>
          <p:nvSpPr>
            <p:cNvPr id="24" name="TekstSylinder 23">
              <a:extLst>
                <a:ext uri="{FF2B5EF4-FFF2-40B4-BE49-F238E27FC236}">
                  <a16:creationId xmlns:a16="http://schemas.microsoft.com/office/drawing/2014/main" id="{978B89D0-3479-9936-D6A6-09F5CBB1BBE9}"/>
                </a:ext>
              </a:extLst>
            </p:cNvPr>
            <p:cNvSpPr txBox="1"/>
            <p:nvPr/>
          </p:nvSpPr>
          <p:spPr>
            <a:xfrm>
              <a:off x="9231085" y="2691584"/>
              <a:ext cx="2818703" cy="1600438"/>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400" b="0" i="1" u="none" strike="noStrike" kern="0" cap="none" spc="0" normalizeH="0" baseline="0" noProof="0" dirty="0">
                  <a:ln>
                    <a:noFill/>
                  </a:ln>
                  <a:solidFill>
                    <a:srgbClr val="000000"/>
                  </a:solidFill>
                  <a:effectLst/>
                  <a:uLnTx/>
                  <a:uFillTx/>
                </a:rPr>
                <a:t>Tilpass tidsdisponeringen mellom de ulike punktene i agendaen deres eget behov. Dere trenger kanskje bruke mer tid på et punkt og mindre på at annet. Eller kanskje dere trenger å utvide hele tidsplanen. </a:t>
              </a:r>
            </a:p>
          </p:txBody>
        </p:sp>
        <p:cxnSp>
          <p:nvCxnSpPr>
            <p:cNvPr id="25" name="Rett linje 24">
              <a:extLst>
                <a:ext uri="{FF2B5EF4-FFF2-40B4-BE49-F238E27FC236}">
                  <a16:creationId xmlns:a16="http://schemas.microsoft.com/office/drawing/2014/main" id="{A7B85D03-174D-F4DD-E9C0-7E9B7102FF45}"/>
                </a:ext>
              </a:extLst>
            </p:cNvPr>
            <p:cNvCxnSpPr/>
            <p:nvPr/>
          </p:nvCxnSpPr>
          <p:spPr>
            <a:xfrm>
              <a:off x="9231084" y="2672255"/>
              <a:ext cx="0" cy="1567278"/>
            </a:xfrm>
            <a:prstGeom prst="line">
              <a:avLst/>
            </a:prstGeom>
            <a:noFill/>
            <a:ln w="6350" cap="flat" cmpd="sng" algn="ctr">
              <a:solidFill>
                <a:srgbClr val="F0A519"/>
              </a:solidFill>
              <a:prstDash val="solid"/>
              <a:miter lim="800000"/>
            </a:ln>
            <a:effectLst/>
          </p:spPr>
        </p:cxnSp>
      </p:grpSp>
      <p:sp>
        <p:nvSpPr>
          <p:cNvPr id="26" name="TekstSylinder 25">
            <a:extLst>
              <a:ext uri="{FF2B5EF4-FFF2-40B4-BE49-F238E27FC236}">
                <a16:creationId xmlns:a16="http://schemas.microsoft.com/office/drawing/2014/main" id="{46995422-3223-6687-AEDE-D4C946C61759}"/>
              </a:ext>
            </a:extLst>
          </p:cNvPr>
          <p:cNvSpPr txBox="1"/>
          <p:nvPr/>
        </p:nvSpPr>
        <p:spPr>
          <a:xfrm>
            <a:off x="693096" y="5497052"/>
            <a:ext cx="6286824" cy="369332"/>
          </a:xfrm>
          <a:prstGeom prst="rect">
            <a:avLst/>
          </a:prstGeom>
          <a:noFill/>
        </p:spPr>
        <p:txBody>
          <a:bodyPr wrap="square" rtlCol="0">
            <a:spAutoFit/>
          </a:bodyPr>
          <a:lstStyle/>
          <a:p>
            <a:r>
              <a:rPr lang="nb-NO" dirty="0"/>
              <a:t>5.1. Veien videre </a:t>
            </a:r>
          </a:p>
        </p:txBody>
      </p:sp>
      <p:sp>
        <p:nvSpPr>
          <p:cNvPr id="27" name="TekstSylinder 26">
            <a:extLst>
              <a:ext uri="{FF2B5EF4-FFF2-40B4-BE49-F238E27FC236}">
                <a16:creationId xmlns:a16="http://schemas.microsoft.com/office/drawing/2014/main" id="{06567764-E143-CFF4-982D-C093C874F7DC}"/>
              </a:ext>
            </a:extLst>
          </p:cNvPr>
          <p:cNvSpPr txBox="1"/>
          <p:nvPr/>
        </p:nvSpPr>
        <p:spPr>
          <a:xfrm>
            <a:off x="7441872" y="5525741"/>
            <a:ext cx="2818704" cy="369332"/>
          </a:xfrm>
          <a:prstGeom prst="rect">
            <a:avLst/>
          </a:prstGeom>
          <a:noFill/>
        </p:spPr>
        <p:txBody>
          <a:bodyPr wrap="square" rtlCol="0">
            <a:spAutoFit/>
          </a:bodyPr>
          <a:lstStyle/>
          <a:p>
            <a:r>
              <a:rPr lang="nb-NO" dirty="0"/>
              <a:t>15 minutter </a:t>
            </a:r>
          </a:p>
        </p:txBody>
      </p:sp>
    </p:spTree>
    <p:extLst>
      <p:ext uri="{BB962C8B-B14F-4D97-AF65-F5344CB8AC3E}">
        <p14:creationId xmlns:p14="http://schemas.microsoft.com/office/powerpoint/2010/main" val="28043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1. Mål med møtet </a:t>
            </a:r>
          </a:p>
        </p:txBody>
      </p:sp>
      <p:sp>
        <p:nvSpPr>
          <p:cNvPr id="3" name="Plassholder for innhold 2">
            <a:extLst>
              <a:ext uri="{FF2B5EF4-FFF2-40B4-BE49-F238E27FC236}">
                <a16:creationId xmlns:a16="http://schemas.microsoft.com/office/drawing/2014/main" id="{C3DC12A3-41E4-D8DC-AD79-430AE836D188}"/>
              </a:ext>
            </a:extLst>
          </p:cNvPr>
          <p:cNvSpPr>
            <a:spLocks noGrp="1"/>
          </p:cNvSpPr>
          <p:nvPr>
            <p:ph idx="1"/>
          </p:nvPr>
        </p:nvSpPr>
        <p:spPr/>
        <p:txBody>
          <a:bodyPr/>
          <a:lstStyle/>
          <a:p>
            <a:pPr>
              <a:buFont typeface="Wingdings" panose="05000000000000000000" pitchFamily="2" charset="2"/>
              <a:buChar char="§"/>
            </a:pPr>
            <a:r>
              <a:rPr lang="nb-NO" sz="1600" dirty="0"/>
              <a:t>Mål for møtet </a:t>
            </a:r>
            <a:r>
              <a:rPr lang="nb-NO" sz="1600" dirty="0">
                <a:solidFill>
                  <a:srgbClr val="FFC000"/>
                </a:solidFill>
              </a:rPr>
              <a:t>(tilpass denne)</a:t>
            </a:r>
          </a:p>
          <a:p>
            <a:pPr lvl="1">
              <a:buFont typeface="Arial" panose="020B0604020202020204" pitchFamily="34" charset="0"/>
              <a:buChar char="−"/>
            </a:pPr>
            <a:r>
              <a:rPr lang="nb-NO" sz="1400" dirty="0"/>
              <a:t>Sette arbeidsmiljø på agendaen</a:t>
            </a:r>
          </a:p>
          <a:p>
            <a:pPr lvl="1">
              <a:buFont typeface="Arial" panose="020B0604020202020204" pitchFamily="34" charset="0"/>
              <a:buChar char="−"/>
            </a:pPr>
            <a:r>
              <a:rPr lang="nb-NO" sz="1400" dirty="0"/>
              <a:t>Diskutere fokusområder som er viktig å bevare og fokusområder som er viktig å forbedre i arbeidsmiljøet</a:t>
            </a:r>
          </a:p>
          <a:p>
            <a:pPr lvl="1">
              <a:buFont typeface="Arial" panose="020B0604020202020204" pitchFamily="34" charset="0"/>
              <a:buChar char="−"/>
            </a:pPr>
            <a:r>
              <a:rPr lang="nb-NO" sz="1400" dirty="0"/>
              <a:t>Utvikle relevante tiltak for å bevare og utvikle arbeidsmiljøet</a:t>
            </a:r>
          </a:p>
          <a:p>
            <a:pPr lvl="1">
              <a:buFont typeface="Arial" panose="020B0604020202020204" pitchFamily="34" charset="0"/>
              <a:buChar char="−"/>
            </a:pPr>
            <a:r>
              <a:rPr lang="nb-NO" sz="1400" dirty="0"/>
              <a:t>Utvikle handlingsplan </a:t>
            </a:r>
          </a:p>
          <a:p>
            <a:pPr lvl="1">
              <a:buFont typeface="Arial" panose="020B0604020202020204" pitchFamily="34" charset="0"/>
              <a:buChar char="−"/>
            </a:pPr>
            <a:r>
              <a:rPr lang="nb-NO" sz="1400" dirty="0"/>
              <a:t>Ha det hyggelig og få en bedre forståelse for hverandres arbeidsmiljø</a:t>
            </a:r>
          </a:p>
          <a:p>
            <a:pPr lvl="1">
              <a:buFont typeface="Wingdings" panose="05000000000000000000" pitchFamily="2" charset="2"/>
              <a:buChar char="§"/>
            </a:pPr>
            <a:endParaRPr lang="nb-NO" sz="900" dirty="0"/>
          </a:p>
          <a:p>
            <a:pPr>
              <a:buFont typeface="Wingdings" panose="05000000000000000000" pitchFamily="2" charset="2"/>
              <a:buChar char="§"/>
            </a:pPr>
            <a:r>
              <a:rPr lang="nb-NO" sz="1600" dirty="0"/>
              <a:t>Kjørereglene for i dag er som vi brukte sist: </a:t>
            </a:r>
          </a:p>
          <a:p>
            <a:pPr lvl="1">
              <a:buFont typeface="Arial" panose="020B0604020202020204" pitchFamily="34" charset="0"/>
              <a:buChar char="−"/>
            </a:pPr>
            <a:r>
              <a:rPr lang="nb-NO" sz="1400" dirty="0"/>
              <a:t>Ingen av oss vet hvordan andre egentlig har det. </a:t>
            </a:r>
          </a:p>
          <a:p>
            <a:pPr lvl="1">
              <a:buFont typeface="Arial" panose="020B0604020202020204" pitchFamily="34" charset="0"/>
              <a:buChar char="−"/>
            </a:pPr>
            <a:r>
              <a:rPr lang="nb-NO" sz="1400" dirty="0"/>
              <a:t>Alle stemmer er like gyldige. </a:t>
            </a:r>
          </a:p>
          <a:p>
            <a:pPr lvl="1">
              <a:buFont typeface="Arial" panose="020B0604020202020204" pitchFamily="34" charset="0"/>
              <a:buChar char="−"/>
            </a:pPr>
            <a:r>
              <a:rPr lang="nb-NO" sz="1400" dirty="0"/>
              <a:t>Ingen synspunkter er feil.</a:t>
            </a:r>
          </a:p>
          <a:p>
            <a:pPr lvl="1">
              <a:buFont typeface="Arial" panose="020B0604020202020204" pitchFamily="34" charset="0"/>
              <a:buChar char="−"/>
            </a:pPr>
            <a:r>
              <a:rPr lang="nb-NO" sz="1400" dirty="0"/>
              <a:t>Vi snakker i jeg-setninger og tar ansvar for det vi sier.</a:t>
            </a:r>
          </a:p>
          <a:p>
            <a:pPr lvl="1">
              <a:buFont typeface="Arial" panose="020B0604020202020204" pitchFamily="34" charset="0"/>
              <a:buChar char="−"/>
            </a:pPr>
            <a:r>
              <a:rPr lang="nb-NO" sz="1400" dirty="0"/>
              <a:t>Når resultatene foreligger skal vi ikke snakke skyld, men forbedringer.</a:t>
            </a:r>
          </a:p>
          <a:p>
            <a:pPr lvl="1">
              <a:buFont typeface="Arial" panose="020B0604020202020204" pitchFamily="34" charset="0"/>
              <a:buChar char="−"/>
            </a:pPr>
            <a:r>
              <a:rPr lang="nb-NO" sz="1400" dirty="0"/>
              <a:t>Alle tar ansvar for at taletid fordeles på alle som ønsker å si noe.</a:t>
            </a:r>
          </a:p>
          <a:p>
            <a:pPr lvl="1">
              <a:buFont typeface="Arial" panose="020B0604020202020204" pitchFamily="34" charset="0"/>
              <a:buChar char="−"/>
            </a:pPr>
            <a:r>
              <a:rPr lang="nb-NO" sz="1400" dirty="0">
                <a:solidFill>
                  <a:srgbClr val="FFC000"/>
                </a:solidFill>
              </a:rPr>
              <a:t>+ eventuelle egne vi ble enige om på første møtet</a:t>
            </a:r>
          </a:p>
          <a:p>
            <a:endParaRPr lang="nb-NO" sz="1600"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39</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12213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E697CA-6416-2DBC-3A97-6DF86F812754}"/>
              </a:ext>
            </a:extLst>
          </p:cNvPr>
          <p:cNvSpPr>
            <a:spLocks noGrp="1"/>
          </p:cNvSpPr>
          <p:nvPr>
            <p:ph type="title"/>
          </p:nvPr>
        </p:nvSpPr>
        <p:spPr>
          <a:xfrm>
            <a:off x="623887" y="225425"/>
            <a:ext cx="10944226" cy="863600"/>
          </a:xfrm>
        </p:spPr>
        <p:txBody>
          <a:bodyPr anchor="ctr">
            <a:normAutofit/>
          </a:bodyPr>
          <a:lstStyle/>
          <a:p>
            <a:r>
              <a:rPr lang="nb-NO"/>
              <a:t>Hvor kan leder finne ressurser? </a:t>
            </a:r>
            <a:endParaRPr lang="nb-NO" dirty="0"/>
          </a:p>
        </p:txBody>
      </p:sp>
      <p:sp>
        <p:nvSpPr>
          <p:cNvPr id="3" name="Plassholder for innhold 2">
            <a:extLst>
              <a:ext uri="{FF2B5EF4-FFF2-40B4-BE49-F238E27FC236}">
                <a16:creationId xmlns:a16="http://schemas.microsoft.com/office/drawing/2014/main" id="{5B810290-6E26-6DF5-213F-3F599260C85A}"/>
              </a:ext>
            </a:extLst>
          </p:cNvPr>
          <p:cNvSpPr>
            <a:spLocks noGrp="1"/>
          </p:cNvSpPr>
          <p:nvPr>
            <p:ph sz="half" idx="1"/>
          </p:nvPr>
        </p:nvSpPr>
        <p:spPr>
          <a:xfrm>
            <a:off x="623888" y="3530599"/>
            <a:ext cx="5292726" cy="2527301"/>
          </a:xfrm>
        </p:spPr>
        <p:txBody>
          <a:bodyPr>
            <a:normAutofit/>
          </a:bodyPr>
          <a:lstStyle/>
          <a:p>
            <a:pPr marL="0" indent="0">
              <a:buNone/>
            </a:pPr>
            <a:r>
              <a:rPr lang="nb-NO" dirty="0">
                <a:solidFill>
                  <a:srgbClr val="D90000"/>
                </a:solidFill>
                <a:hlinkClick r:id="rId2">
                  <a:extLst>
                    <a:ext uri="{A12FA001-AC4F-418D-AE19-62706E023703}">
                      <ahyp:hlinkClr xmlns:ahyp="http://schemas.microsoft.com/office/drawing/2018/hyperlinkcolor" val="tx"/>
                    </a:ext>
                  </a:extLst>
                </a:hlinkClick>
              </a:rPr>
              <a:t>Ressursside for ledere</a:t>
            </a:r>
            <a:endParaRPr lang="nb-NO" dirty="0"/>
          </a:p>
          <a:p>
            <a:pPr marL="0" indent="0">
              <a:buNone/>
            </a:pPr>
            <a:endParaRPr lang="nb-NO" dirty="0"/>
          </a:p>
          <a:p>
            <a:pPr marL="0" indent="0">
              <a:buNone/>
            </a:pPr>
            <a:endParaRPr lang="nb-NO" dirty="0"/>
          </a:p>
        </p:txBody>
      </p:sp>
      <p:pic>
        <p:nvPicPr>
          <p:cNvPr id="9" name="Bilde 8" descr="Et bilde som inneholder tekst, skjermbilde, Font, design&#10;&#10;Automatisk generert beskrivelse">
            <a:extLst>
              <a:ext uri="{FF2B5EF4-FFF2-40B4-BE49-F238E27FC236}">
                <a16:creationId xmlns:a16="http://schemas.microsoft.com/office/drawing/2014/main" id="{DD9AB8E4-FCD1-25F3-0D31-D30308390262}"/>
              </a:ext>
            </a:extLst>
          </p:cNvPr>
          <p:cNvPicPr>
            <a:picLocks noChangeAspect="1"/>
          </p:cNvPicPr>
          <p:nvPr/>
        </p:nvPicPr>
        <p:blipFill>
          <a:blip r:embed="rId3"/>
          <a:stretch>
            <a:fillRect/>
          </a:stretch>
        </p:blipFill>
        <p:spPr>
          <a:xfrm>
            <a:off x="6275387" y="1968680"/>
            <a:ext cx="5292725" cy="3506429"/>
          </a:xfrm>
          <a:prstGeom prst="rect">
            <a:avLst/>
          </a:prstGeom>
          <a:noFill/>
        </p:spPr>
      </p:pic>
      <p:sp>
        <p:nvSpPr>
          <p:cNvPr id="4" name="Plassholder for dato 3">
            <a:extLst>
              <a:ext uri="{FF2B5EF4-FFF2-40B4-BE49-F238E27FC236}">
                <a16:creationId xmlns:a16="http://schemas.microsoft.com/office/drawing/2014/main" id="{B4528EFB-B867-CD65-B548-63D38183A1E0}"/>
              </a:ext>
            </a:extLst>
          </p:cNvPr>
          <p:cNvSpPr>
            <a:spLocks noGrp="1"/>
          </p:cNvSpPr>
          <p:nvPr>
            <p:ph type="dt" sz="half" idx="10"/>
          </p:nvPr>
        </p:nvSpPr>
        <p:spPr>
          <a:xfrm>
            <a:off x="10484745" y="6437935"/>
            <a:ext cx="1083367" cy="212492"/>
          </a:xfrm>
        </p:spPr>
        <p:txBody>
          <a:bodyPr anchor="ctr">
            <a:normAutofit/>
          </a:bodyPr>
          <a:lstStyle/>
          <a:p>
            <a:pPr>
              <a:spcAft>
                <a:spcPts val="600"/>
              </a:spcAft>
            </a:pPr>
            <a:fld id="{164F8536-0BE2-2E4B-A8A8-DB84D1FEAC6C}" type="datetime1">
              <a:rPr lang="nb-NO" smtClean="0"/>
              <a:pPr>
                <a:spcAft>
                  <a:spcPts val="600"/>
                </a:spcAft>
              </a:pPr>
              <a:t>25.09.2023</a:t>
            </a:fld>
            <a:endParaRPr lang="nb-NO"/>
          </a:p>
        </p:txBody>
      </p:sp>
      <p:sp>
        <p:nvSpPr>
          <p:cNvPr id="5" name="Plassholder for lysbildenummer 4">
            <a:extLst>
              <a:ext uri="{FF2B5EF4-FFF2-40B4-BE49-F238E27FC236}">
                <a16:creationId xmlns:a16="http://schemas.microsoft.com/office/drawing/2014/main" id="{887E0CDA-B0C3-5744-BF8E-F0B9C80799D6}"/>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4</a:t>
            </a:fld>
            <a:endParaRPr lang="nb-NO"/>
          </a:p>
        </p:txBody>
      </p:sp>
      <p:pic>
        <p:nvPicPr>
          <p:cNvPr id="12" name="Bilde 11">
            <a:extLst>
              <a:ext uri="{FF2B5EF4-FFF2-40B4-BE49-F238E27FC236}">
                <a16:creationId xmlns:a16="http://schemas.microsoft.com/office/drawing/2014/main" id="{12E070FD-263A-B397-A0C6-F8A0489715CD}"/>
              </a:ext>
            </a:extLst>
          </p:cNvPr>
          <p:cNvPicPr>
            <a:picLocks noChangeAspect="1"/>
          </p:cNvPicPr>
          <p:nvPr/>
        </p:nvPicPr>
        <p:blipFill>
          <a:blip r:embed="rId4"/>
          <a:stretch>
            <a:fillRect/>
          </a:stretch>
        </p:blipFill>
        <p:spPr>
          <a:xfrm>
            <a:off x="9491238" y="0"/>
            <a:ext cx="2700762" cy="463336"/>
          </a:xfrm>
          <a:prstGeom prst="rect">
            <a:avLst/>
          </a:prstGeom>
        </p:spPr>
      </p:pic>
    </p:spTree>
    <p:extLst>
      <p:ext uri="{BB962C8B-B14F-4D97-AF65-F5344CB8AC3E}">
        <p14:creationId xmlns:p14="http://schemas.microsoft.com/office/powerpoint/2010/main" val="327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169879"/>
            <a:ext cx="10944226" cy="863600"/>
          </a:xfrm>
        </p:spPr>
        <p:txBody>
          <a:bodyPr/>
          <a:lstStyle/>
          <a:p>
            <a:r>
              <a:rPr lang="nb-NO" dirty="0"/>
              <a:t>2. Oppsummering fra forrige møte</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a:xfrm>
            <a:off x="10484745" y="5932180"/>
            <a:ext cx="1083367" cy="212492"/>
          </a:xfrm>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a:xfrm>
            <a:off x="11708957" y="6287549"/>
            <a:ext cx="347663" cy="212492"/>
          </a:xfrm>
        </p:spPr>
        <p:txBody>
          <a:bodyPr/>
          <a:lstStyle/>
          <a:p>
            <a:fld id="{46765B28-40BF-0A46-BB8F-30D004035CD9}" type="slidenum">
              <a:rPr lang="nb-NO" smtClean="0"/>
              <a:t>40</a:t>
            </a:fld>
            <a:endParaRPr lang="nb-NO" dirty="0"/>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7" name="Rektangel 6">
            <a:extLst>
              <a:ext uri="{FF2B5EF4-FFF2-40B4-BE49-F238E27FC236}">
                <a16:creationId xmlns:a16="http://schemas.microsoft.com/office/drawing/2014/main" id="{9BCACC0B-2527-DDB9-4D55-6E0F4CE6561A}"/>
              </a:ext>
            </a:extLst>
          </p:cNvPr>
          <p:cNvSpPr/>
          <p:nvPr/>
        </p:nvSpPr>
        <p:spPr>
          <a:xfrm>
            <a:off x="536575" y="1452405"/>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8" name="Rektangel 7">
            <a:extLst>
              <a:ext uri="{FF2B5EF4-FFF2-40B4-BE49-F238E27FC236}">
                <a16:creationId xmlns:a16="http://schemas.microsoft.com/office/drawing/2014/main" id="{130DAE70-426E-BC8F-CA7F-977C4795C298}"/>
              </a:ext>
            </a:extLst>
          </p:cNvPr>
          <p:cNvSpPr/>
          <p:nvPr/>
        </p:nvSpPr>
        <p:spPr>
          <a:xfrm>
            <a:off x="3410235" y="1452402"/>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9" name="Rektangel 8">
            <a:extLst>
              <a:ext uri="{FF2B5EF4-FFF2-40B4-BE49-F238E27FC236}">
                <a16:creationId xmlns:a16="http://schemas.microsoft.com/office/drawing/2014/main" id="{59C17ADC-63C8-0CEF-A41B-78BC11ACBE75}"/>
              </a:ext>
            </a:extLst>
          </p:cNvPr>
          <p:cNvSpPr/>
          <p:nvPr/>
        </p:nvSpPr>
        <p:spPr>
          <a:xfrm>
            <a:off x="6283895" y="1452401"/>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10" name="Rektangel 9">
            <a:extLst>
              <a:ext uri="{FF2B5EF4-FFF2-40B4-BE49-F238E27FC236}">
                <a16:creationId xmlns:a16="http://schemas.microsoft.com/office/drawing/2014/main" id="{FE978C6B-D14C-CBE9-185D-232205D0946D}"/>
              </a:ext>
            </a:extLst>
          </p:cNvPr>
          <p:cNvSpPr/>
          <p:nvPr/>
        </p:nvSpPr>
        <p:spPr>
          <a:xfrm>
            <a:off x="9157554" y="1452401"/>
            <a:ext cx="2497873" cy="5203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11" name="Rektangel 10">
            <a:extLst>
              <a:ext uri="{FF2B5EF4-FFF2-40B4-BE49-F238E27FC236}">
                <a16:creationId xmlns:a16="http://schemas.microsoft.com/office/drawing/2014/main" id="{A9602331-0DDC-4FF2-75E9-297DCB1EEAA8}"/>
              </a:ext>
            </a:extLst>
          </p:cNvPr>
          <p:cNvSpPr/>
          <p:nvPr/>
        </p:nvSpPr>
        <p:spPr>
          <a:xfrm>
            <a:off x="536575" y="2123360"/>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
        <p:nvSpPr>
          <p:cNvPr id="12" name="Rektangel 11">
            <a:extLst>
              <a:ext uri="{FF2B5EF4-FFF2-40B4-BE49-F238E27FC236}">
                <a16:creationId xmlns:a16="http://schemas.microsoft.com/office/drawing/2014/main" id="{2CD24BB8-5E53-FF8E-74D6-083F44EEF654}"/>
              </a:ext>
            </a:extLst>
          </p:cNvPr>
          <p:cNvSpPr/>
          <p:nvPr/>
        </p:nvSpPr>
        <p:spPr>
          <a:xfrm>
            <a:off x="3410235" y="2123336"/>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
        <p:nvSpPr>
          <p:cNvPr id="13" name="Rektangel 12">
            <a:extLst>
              <a:ext uri="{FF2B5EF4-FFF2-40B4-BE49-F238E27FC236}">
                <a16:creationId xmlns:a16="http://schemas.microsoft.com/office/drawing/2014/main" id="{1C60045E-B960-7B5B-8651-4294457AD6D3}"/>
              </a:ext>
            </a:extLst>
          </p:cNvPr>
          <p:cNvSpPr/>
          <p:nvPr/>
        </p:nvSpPr>
        <p:spPr>
          <a:xfrm>
            <a:off x="6283895" y="2123328"/>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endParaRPr lang="nb-NO" sz="2000" dirty="0">
              <a:solidFill>
                <a:schemeClr val="tx1">
                  <a:lumMod val="95000"/>
                  <a:lumOff val="5000"/>
                </a:schemeClr>
              </a:solidFill>
            </a:endParaRPr>
          </a:p>
        </p:txBody>
      </p:sp>
      <p:sp>
        <p:nvSpPr>
          <p:cNvPr id="14" name="Rektangel 13">
            <a:extLst>
              <a:ext uri="{FF2B5EF4-FFF2-40B4-BE49-F238E27FC236}">
                <a16:creationId xmlns:a16="http://schemas.microsoft.com/office/drawing/2014/main" id="{F60B8C7C-0A4E-61C6-1F24-4B7B68352FFD}"/>
              </a:ext>
            </a:extLst>
          </p:cNvPr>
          <p:cNvSpPr/>
          <p:nvPr/>
        </p:nvSpPr>
        <p:spPr>
          <a:xfrm>
            <a:off x="9157554" y="2123328"/>
            <a:ext cx="2497873" cy="41761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a:p>
            <a:pPr marL="342900" indent="-342900">
              <a:buFont typeface="Wingdings" panose="05000000000000000000" pitchFamily="2" charset="2"/>
              <a:buChar char="§"/>
            </a:pPr>
            <a:r>
              <a:rPr lang="nb-NO" sz="2000" dirty="0">
                <a:solidFill>
                  <a:schemeClr val="tx1">
                    <a:lumMod val="95000"/>
                    <a:lumOff val="5000"/>
                  </a:schemeClr>
                </a:solidFill>
              </a:rPr>
              <a:t> </a:t>
            </a:r>
          </a:p>
        </p:txBody>
      </p:sp>
    </p:spTree>
    <p:extLst>
      <p:ext uri="{BB962C8B-B14F-4D97-AF65-F5344CB8AC3E}">
        <p14:creationId xmlns:p14="http://schemas.microsoft.com/office/powerpoint/2010/main" val="36512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1124C2D-997B-7ED7-EBC0-CD6B70F16273}"/>
              </a:ext>
            </a:extLst>
          </p:cNvPr>
          <p:cNvPicPr>
            <a:picLocks noChangeAspect="1"/>
          </p:cNvPicPr>
          <p:nvPr/>
        </p:nvPicPr>
        <p:blipFill>
          <a:blip r:embed="rId2"/>
          <a:stretch>
            <a:fillRect/>
          </a:stretch>
        </p:blipFill>
        <p:spPr>
          <a:xfrm>
            <a:off x="1675231" y="1237968"/>
            <a:ext cx="8841537" cy="4902929"/>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Vi skal utarbeide tiltak sammen</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41</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3"/>
          <a:stretch>
            <a:fillRect/>
          </a:stretch>
        </p:blipFill>
        <p:spPr>
          <a:xfrm>
            <a:off x="9491238" y="0"/>
            <a:ext cx="2700762" cy="451143"/>
          </a:xfrm>
          <a:prstGeom prst="rect">
            <a:avLst/>
          </a:prstGeom>
        </p:spPr>
      </p:pic>
    </p:spTree>
    <p:extLst>
      <p:ext uri="{BB962C8B-B14F-4D97-AF65-F5344CB8AC3E}">
        <p14:creationId xmlns:p14="http://schemas.microsoft.com/office/powerpoint/2010/main" val="257494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3. Diskusjonsoppgave for gruppene </a:t>
            </a:r>
          </a:p>
        </p:txBody>
      </p:sp>
      <p:sp>
        <p:nvSpPr>
          <p:cNvPr id="3" name="Plassholder for innhold 2">
            <a:extLst>
              <a:ext uri="{FF2B5EF4-FFF2-40B4-BE49-F238E27FC236}">
                <a16:creationId xmlns:a16="http://schemas.microsoft.com/office/drawing/2014/main" id="{BDDBF358-F202-417C-39EB-3AC48492E40A}"/>
              </a:ext>
            </a:extLst>
          </p:cNvPr>
          <p:cNvSpPr>
            <a:spLocks noGrp="1"/>
          </p:cNvSpPr>
          <p:nvPr>
            <p:ph idx="1"/>
          </p:nvPr>
        </p:nvSpPr>
        <p:spPr/>
        <p:txBody>
          <a:bodyPr/>
          <a:lstStyle/>
          <a:p>
            <a:pPr marR="0" lvl="0" algn="l" defTabSz="914400" rtl="0" eaLnBrk="1" fontAlgn="auto" latinLnBrk="0" hangingPunct="1">
              <a:lnSpc>
                <a:spcPct val="150000"/>
              </a:lnSpc>
              <a:spcBef>
                <a:spcPts val="0"/>
              </a:spcBef>
              <a:spcAft>
                <a:spcPts val="0"/>
              </a:spcAft>
              <a:buSzTx/>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Vi går i grupper. Gruppen velger ordstyrer som har ansvar for å notere og presentere i plenum etterpå</a:t>
            </a:r>
          </a:p>
          <a:p>
            <a:pPr marL="0" marR="0" lvl="0" indent="0" algn="l" defTabSz="914400" rtl="0" eaLnBrk="1" fontAlgn="auto" latinLnBrk="0" hangingPunct="1">
              <a:lnSpc>
                <a:spcPct val="100000"/>
              </a:lnSpc>
              <a:spcBef>
                <a:spcPts val="0"/>
              </a:spcBef>
              <a:spcAft>
                <a:spcPts val="0"/>
              </a:spcAft>
              <a:buSzTx/>
              <a:buNone/>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SzTx/>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Ta utgangspunkt i resultatene vi diskuterte, og mellomoppgaven dere fikk sist og diskuter:</a:t>
            </a:r>
          </a:p>
          <a:p>
            <a:pPr marR="0" lvl="0" algn="l" defTabSz="914400" rtl="0" eaLnBrk="1" fontAlgn="auto" latinLnBrk="0" hangingPunct="1">
              <a:lnSpc>
                <a:spcPct val="100000"/>
              </a:lnSpc>
              <a:spcBef>
                <a:spcPts val="0"/>
              </a:spcBef>
              <a:spcAft>
                <a:spcPts val="0"/>
              </a:spcAft>
              <a:buSzTx/>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30250" lvl="1" indent="-457200"/>
            <a:r>
              <a:rPr lang="nb-NO" altLang="nb-NO" sz="1800" dirty="0"/>
              <a:t>Hva er vi mest fornøyd med ved vårt arbeidsmiljø som vi ønsker å </a:t>
            </a:r>
            <a:r>
              <a:rPr lang="nb-NO" altLang="nb-NO" sz="1800" b="1" dirty="0"/>
              <a:t>bevare og forsterke</a:t>
            </a:r>
            <a:r>
              <a:rPr lang="nb-NO" altLang="nb-NO" sz="1800" dirty="0"/>
              <a:t>?</a:t>
            </a:r>
          </a:p>
          <a:p>
            <a:pPr marL="730250" lvl="1" indent="-457200"/>
            <a:r>
              <a:rPr lang="nb-NO" altLang="nb-NO" sz="1800" dirty="0"/>
              <a:t>Hva er vi minst fornøyd med vårt arbeidsmiljø som vi ønsker å </a:t>
            </a:r>
            <a:r>
              <a:rPr lang="nb-NO" altLang="nb-NO" sz="1800" b="1" dirty="0"/>
              <a:t>forbedre</a:t>
            </a:r>
            <a:r>
              <a:rPr lang="nb-NO" altLang="nb-NO" sz="1800" dirty="0"/>
              <a:t>?</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SzTx/>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SzTx/>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Og som sist; start arbeidet i gruppene med opptil 5 min. individuell refleksjon.</a:t>
            </a:r>
          </a:p>
          <a:p>
            <a:pPr marR="0" lvl="1" algn="l" defTabSz="914400" rtl="0" eaLnBrk="1" fontAlgn="auto" latinLnBrk="0" hangingPunct="1">
              <a:lnSpc>
                <a:spcPct val="100000"/>
              </a:lnSpc>
              <a:spcBef>
                <a:spcPts val="0"/>
              </a:spcBef>
              <a:spcAft>
                <a:spcPts val="0"/>
              </a:spcAft>
              <a:buSzTx/>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SzTx/>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Vi møtes igjen om en halvtime og går igjennom hva gruppene har diskutert.</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42</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Tree>
    <p:extLst>
      <p:ext uri="{BB962C8B-B14F-4D97-AF65-F5344CB8AC3E}">
        <p14:creationId xmlns:p14="http://schemas.microsoft.com/office/powerpoint/2010/main" val="118251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4. Diskusjon om hva man bør gjøre – gruppeoppgave </a:t>
            </a: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43</a:t>
            </a:fld>
            <a:endParaRPr lang="nb-NO"/>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idx="1"/>
          </p:nvPr>
        </p:nvSpPr>
        <p:spPr>
          <a:xfrm>
            <a:off x="623887" y="1352629"/>
            <a:ext cx="10944226" cy="4672713"/>
          </a:xfrm>
        </p:spPr>
        <p:txBody>
          <a:bodyPr/>
          <a:lstStyle/>
          <a:p>
            <a:pPr marL="0" indent="0">
              <a:buNone/>
            </a:pPr>
            <a:endParaRPr lang="nb-NO" dirty="0"/>
          </a:p>
        </p:txBody>
      </p:sp>
      <p:grpSp>
        <p:nvGrpSpPr>
          <p:cNvPr id="3" name="Gruppe 2">
            <a:extLst>
              <a:ext uri="{FF2B5EF4-FFF2-40B4-BE49-F238E27FC236}">
                <a16:creationId xmlns:a16="http://schemas.microsoft.com/office/drawing/2014/main" id="{66B2AEDE-115D-EBD7-C5D2-0C17D597972D}"/>
              </a:ext>
            </a:extLst>
          </p:cNvPr>
          <p:cNvGrpSpPr/>
          <p:nvPr/>
        </p:nvGrpSpPr>
        <p:grpSpPr>
          <a:xfrm>
            <a:off x="3743257" y="2416757"/>
            <a:ext cx="4705486" cy="2024486"/>
            <a:chOff x="4371607" y="3992136"/>
            <a:chExt cx="4705486" cy="2024486"/>
          </a:xfrm>
        </p:grpSpPr>
        <p:sp>
          <p:nvSpPr>
            <p:cNvPr id="7" name="TekstSylinder 6">
              <a:extLst>
                <a:ext uri="{FF2B5EF4-FFF2-40B4-BE49-F238E27FC236}">
                  <a16:creationId xmlns:a16="http://schemas.microsoft.com/office/drawing/2014/main" id="{B7269D2E-3195-FDE8-8657-57E68964DF88}"/>
                </a:ext>
              </a:extLst>
            </p:cNvPr>
            <p:cNvSpPr txBox="1"/>
            <p:nvPr/>
          </p:nvSpPr>
          <p:spPr>
            <a:xfrm>
              <a:off x="4371607" y="3992136"/>
              <a:ext cx="4705486" cy="523220"/>
            </a:xfrm>
            <a:prstGeom prst="rect">
              <a:avLst/>
            </a:prstGeom>
            <a:noFill/>
          </p:spPr>
          <p:txBody>
            <a:bodyPr wrap="square" rtlCol="0">
              <a:spAutoFit/>
            </a:bodyPr>
            <a:lstStyle/>
            <a:p>
              <a:pPr algn="ctr"/>
              <a:r>
                <a:rPr lang="nb-NO" sz="2800"/>
                <a:t>Vi møtes her om </a:t>
              </a:r>
            </a:p>
          </p:txBody>
        </p:sp>
        <p:sp>
          <p:nvSpPr>
            <p:cNvPr id="8" name="TekstSylinder 7">
              <a:extLst>
                <a:ext uri="{FF2B5EF4-FFF2-40B4-BE49-F238E27FC236}">
                  <a16:creationId xmlns:a16="http://schemas.microsoft.com/office/drawing/2014/main" id="{CF324A9B-9338-6394-C0B4-32D0A2D44E1E}"/>
                </a:ext>
              </a:extLst>
            </p:cNvPr>
            <p:cNvSpPr txBox="1"/>
            <p:nvPr/>
          </p:nvSpPr>
          <p:spPr>
            <a:xfrm>
              <a:off x="4371607" y="4693183"/>
              <a:ext cx="4705486" cy="1323439"/>
            </a:xfrm>
            <a:prstGeom prst="rect">
              <a:avLst/>
            </a:prstGeom>
            <a:noFill/>
          </p:spPr>
          <p:txBody>
            <a:bodyPr wrap="square" rtlCol="0" anchor="ctr">
              <a:spAutoFit/>
            </a:bodyPr>
            <a:lstStyle/>
            <a:p>
              <a:pPr algn="ctr"/>
              <a:r>
                <a:rPr lang="nb-NO" sz="8000" b="1"/>
                <a:t>30 min.</a:t>
              </a:r>
            </a:p>
          </p:txBody>
        </p:sp>
      </p:grpSp>
    </p:spTree>
    <p:extLst>
      <p:ext uri="{BB962C8B-B14F-4D97-AF65-F5344CB8AC3E}">
        <p14:creationId xmlns:p14="http://schemas.microsoft.com/office/powerpoint/2010/main" val="27328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4. Deling av gruppediskusjonene i plenum </a:t>
            </a: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44</a:t>
            </a:fld>
            <a:endParaRPr lang="nb-NO"/>
          </a:p>
        </p:txBody>
      </p:sp>
      <p:sp>
        <p:nvSpPr>
          <p:cNvPr id="9" name="TekstSylinder 8">
            <a:extLst>
              <a:ext uri="{FF2B5EF4-FFF2-40B4-BE49-F238E27FC236}">
                <a16:creationId xmlns:a16="http://schemas.microsoft.com/office/drawing/2014/main" id="{1AA3559B-6977-1B66-5B03-CF01385ED7C2}"/>
              </a:ext>
            </a:extLst>
          </p:cNvPr>
          <p:cNvSpPr txBox="1"/>
          <p:nvPr/>
        </p:nvSpPr>
        <p:spPr>
          <a:xfrm>
            <a:off x="536575" y="1143000"/>
            <a:ext cx="11321595" cy="1358898"/>
          </a:xfrm>
          <a:prstGeom prst="rect">
            <a:avLst/>
          </a:prstGeom>
          <a:noFill/>
        </p:spPr>
        <p:txBody>
          <a:bodyPr wrap="square">
            <a:spAutoFit/>
          </a:bodyPr>
          <a:lstStyle/>
          <a:p>
            <a:pPr>
              <a:lnSpc>
                <a:spcPct val="107000"/>
              </a:lnSpc>
              <a:spcAft>
                <a:spcPts val="800"/>
              </a:spcAft>
            </a:pPr>
            <a:r>
              <a:rPr lang="nb-NO" dirty="0">
                <a:effectLst/>
                <a:latin typeface="+mj-lt"/>
                <a:ea typeface="Times New Roman" panose="02020603050405020304" pitchFamily="18" charset="0"/>
              </a:rPr>
              <a:t>Hver gruppe må presentere hva gruppen diskuterte. </a:t>
            </a:r>
          </a:p>
          <a:p>
            <a:pPr>
              <a:lnSpc>
                <a:spcPct val="107000"/>
              </a:lnSpc>
              <a:spcAft>
                <a:spcPts val="800"/>
              </a:spcAft>
            </a:pPr>
            <a:r>
              <a:rPr lang="nb-NO" dirty="0">
                <a:latin typeface="+mj-lt"/>
                <a:ea typeface="Times New Roman" panose="02020603050405020304" pitchFamily="18" charset="0"/>
              </a:rPr>
              <a:t>Du som leder er ordstyrer og noterer hva gruppene fremhever fra diskusjonene. Du kan bruke tabellen under her som grunnlag for å ta notatene. Alternativt kan du også be de ulike gruppene oppsummere selv og sende til deg slik at du kan klippe det inn i tabellen under her. Tabellen under her bruker du på neste møte. </a:t>
            </a:r>
            <a:endParaRPr lang="nb-NO" dirty="0">
              <a:effectLst/>
              <a:latin typeface="+mj-lt"/>
              <a:ea typeface="Times New Roman" panose="02020603050405020304" pitchFamily="18" charset="0"/>
            </a:endParaRPr>
          </a:p>
        </p:txBody>
      </p:sp>
      <p:sp>
        <p:nvSpPr>
          <p:cNvPr id="10" name="Rektangel 9">
            <a:extLst>
              <a:ext uri="{FF2B5EF4-FFF2-40B4-BE49-F238E27FC236}">
                <a16:creationId xmlns:a16="http://schemas.microsoft.com/office/drawing/2014/main" id="{9ABEA952-7AE0-8DED-5667-167F41E792D1}"/>
              </a:ext>
            </a:extLst>
          </p:cNvPr>
          <p:cNvSpPr/>
          <p:nvPr/>
        </p:nvSpPr>
        <p:spPr>
          <a:xfrm>
            <a:off x="536575" y="2772939"/>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1</a:t>
            </a:r>
          </a:p>
        </p:txBody>
      </p:sp>
      <p:sp>
        <p:nvSpPr>
          <p:cNvPr id="12" name="Rektangel 11">
            <a:extLst>
              <a:ext uri="{FF2B5EF4-FFF2-40B4-BE49-F238E27FC236}">
                <a16:creationId xmlns:a16="http://schemas.microsoft.com/office/drawing/2014/main" id="{6675C0C1-A8B2-BB50-2AC5-BC9F07CB2870}"/>
              </a:ext>
            </a:extLst>
          </p:cNvPr>
          <p:cNvSpPr/>
          <p:nvPr/>
        </p:nvSpPr>
        <p:spPr>
          <a:xfrm>
            <a:off x="3410235" y="2772936"/>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2</a:t>
            </a:r>
          </a:p>
        </p:txBody>
      </p:sp>
      <p:sp>
        <p:nvSpPr>
          <p:cNvPr id="13" name="Rektangel 12">
            <a:extLst>
              <a:ext uri="{FF2B5EF4-FFF2-40B4-BE49-F238E27FC236}">
                <a16:creationId xmlns:a16="http://schemas.microsoft.com/office/drawing/2014/main" id="{208F5B9D-1B32-60D0-AC50-370CB23BE3FE}"/>
              </a:ext>
            </a:extLst>
          </p:cNvPr>
          <p:cNvSpPr/>
          <p:nvPr/>
        </p:nvSpPr>
        <p:spPr>
          <a:xfrm>
            <a:off x="6283895"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3</a:t>
            </a:r>
          </a:p>
        </p:txBody>
      </p:sp>
      <p:sp>
        <p:nvSpPr>
          <p:cNvPr id="14" name="Rektangel 13">
            <a:extLst>
              <a:ext uri="{FF2B5EF4-FFF2-40B4-BE49-F238E27FC236}">
                <a16:creationId xmlns:a16="http://schemas.microsoft.com/office/drawing/2014/main" id="{A1D9DF6B-244B-509D-10B6-AC658E055D8D}"/>
              </a:ext>
            </a:extLst>
          </p:cNvPr>
          <p:cNvSpPr/>
          <p:nvPr/>
        </p:nvSpPr>
        <p:spPr>
          <a:xfrm>
            <a:off x="9157554" y="2772935"/>
            <a:ext cx="2497873" cy="3196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a:t>Gruppe 4</a:t>
            </a:r>
          </a:p>
        </p:txBody>
      </p:sp>
      <p:sp>
        <p:nvSpPr>
          <p:cNvPr id="15" name="Rektangel 14">
            <a:extLst>
              <a:ext uri="{FF2B5EF4-FFF2-40B4-BE49-F238E27FC236}">
                <a16:creationId xmlns:a16="http://schemas.microsoft.com/office/drawing/2014/main" id="{77CCA70E-7A4E-F568-3834-1D31BFA5CB60}"/>
              </a:ext>
            </a:extLst>
          </p:cNvPr>
          <p:cNvSpPr/>
          <p:nvPr/>
        </p:nvSpPr>
        <p:spPr>
          <a:xfrm>
            <a:off x="536575" y="3243162"/>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600" dirty="0">
                <a:solidFill>
                  <a:schemeClr val="tx1">
                    <a:lumMod val="95000"/>
                    <a:lumOff val="5000"/>
                  </a:schemeClr>
                </a:solidFill>
              </a:rPr>
              <a:t> Bevare/forsterke</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endParaRPr lang="nb-NO" sz="1600" dirty="0">
              <a:solidFill>
                <a:schemeClr val="tx1">
                  <a:lumMod val="95000"/>
                  <a:lumOff val="5000"/>
                </a:schemeClr>
              </a:solidFill>
            </a:endParaRPr>
          </a:p>
          <a:p>
            <a:endParaRPr lang="nb-NO" sz="1600" dirty="0">
              <a:solidFill>
                <a:schemeClr val="tx1">
                  <a:lumMod val="95000"/>
                  <a:lumOff val="5000"/>
                </a:schemeClr>
              </a:solidFill>
            </a:endParaRPr>
          </a:p>
          <a:p>
            <a:r>
              <a:rPr lang="nb-NO" sz="1600" dirty="0">
                <a:solidFill>
                  <a:schemeClr val="tx1">
                    <a:lumMod val="95000"/>
                    <a:lumOff val="5000"/>
                  </a:schemeClr>
                </a:solidFill>
              </a:rPr>
              <a:t>Forbedre</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p:txBody>
      </p:sp>
      <p:sp>
        <p:nvSpPr>
          <p:cNvPr id="16" name="Rektangel 15">
            <a:extLst>
              <a:ext uri="{FF2B5EF4-FFF2-40B4-BE49-F238E27FC236}">
                <a16:creationId xmlns:a16="http://schemas.microsoft.com/office/drawing/2014/main" id="{45CEAE4E-93FF-9DBB-B8E0-4F287C00FC87}"/>
              </a:ext>
            </a:extLst>
          </p:cNvPr>
          <p:cNvSpPr/>
          <p:nvPr/>
        </p:nvSpPr>
        <p:spPr>
          <a:xfrm>
            <a:off x="3410235" y="3243138"/>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600" dirty="0">
                <a:solidFill>
                  <a:schemeClr val="tx1">
                    <a:lumMod val="95000"/>
                    <a:lumOff val="5000"/>
                  </a:schemeClr>
                </a:solidFill>
              </a:rPr>
              <a:t> Bevare/forsterke</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endParaRPr lang="nb-NO" sz="1600" dirty="0">
              <a:solidFill>
                <a:schemeClr val="tx1">
                  <a:lumMod val="95000"/>
                  <a:lumOff val="5000"/>
                </a:schemeClr>
              </a:solidFill>
            </a:endParaRPr>
          </a:p>
          <a:p>
            <a:endParaRPr lang="nb-NO" sz="1600" dirty="0">
              <a:solidFill>
                <a:schemeClr val="tx1">
                  <a:lumMod val="95000"/>
                  <a:lumOff val="5000"/>
                </a:schemeClr>
              </a:solidFill>
            </a:endParaRPr>
          </a:p>
          <a:p>
            <a:r>
              <a:rPr lang="nb-NO" sz="1600" dirty="0">
                <a:solidFill>
                  <a:schemeClr val="tx1">
                    <a:lumMod val="95000"/>
                    <a:lumOff val="5000"/>
                  </a:schemeClr>
                </a:solidFill>
              </a:rPr>
              <a:t>Forbedre </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p:txBody>
      </p:sp>
      <p:sp>
        <p:nvSpPr>
          <p:cNvPr id="17" name="Rektangel 16">
            <a:extLst>
              <a:ext uri="{FF2B5EF4-FFF2-40B4-BE49-F238E27FC236}">
                <a16:creationId xmlns:a16="http://schemas.microsoft.com/office/drawing/2014/main" id="{EABCAAA3-17F0-A8C5-0C9E-77A1EE51E6CB}"/>
              </a:ext>
            </a:extLst>
          </p:cNvPr>
          <p:cNvSpPr/>
          <p:nvPr/>
        </p:nvSpPr>
        <p:spPr>
          <a:xfrm>
            <a:off x="6283895"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600" dirty="0">
                <a:solidFill>
                  <a:schemeClr val="tx1">
                    <a:lumMod val="95000"/>
                    <a:lumOff val="5000"/>
                  </a:schemeClr>
                </a:solidFill>
              </a:rPr>
              <a:t> Bevare/forsterke</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endParaRPr lang="nb-NO" sz="1600" dirty="0">
              <a:solidFill>
                <a:schemeClr val="tx1">
                  <a:lumMod val="95000"/>
                  <a:lumOff val="5000"/>
                </a:schemeClr>
              </a:solidFill>
            </a:endParaRPr>
          </a:p>
          <a:p>
            <a:endParaRPr lang="nb-NO" sz="1600" dirty="0">
              <a:solidFill>
                <a:schemeClr val="tx1">
                  <a:lumMod val="95000"/>
                  <a:lumOff val="5000"/>
                </a:schemeClr>
              </a:solidFill>
            </a:endParaRPr>
          </a:p>
          <a:p>
            <a:r>
              <a:rPr lang="nb-NO" sz="1600" dirty="0">
                <a:solidFill>
                  <a:schemeClr val="tx1">
                    <a:lumMod val="95000"/>
                    <a:lumOff val="5000"/>
                  </a:schemeClr>
                </a:solidFill>
              </a:rPr>
              <a:t>Forbedre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p:txBody>
      </p:sp>
      <p:sp>
        <p:nvSpPr>
          <p:cNvPr id="18" name="Rektangel 17">
            <a:extLst>
              <a:ext uri="{FF2B5EF4-FFF2-40B4-BE49-F238E27FC236}">
                <a16:creationId xmlns:a16="http://schemas.microsoft.com/office/drawing/2014/main" id="{35460C1A-E426-76CC-3023-1A246C88AB7A}"/>
              </a:ext>
            </a:extLst>
          </p:cNvPr>
          <p:cNvSpPr/>
          <p:nvPr/>
        </p:nvSpPr>
        <p:spPr>
          <a:xfrm>
            <a:off x="9157554" y="3243130"/>
            <a:ext cx="2497873" cy="29420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600" dirty="0">
                <a:solidFill>
                  <a:schemeClr val="tx1">
                    <a:lumMod val="95000"/>
                    <a:lumOff val="5000"/>
                  </a:schemeClr>
                </a:solidFill>
              </a:rPr>
              <a:t> Bevare/forsterke</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pPr marL="342900" indent="-342900">
              <a:buFont typeface="Wingdings" panose="05000000000000000000" pitchFamily="2" charset="2"/>
              <a:buChar char="§"/>
            </a:pPr>
            <a:r>
              <a:rPr lang="nb-NO" sz="1600" dirty="0">
                <a:solidFill>
                  <a:schemeClr val="tx1">
                    <a:lumMod val="95000"/>
                    <a:lumOff val="5000"/>
                  </a:schemeClr>
                </a:solidFill>
              </a:rPr>
              <a:t> </a:t>
            </a:r>
          </a:p>
          <a:p>
            <a:endParaRPr lang="nb-NO" sz="1600" dirty="0">
              <a:solidFill>
                <a:schemeClr val="tx1">
                  <a:lumMod val="95000"/>
                  <a:lumOff val="5000"/>
                </a:schemeClr>
              </a:solidFill>
            </a:endParaRPr>
          </a:p>
          <a:p>
            <a:endParaRPr lang="nb-NO" sz="1600" dirty="0">
              <a:solidFill>
                <a:schemeClr val="tx1">
                  <a:lumMod val="95000"/>
                  <a:lumOff val="5000"/>
                </a:schemeClr>
              </a:solidFill>
            </a:endParaRPr>
          </a:p>
          <a:p>
            <a:r>
              <a:rPr lang="nb-NO" sz="1600" dirty="0">
                <a:solidFill>
                  <a:schemeClr val="tx1">
                    <a:lumMod val="95000"/>
                    <a:lumOff val="5000"/>
                  </a:schemeClr>
                </a:solidFill>
              </a:rPr>
              <a:t>Forbedre</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a:p>
            <a:pPr marL="285750" indent="-285750">
              <a:buFont typeface="Wingdings" panose="05000000000000000000" pitchFamily="2" charset="2"/>
              <a:buChar char="§"/>
            </a:pPr>
            <a:r>
              <a:rPr lang="nb-NO" sz="1600" dirty="0">
                <a:solidFill>
                  <a:schemeClr val="tx1">
                    <a:lumMod val="95000"/>
                    <a:lumOff val="5000"/>
                  </a:schemeClr>
                </a:solidFill>
              </a:rPr>
              <a:t> </a:t>
            </a:r>
          </a:p>
          <a:p>
            <a:r>
              <a:rPr lang="nb-NO" sz="1600" dirty="0">
                <a:solidFill>
                  <a:schemeClr val="tx1">
                    <a:lumMod val="95000"/>
                    <a:lumOff val="5000"/>
                  </a:schemeClr>
                </a:solidFill>
              </a:rPr>
              <a:t> </a:t>
            </a:r>
          </a:p>
        </p:txBody>
      </p:sp>
      <p:pic>
        <p:nvPicPr>
          <p:cNvPr id="19" name="Bilde 18">
            <a:extLst>
              <a:ext uri="{FF2B5EF4-FFF2-40B4-BE49-F238E27FC236}">
                <a16:creationId xmlns:a16="http://schemas.microsoft.com/office/drawing/2014/main" id="{60479904-ABA8-1AAB-4CA2-A1DDD9AD247D}"/>
              </a:ext>
            </a:extLst>
          </p:cNvPr>
          <p:cNvPicPr>
            <a:picLocks noChangeAspect="1"/>
          </p:cNvPicPr>
          <p:nvPr/>
        </p:nvPicPr>
        <p:blipFill>
          <a:blip r:embed="rId2"/>
          <a:stretch>
            <a:fillRect/>
          </a:stretch>
        </p:blipFill>
        <p:spPr>
          <a:xfrm>
            <a:off x="9491238" y="0"/>
            <a:ext cx="2700762" cy="463336"/>
          </a:xfrm>
          <a:prstGeom prst="rect">
            <a:avLst/>
          </a:prstGeom>
        </p:spPr>
      </p:pic>
    </p:spTree>
    <p:extLst>
      <p:ext uri="{BB962C8B-B14F-4D97-AF65-F5344CB8AC3E}">
        <p14:creationId xmlns:p14="http://schemas.microsoft.com/office/powerpoint/2010/main" val="32872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sz="3200" dirty="0"/>
              <a:t>5. </a:t>
            </a:r>
            <a:r>
              <a:rPr lang="nb-NO" dirty="0"/>
              <a:t>Utarbeide handlingsplan</a:t>
            </a:r>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sz="half" idx="1"/>
          </p:nvPr>
        </p:nvSpPr>
        <p:spPr>
          <a:xfrm>
            <a:off x="623888" y="2931459"/>
            <a:ext cx="5292726" cy="3126442"/>
          </a:xfrm>
        </p:spPr>
        <p:txBody>
          <a:bodyPr/>
          <a:lstStyle/>
          <a:p>
            <a:pPr marL="0" indent="0">
              <a:buNone/>
            </a:pPr>
            <a:r>
              <a:rPr lang="nb-NO" sz="2400" dirty="0">
                <a:hlinkClick r:id="rId3"/>
              </a:rPr>
              <a:t>Her kan du finne mal for handlingsplan</a:t>
            </a:r>
            <a:endParaRPr lang="nb-NO" sz="2400" dirty="0"/>
          </a:p>
          <a:p>
            <a:pPr marL="0" indent="0">
              <a:buNone/>
            </a:pPr>
            <a:endParaRPr lang="nb-NO" dirty="0"/>
          </a:p>
          <a:p>
            <a:pPr marL="0" indent="0">
              <a:buNone/>
            </a:pPr>
            <a:endParaRPr lang="nb-NO" dirty="0"/>
          </a:p>
          <a:p>
            <a:pPr marL="457200" lvl="1" indent="0">
              <a:buNone/>
            </a:pP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45</a:t>
            </a:fld>
            <a:endParaRPr lang="nb-NO"/>
          </a:p>
        </p:txBody>
      </p:sp>
      <p:pic>
        <p:nvPicPr>
          <p:cNvPr id="9" name="Plassholder for innhold 8">
            <a:extLst>
              <a:ext uri="{FF2B5EF4-FFF2-40B4-BE49-F238E27FC236}">
                <a16:creationId xmlns:a16="http://schemas.microsoft.com/office/drawing/2014/main" id="{D3D11604-5B51-2D76-3CED-9FFB534C4C55}"/>
              </a:ext>
            </a:extLst>
          </p:cNvPr>
          <p:cNvPicPr>
            <a:picLocks noGrp="1" noChangeAspect="1"/>
          </p:cNvPicPr>
          <p:nvPr>
            <p:ph sz="half" idx="2"/>
          </p:nvPr>
        </p:nvPicPr>
        <p:blipFill>
          <a:blip r:embed="rId4"/>
          <a:stretch>
            <a:fillRect/>
          </a:stretch>
        </p:blipFill>
        <p:spPr>
          <a:xfrm>
            <a:off x="6486826" y="1385888"/>
            <a:ext cx="4869849" cy="4672012"/>
          </a:xfrm>
          <a:prstGeom prst="rect">
            <a:avLst/>
          </a:prstGeom>
        </p:spPr>
      </p:pic>
    </p:spTree>
    <p:extLst>
      <p:ext uri="{BB962C8B-B14F-4D97-AF65-F5344CB8AC3E}">
        <p14:creationId xmlns:p14="http://schemas.microsoft.com/office/powerpoint/2010/main" val="23840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623887" y="437671"/>
            <a:ext cx="10944226" cy="863600"/>
          </a:xfrm>
        </p:spPr>
        <p:txBody>
          <a:bodyPr/>
          <a:lstStyle/>
          <a:p>
            <a:r>
              <a:rPr lang="nb-NO" sz="3200" dirty="0"/>
              <a:t>5.1. </a:t>
            </a:r>
            <a:r>
              <a:rPr lang="nb-NO" dirty="0"/>
              <a:t>Utarbeide handlingsplan </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46</a:t>
            </a:fld>
            <a:endParaRPr lang="nb-NO"/>
          </a:p>
        </p:txBody>
      </p:sp>
      <p:sp>
        <p:nvSpPr>
          <p:cNvPr id="11" name="Plassholder for innhold 10">
            <a:extLst>
              <a:ext uri="{FF2B5EF4-FFF2-40B4-BE49-F238E27FC236}">
                <a16:creationId xmlns:a16="http://schemas.microsoft.com/office/drawing/2014/main" id="{93486B15-D9DE-D22C-791C-BDFACFC36148}"/>
              </a:ext>
            </a:extLst>
          </p:cNvPr>
          <p:cNvSpPr>
            <a:spLocks noGrp="1"/>
          </p:cNvSpPr>
          <p:nvPr>
            <p:ph idx="1"/>
          </p:nvPr>
        </p:nvSpPr>
        <p:spPr>
          <a:xfrm>
            <a:off x="623887" y="1352629"/>
            <a:ext cx="10944226" cy="4672713"/>
          </a:xfrm>
        </p:spPr>
        <p:txBody>
          <a:bodyPr/>
          <a:lstStyle/>
          <a:p>
            <a:r>
              <a:rPr lang="nb-NO" dirty="0"/>
              <a:t>Handlingsplan for </a:t>
            </a:r>
            <a:r>
              <a:rPr lang="nb-NO" b="1" dirty="0"/>
              <a:t>bevaringsområder</a:t>
            </a:r>
            <a:r>
              <a:rPr lang="nb-NO" dirty="0"/>
              <a:t> og </a:t>
            </a:r>
            <a:r>
              <a:rPr lang="nb-NO" b="1" dirty="0"/>
              <a:t>forbedringsområder</a:t>
            </a:r>
          </a:p>
          <a:p>
            <a:r>
              <a:rPr lang="nb-NO" dirty="0"/>
              <a:t>Minst tre tiltak på hvert område</a:t>
            </a:r>
          </a:p>
          <a:p>
            <a:r>
              <a:rPr lang="nb-NO" dirty="0"/>
              <a:t>Eksempel:</a:t>
            </a:r>
          </a:p>
          <a:p>
            <a:pPr lvl="1"/>
            <a:r>
              <a:rPr lang="nb-NO" sz="1600" dirty="0"/>
              <a:t>Bevaringsområde: </a:t>
            </a:r>
            <a:r>
              <a:rPr lang="nb-NO" sz="1600" i="1" dirty="0"/>
              <a:t>Bevare det gode samarbeidet i enheten</a:t>
            </a:r>
          </a:p>
          <a:p>
            <a:pPr lvl="1"/>
            <a:r>
              <a:rPr lang="nb-NO" sz="1600" dirty="0"/>
              <a:t>Tiltak: </a:t>
            </a:r>
            <a:r>
              <a:rPr lang="nb-NO" sz="1600" i="1" dirty="0"/>
              <a:t>Faste statusmøter</a:t>
            </a:r>
          </a:p>
          <a:p>
            <a:pPr lvl="1"/>
            <a:r>
              <a:rPr lang="nb-NO" sz="1600" dirty="0"/>
              <a:t>Beskrivelse av tiltak:  </a:t>
            </a:r>
            <a:r>
              <a:rPr lang="nb-NO" sz="1600" i="1" dirty="0"/>
              <a:t>Fortsette med faste morgenmøter for alle i staben</a:t>
            </a:r>
          </a:p>
          <a:p>
            <a:pPr lvl="1"/>
            <a:r>
              <a:rPr lang="nb-NO" sz="1600" dirty="0"/>
              <a:t>Mål: </a:t>
            </a:r>
            <a:r>
              <a:rPr lang="nb-NO" sz="1600" i="1" dirty="0"/>
              <a:t>Samkjørte kollegaer som er oppdatert på hva som skjer</a:t>
            </a:r>
          </a:p>
          <a:p>
            <a:pPr lvl="1"/>
            <a:r>
              <a:rPr lang="nb-NO" sz="1600" dirty="0"/>
              <a:t>Ansvarlig: </a:t>
            </a:r>
            <a:r>
              <a:rPr lang="nb-NO" sz="1600" i="1" dirty="0"/>
              <a:t>NN</a:t>
            </a:r>
          </a:p>
          <a:p>
            <a:pPr lvl="1"/>
            <a:r>
              <a:rPr lang="nb-NO" sz="1600" dirty="0"/>
              <a:t>Frist: </a:t>
            </a:r>
            <a:r>
              <a:rPr lang="nb-NO" sz="1600" i="1" dirty="0"/>
              <a:t>Oppstart umiddelbart. Evaluering:</a:t>
            </a:r>
            <a:r>
              <a:rPr lang="nb-NO" sz="1600" dirty="0"/>
              <a:t> </a:t>
            </a:r>
            <a:r>
              <a:rPr lang="nb-NO" sz="1600" i="1" dirty="0"/>
              <a:t>Juni, november (fortløpende)</a:t>
            </a:r>
          </a:p>
          <a:p>
            <a:pPr marL="0" indent="0">
              <a:buNone/>
            </a:pPr>
            <a:endParaRPr lang="nb-NO" dirty="0"/>
          </a:p>
        </p:txBody>
      </p:sp>
    </p:spTree>
    <p:extLst>
      <p:ext uri="{BB962C8B-B14F-4D97-AF65-F5344CB8AC3E}">
        <p14:creationId xmlns:p14="http://schemas.microsoft.com/office/powerpoint/2010/main" val="9110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sz="3200" dirty="0"/>
              <a:t>6. Veien videre</a:t>
            </a:r>
            <a:endParaRPr lang="nb-NO" dirty="0"/>
          </a:p>
        </p:txBody>
      </p:sp>
      <p:sp>
        <p:nvSpPr>
          <p:cNvPr id="13" name="Plassholder for innhold 12">
            <a:extLst>
              <a:ext uri="{FF2B5EF4-FFF2-40B4-BE49-F238E27FC236}">
                <a16:creationId xmlns:a16="http://schemas.microsoft.com/office/drawing/2014/main" id="{8D906757-6230-3C33-62E3-F6DAD8AED82E}"/>
              </a:ext>
            </a:extLst>
          </p:cNvPr>
          <p:cNvSpPr>
            <a:spLocks noGrp="1"/>
          </p:cNvSpPr>
          <p:nvPr>
            <p:ph idx="1"/>
          </p:nvPr>
        </p:nvSpPr>
        <p:spPr/>
        <p:txBody>
          <a:bodyPr/>
          <a:lstStyle/>
          <a:p>
            <a:r>
              <a:rPr lang="nb-NO" dirty="0"/>
              <a:t>Bruk handlingsplanen: </a:t>
            </a:r>
          </a:p>
          <a:p>
            <a:pPr lvl="1"/>
            <a:r>
              <a:rPr lang="nb-NO" dirty="0"/>
              <a:t>Ha regelmessig gjennomgang på stabsmøter/samlinger</a:t>
            </a:r>
          </a:p>
          <a:p>
            <a:pPr lvl="1"/>
            <a:r>
              <a:rPr lang="nb-NO" dirty="0"/>
              <a:t>Reflekter og ha dialog omkring tiltak, effekt og utvikling</a:t>
            </a:r>
          </a:p>
          <a:p>
            <a:pPr lvl="1"/>
            <a:r>
              <a:rPr lang="nb-NO" dirty="0"/>
              <a:t>Evaluer og evt. juster handlingsplanen</a:t>
            </a:r>
          </a:p>
          <a:p>
            <a:pPr lvl="1"/>
            <a:r>
              <a:rPr lang="nb-NO" dirty="0"/>
              <a:t>Fortsett oppfølging i henhold til plan</a:t>
            </a:r>
          </a:p>
          <a:p>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47</a:t>
            </a:fld>
            <a:endParaRPr lang="nb-NO"/>
          </a:p>
        </p:txBody>
      </p:sp>
    </p:spTree>
    <p:extLst>
      <p:ext uri="{BB962C8B-B14F-4D97-AF65-F5344CB8AC3E}">
        <p14:creationId xmlns:p14="http://schemas.microsoft.com/office/powerpoint/2010/main" val="35955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a:xfrm>
            <a:off x="599611" y="225425"/>
            <a:ext cx="10944226" cy="863600"/>
          </a:xfrm>
        </p:spPr>
        <p:txBody>
          <a:bodyPr/>
          <a:lstStyle/>
          <a:p>
            <a:r>
              <a:rPr lang="nb-NO" dirty="0"/>
              <a:t>6. Veien videre: Evaluering i fase 4  </a:t>
            </a:r>
          </a:p>
        </p:txBody>
      </p:sp>
      <p:sp>
        <p:nvSpPr>
          <p:cNvPr id="3" name="Plassholder for innhold 2">
            <a:extLst>
              <a:ext uri="{FF2B5EF4-FFF2-40B4-BE49-F238E27FC236}">
                <a16:creationId xmlns:a16="http://schemas.microsoft.com/office/drawing/2014/main" id="{BDDBF358-F202-417C-39EB-3AC48492E40A}"/>
              </a:ext>
            </a:extLst>
          </p:cNvPr>
          <p:cNvSpPr>
            <a:spLocks noGrp="1"/>
          </p:cNvSpPr>
          <p:nvPr>
            <p:ph idx="1"/>
          </p:nvPr>
        </p:nvSpPr>
        <p:spPr>
          <a:xfrm>
            <a:off x="623887" y="2971800"/>
            <a:ext cx="10944226" cy="3086801"/>
          </a:xfrm>
        </p:spPr>
        <p:txBody>
          <a:bodyPr/>
          <a:lstStyle/>
          <a:p>
            <a:pPr marL="0" indent="0">
              <a:buNone/>
            </a:pPr>
            <a:r>
              <a:rPr lang="nb-NO" sz="2000" dirty="0"/>
              <a:t>Vi evaluerer på to måter:</a:t>
            </a:r>
          </a:p>
          <a:p>
            <a:r>
              <a:rPr lang="nb-NO" sz="2000" dirty="0"/>
              <a:t>Effektevaluering – hva har vi faktisk oppnådd?</a:t>
            </a:r>
            <a:br>
              <a:rPr lang="nb-NO" sz="2000" dirty="0"/>
            </a:br>
            <a:endParaRPr lang="nb-NO" sz="2000" dirty="0"/>
          </a:p>
          <a:p>
            <a:r>
              <a:rPr lang="nb-NO" sz="2000" dirty="0"/>
              <a:t>Prosessevaluering – hvordan har oppfølgingsprosessen vært? Hva fungerte godt og mindre godt? Hva har vi lært av dette?</a:t>
            </a:r>
          </a:p>
          <a:p>
            <a:pPr marL="0" indent="0">
              <a:buNone/>
            </a:pPr>
            <a:endParaRPr lang="nb-NO" sz="2000" dirty="0"/>
          </a:p>
          <a:p>
            <a:pPr marL="0" indent="0">
              <a:buNone/>
            </a:pPr>
            <a:r>
              <a:rPr lang="nb-NO" sz="2000" i="1" dirty="0"/>
              <a:t>Husk at arbeid med resultater, tilbakemeldinger, utarbeidelse av handlingsplan, oppfølging og evaluering er verdifulle tiltak som i seg selv kan bidra til et godt arbeidsmiljø</a:t>
            </a:r>
          </a:p>
          <a:p>
            <a:pPr marL="0" indent="0">
              <a:buNone/>
            </a:pPr>
            <a:endParaRPr lang="nb-NO" dirty="0"/>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48</a:t>
            </a:fld>
            <a:endParaRPr lang="nb-NO"/>
          </a:p>
        </p:txBody>
      </p:sp>
      <p:pic>
        <p:nvPicPr>
          <p:cNvPr id="6" name="Bilde 5">
            <a:extLst>
              <a:ext uri="{FF2B5EF4-FFF2-40B4-BE49-F238E27FC236}">
                <a16:creationId xmlns:a16="http://schemas.microsoft.com/office/drawing/2014/main" id="{1DADFA68-C386-F380-AA21-D2314D1B2067}"/>
              </a:ext>
            </a:extLst>
          </p:cNvPr>
          <p:cNvPicPr>
            <a:picLocks noChangeAspect="1"/>
          </p:cNvPicPr>
          <p:nvPr/>
        </p:nvPicPr>
        <p:blipFill>
          <a:blip r:embed="rId2"/>
          <a:stretch>
            <a:fillRect/>
          </a:stretch>
        </p:blipFill>
        <p:spPr>
          <a:xfrm>
            <a:off x="9491238" y="0"/>
            <a:ext cx="2700762" cy="451143"/>
          </a:xfrm>
          <a:prstGeom prst="rect">
            <a:avLst/>
          </a:prstGeom>
        </p:spPr>
      </p:pic>
      <p:pic>
        <p:nvPicPr>
          <p:cNvPr id="8" name="Bilde 7">
            <a:extLst>
              <a:ext uri="{FF2B5EF4-FFF2-40B4-BE49-F238E27FC236}">
                <a16:creationId xmlns:a16="http://schemas.microsoft.com/office/drawing/2014/main" id="{F2627705-E2B3-1F18-B065-1FB32054A776}"/>
              </a:ext>
            </a:extLst>
          </p:cNvPr>
          <p:cNvPicPr>
            <a:picLocks noChangeAspect="1"/>
          </p:cNvPicPr>
          <p:nvPr/>
        </p:nvPicPr>
        <p:blipFill>
          <a:blip r:embed="rId3"/>
          <a:stretch>
            <a:fillRect/>
          </a:stretch>
        </p:blipFill>
        <p:spPr>
          <a:xfrm>
            <a:off x="799636" y="1314450"/>
            <a:ext cx="10544175" cy="1362075"/>
          </a:xfrm>
          <a:prstGeom prst="rect">
            <a:avLst/>
          </a:prstGeom>
        </p:spPr>
      </p:pic>
      <p:sp>
        <p:nvSpPr>
          <p:cNvPr id="9" name="Ellipse 8">
            <a:extLst>
              <a:ext uri="{FF2B5EF4-FFF2-40B4-BE49-F238E27FC236}">
                <a16:creationId xmlns:a16="http://schemas.microsoft.com/office/drawing/2014/main" id="{1D6C1D81-AFB5-656B-79F2-4290059175A5}"/>
              </a:ext>
            </a:extLst>
          </p:cNvPr>
          <p:cNvSpPr/>
          <p:nvPr/>
        </p:nvSpPr>
        <p:spPr>
          <a:xfrm>
            <a:off x="8375904" y="1475008"/>
            <a:ext cx="941832" cy="9115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794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endParaRPr lang="nb-NO" dirty="0"/>
          </a:p>
        </p:txBody>
      </p:sp>
      <p:pic>
        <p:nvPicPr>
          <p:cNvPr id="7" name="Plassholder for innhold 6">
            <a:extLst>
              <a:ext uri="{FF2B5EF4-FFF2-40B4-BE49-F238E27FC236}">
                <a16:creationId xmlns:a16="http://schemas.microsoft.com/office/drawing/2014/main" id="{A0328B16-B63D-1682-F08C-815751746250}"/>
              </a:ext>
            </a:extLst>
          </p:cNvPr>
          <p:cNvPicPr>
            <a:picLocks noGrp="1" noChangeAspect="1"/>
          </p:cNvPicPr>
          <p:nvPr>
            <p:ph idx="1"/>
          </p:nvPr>
        </p:nvPicPr>
        <p:blipFill>
          <a:blip r:embed="rId2"/>
          <a:stretch>
            <a:fillRect/>
          </a:stretch>
        </p:blipFill>
        <p:spPr>
          <a:xfrm>
            <a:off x="623886" y="403115"/>
            <a:ext cx="10111169" cy="5844256"/>
          </a:xfrm>
          <a:prstGeom prst="rect">
            <a:avLst/>
          </a:prstGeom>
        </p:spPr>
      </p:pic>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49</a:t>
            </a:fld>
            <a:endParaRPr lang="nb-NO"/>
          </a:p>
        </p:txBody>
      </p:sp>
    </p:spTree>
    <p:extLst>
      <p:ext uri="{BB962C8B-B14F-4D97-AF65-F5344CB8AC3E}">
        <p14:creationId xmlns:p14="http://schemas.microsoft.com/office/powerpoint/2010/main" val="4106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9A657C-4C11-BDD4-93B8-E2AF1258C62D}"/>
              </a:ext>
            </a:extLst>
          </p:cNvPr>
          <p:cNvSpPr>
            <a:spLocks noGrp="1"/>
          </p:cNvSpPr>
          <p:nvPr>
            <p:ph type="title"/>
          </p:nvPr>
        </p:nvSpPr>
        <p:spPr/>
        <p:txBody>
          <a:bodyPr/>
          <a:lstStyle/>
          <a:p>
            <a:r>
              <a:rPr lang="nb-NO" dirty="0"/>
              <a:t>Din rolle</a:t>
            </a:r>
            <a:endParaRPr lang="nb-NO" dirty="0">
              <a:solidFill>
                <a:srgbClr val="FFC000"/>
              </a:solidFill>
            </a:endParaRPr>
          </a:p>
        </p:txBody>
      </p:sp>
      <p:sp>
        <p:nvSpPr>
          <p:cNvPr id="4" name="Plassholder for dato 3">
            <a:extLst>
              <a:ext uri="{FF2B5EF4-FFF2-40B4-BE49-F238E27FC236}">
                <a16:creationId xmlns:a16="http://schemas.microsoft.com/office/drawing/2014/main" id="{83A6C984-FD19-29AA-5A32-88143AD23C7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8536-0BE2-2E4B-A8A8-DB84D1FEAC6C}" type="datetime1">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25.09.2023</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5" name="Plassholder for lysbildenummer 4">
            <a:extLst>
              <a:ext uri="{FF2B5EF4-FFF2-40B4-BE49-F238E27FC236}">
                <a16:creationId xmlns:a16="http://schemas.microsoft.com/office/drawing/2014/main" id="{FF159405-0D77-5FDD-1029-2D585A7676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65B28-40BF-0A46-BB8F-30D004035CD9}" type="slidenum">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569AC863-3FBD-A4C7-47F1-8DDDA691FBA7}"/>
              </a:ext>
            </a:extLst>
          </p:cNvPr>
          <p:cNvSpPr/>
          <p:nvPr/>
        </p:nvSpPr>
        <p:spPr>
          <a:xfrm>
            <a:off x="9490378" y="7829"/>
            <a:ext cx="2701622" cy="461665"/>
          </a:xfrm>
          <a:prstGeom prst="rect">
            <a:avLst/>
          </a:prstGeom>
          <a:solidFill>
            <a:srgbClr val="FFC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000000"/>
                </a:solidFill>
                <a:effectLst/>
                <a:uLnTx/>
                <a:uFillTx/>
                <a:latin typeface="Arial" panose="020B0604020202020204"/>
                <a:ea typeface="+mn-ea"/>
                <a:cs typeface="+mn-cs"/>
              </a:rPr>
              <a:t>Forberedelse/ veiledning til deg som leder</a:t>
            </a:r>
          </a:p>
        </p:txBody>
      </p:sp>
      <p:sp>
        <p:nvSpPr>
          <p:cNvPr id="9" name="Plassholder for innhold 8">
            <a:extLst>
              <a:ext uri="{FF2B5EF4-FFF2-40B4-BE49-F238E27FC236}">
                <a16:creationId xmlns:a16="http://schemas.microsoft.com/office/drawing/2014/main" id="{8E04C21E-AC83-2A61-7BD1-0BA4FDF8CDA4}"/>
              </a:ext>
            </a:extLst>
          </p:cNvPr>
          <p:cNvSpPr>
            <a:spLocks noGrp="1"/>
          </p:cNvSpPr>
          <p:nvPr>
            <p:ph idx="1"/>
          </p:nvPr>
        </p:nvSpPr>
        <p:spPr/>
        <p:txBody>
          <a:bodyPr/>
          <a:lstStyle/>
          <a:p>
            <a:endParaRPr lang="nb-NO"/>
          </a:p>
        </p:txBody>
      </p:sp>
      <p:pic>
        <p:nvPicPr>
          <p:cNvPr id="11" name="Bilde 10">
            <a:extLst>
              <a:ext uri="{FF2B5EF4-FFF2-40B4-BE49-F238E27FC236}">
                <a16:creationId xmlns:a16="http://schemas.microsoft.com/office/drawing/2014/main" id="{6C6A49CF-F58D-DE39-5ABE-959216D5C4BD}"/>
              </a:ext>
            </a:extLst>
          </p:cNvPr>
          <p:cNvPicPr>
            <a:picLocks noChangeAspect="1"/>
          </p:cNvPicPr>
          <p:nvPr/>
        </p:nvPicPr>
        <p:blipFill>
          <a:blip r:embed="rId2"/>
          <a:stretch>
            <a:fillRect/>
          </a:stretch>
        </p:blipFill>
        <p:spPr>
          <a:xfrm>
            <a:off x="1775012" y="1306621"/>
            <a:ext cx="8791218" cy="4909989"/>
          </a:xfrm>
          <a:prstGeom prst="rect">
            <a:avLst/>
          </a:prstGeom>
        </p:spPr>
      </p:pic>
    </p:spTree>
    <p:extLst>
      <p:ext uri="{BB962C8B-B14F-4D97-AF65-F5344CB8AC3E}">
        <p14:creationId xmlns:p14="http://schemas.microsoft.com/office/powerpoint/2010/main" val="80503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447E88-C97F-3641-A769-C5C8C5825F76}"/>
              </a:ext>
            </a:extLst>
          </p:cNvPr>
          <p:cNvSpPr>
            <a:spLocks noGrp="1"/>
          </p:cNvSpPr>
          <p:nvPr>
            <p:ph type="dt" sz="half" idx="10"/>
          </p:nvPr>
        </p:nvSpPr>
        <p:spPr/>
        <p:txBody>
          <a:bodyPr/>
          <a:lstStyle/>
          <a:p>
            <a:fld id="{F4CC2FA6-23BD-0E4F-A3AA-E7DFFF2B9C96}" type="datetime1">
              <a:rPr lang="nb-NO" smtClean="0"/>
              <a:t>25.09.2023</a:t>
            </a:fld>
            <a:endParaRPr lang="nb-NO"/>
          </a:p>
        </p:txBody>
      </p:sp>
      <p:sp>
        <p:nvSpPr>
          <p:cNvPr id="3" name="Plassholder for lysbildenummer 2">
            <a:extLst>
              <a:ext uri="{FF2B5EF4-FFF2-40B4-BE49-F238E27FC236}">
                <a16:creationId xmlns:a16="http://schemas.microsoft.com/office/drawing/2014/main" id="{4A69A749-31FB-8C47-B54F-32E3EB4992B2}"/>
              </a:ext>
            </a:extLst>
          </p:cNvPr>
          <p:cNvSpPr>
            <a:spLocks noGrp="1"/>
          </p:cNvSpPr>
          <p:nvPr>
            <p:ph type="sldNum" sz="quarter" idx="12"/>
          </p:nvPr>
        </p:nvSpPr>
        <p:spPr/>
        <p:txBody>
          <a:bodyPr/>
          <a:lstStyle/>
          <a:p>
            <a:fld id="{46765B28-40BF-0A46-BB8F-30D004035CD9}" type="slidenum">
              <a:rPr lang="nb-NO" smtClean="0"/>
              <a:pPr/>
              <a:t>50</a:t>
            </a:fld>
            <a:endParaRPr lang="nb-NO"/>
          </a:p>
        </p:txBody>
      </p:sp>
      <p:sp>
        <p:nvSpPr>
          <p:cNvPr id="4" name="Tittel 3">
            <a:extLst>
              <a:ext uri="{FF2B5EF4-FFF2-40B4-BE49-F238E27FC236}">
                <a16:creationId xmlns:a16="http://schemas.microsoft.com/office/drawing/2014/main" id="{FB88D74E-58F4-124E-B28C-0F152B678DFB}"/>
              </a:ext>
            </a:extLst>
          </p:cNvPr>
          <p:cNvSpPr>
            <a:spLocks noGrp="1"/>
          </p:cNvSpPr>
          <p:nvPr>
            <p:ph type="ctrTitle"/>
          </p:nvPr>
        </p:nvSpPr>
        <p:spPr/>
        <p:txBody>
          <a:bodyPr/>
          <a:lstStyle/>
          <a:p>
            <a:r>
              <a:rPr lang="nb-NO" dirty="0"/>
              <a:t>Takk </a:t>
            </a:r>
            <a:r>
              <a:rPr lang="nb-NO"/>
              <a:t>for innsatsen!</a:t>
            </a:r>
            <a:endParaRPr lang="nb-NO" dirty="0"/>
          </a:p>
        </p:txBody>
      </p:sp>
      <p:sp>
        <p:nvSpPr>
          <p:cNvPr id="5" name="Undertittel 4">
            <a:extLst>
              <a:ext uri="{FF2B5EF4-FFF2-40B4-BE49-F238E27FC236}">
                <a16:creationId xmlns:a16="http://schemas.microsoft.com/office/drawing/2014/main" id="{3AC2A0D7-F195-404E-AC18-DC3FF6417A02}"/>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5054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Hvordan leses og presenteres rapportene? </a:t>
            </a:r>
          </a:p>
        </p:txBody>
      </p:sp>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51</a:t>
            </a:fld>
            <a:endParaRPr lang="nb-NO"/>
          </a:p>
        </p:txBody>
      </p:sp>
      <p:pic>
        <p:nvPicPr>
          <p:cNvPr id="7" name="Bilde 6">
            <a:extLst>
              <a:ext uri="{FF2B5EF4-FFF2-40B4-BE49-F238E27FC236}">
                <a16:creationId xmlns:a16="http://schemas.microsoft.com/office/drawing/2014/main" id="{D9F0942D-B0A9-8A3B-FC5D-0BCF3F09FF3C}"/>
              </a:ext>
            </a:extLst>
          </p:cNvPr>
          <p:cNvPicPr>
            <a:picLocks noChangeAspect="1"/>
          </p:cNvPicPr>
          <p:nvPr/>
        </p:nvPicPr>
        <p:blipFill>
          <a:blip r:embed="rId2"/>
          <a:stretch>
            <a:fillRect/>
          </a:stretch>
        </p:blipFill>
        <p:spPr>
          <a:xfrm>
            <a:off x="623887" y="1235984"/>
            <a:ext cx="8435198" cy="4682574"/>
          </a:xfrm>
          <a:prstGeom prst="rect">
            <a:avLst/>
          </a:prstGeom>
        </p:spPr>
      </p:pic>
    </p:spTree>
    <p:extLst>
      <p:ext uri="{BB962C8B-B14F-4D97-AF65-F5344CB8AC3E}">
        <p14:creationId xmlns:p14="http://schemas.microsoft.com/office/powerpoint/2010/main" val="15745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Hvordan leses og presenteres rapportene? </a:t>
            </a:r>
          </a:p>
        </p:txBody>
      </p:sp>
      <p:pic>
        <p:nvPicPr>
          <p:cNvPr id="8" name="Plassholder for innhold 7">
            <a:extLst>
              <a:ext uri="{FF2B5EF4-FFF2-40B4-BE49-F238E27FC236}">
                <a16:creationId xmlns:a16="http://schemas.microsoft.com/office/drawing/2014/main" id="{64DC6C01-8F24-9117-9798-2590152A970F}"/>
              </a:ext>
            </a:extLst>
          </p:cNvPr>
          <p:cNvPicPr>
            <a:picLocks noGrp="1" noChangeAspect="1"/>
          </p:cNvPicPr>
          <p:nvPr>
            <p:ph idx="1"/>
          </p:nvPr>
        </p:nvPicPr>
        <p:blipFill>
          <a:blip r:embed="rId2"/>
          <a:stretch>
            <a:fillRect/>
          </a:stretch>
        </p:blipFill>
        <p:spPr>
          <a:xfrm>
            <a:off x="786328" y="1443037"/>
            <a:ext cx="7896353" cy="4431735"/>
          </a:xfrm>
        </p:spPr>
      </p:pic>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52</a:t>
            </a:fld>
            <a:endParaRPr lang="nb-NO"/>
          </a:p>
        </p:txBody>
      </p:sp>
    </p:spTree>
    <p:extLst>
      <p:ext uri="{BB962C8B-B14F-4D97-AF65-F5344CB8AC3E}">
        <p14:creationId xmlns:p14="http://schemas.microsoft.com/office/powerpoint/2010/main" val="13126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Hvordan leses og presenteres rapportene? </a:t>
            </a:r>
          </a:p>
        </p:txBody>
      </p:sp>
      <p:pic>
        <p:nvPicPr>
          <p:cNvPr id="8" name="Plassholder for innhold 7">
            <a:extLst>
              <a:ext uri="{FF2B5EF4-FFF2-40B4-BE49-F238E27FC236}">
                <a16:creationId xmlns:a16="http://schemas.microsoft.com/office/drawing/2014/main" id="{2C18D872-2DB9-D7B9-0F9B-4D7184B23249}"/>
              </a:ext>
            </a:extLst>
          </p:cNvPr>
          <p:cNvPicPr>
            <a:picLocks noGrp="1" noChangeAspect="1"/>
          </p:cNvPicPr>
          <p:nvPr>
            <p:ph idx="1"/>
          </p:nvPr>
        </p:nvPicPr>
        <p:blipFill>
          <a:blip r:embed="rId2"/>
          <a:stretch>
            <a:fillRect/>
          </a:stretch>
        </p:blipFill>
        <p:spPr>
          <a:xfrm>
            <a:off x="790832" y="1235695"/>
            <a:ext cx="8065873" cy="4434062"/>
          </a:xfrm>
        </p:spPr>
      </p:pic>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53</a:t>
            </a:fld>
            <a:endParaRPr lang="nb-NO"/>
          </a:p>
        </p:txBody>
      </p:sp>
    </p:spTree>
    <p:extLst>
      <p:ext uri="{BB962C8B-B14F-4D97-AF65-F5344CB8AC3E}">
        <p14:creationId xmlns:p14="http://schemas.microsoft.com/office/powerpoint/2010/main" val="217586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F1CE-3D90-6598-35D8-368CFF590272}"/>
              </a:ext>
            </a:extLst>
          </p:cNvPr>
          <p:cNvSpPr>
            <a:spLocks noGrp="1"/>
          </p:cNvSpPr>
          <p:nvPr>
            <p:ph type="title"/>
          </p:nvPr>
        </p:nvSpPr>
        <p:spPr/>
        <p:txBody>
          <a:bodyPr/>
          <a:lstStyle/>
          <a:p>
            <a:r>
              <a:rPr lang="nb-NO" dirty="0"/>
              <a:t>Hvordan leses og presenteres rapportene? </a:t>
            </a:r>
          </a:p>
        </p:txBody>
      </p:sp>
      <p:pic>
        <p:nvPicPr>
          <p:cNvPr id="8" name="Plassholder for innhold 7">
            <a:extLst>
              <a:ext uri="{FF2B5EF4-FFF2-40B4-BE49-F238E27FC236}">
                <a16:creationId xmlns:a16="http://schemas.microsoft.com/office/drawing/2014/main" id="{DB7BDDDC-B9ED-A24D-37E7-CD14E5A21632}"/>
              </a:ext>
            </a:extLst>
          </p:cNvPr>
          <p:cNvPicPr>
            <a:picLocks noGrp="1" noChangeAspect="1"/>
          </p:cNvPicPr>
          <p:nvPr>
            <p:ph idx="1"/>
          </p:nvPr>
        </p:nvPicPr>
        <p:blipFill>
          <a:blip r:embed="rId2"/>
          <a:stretch>
            <a:fillRect/>
          </a:stretch>
        </p:blipFill>
        <p:spPr>
          <a:xfrm>
            <a:off x="670444" y="1147205"/>
            <a:ext cx="8820794" cy="4969970"/>
          </a:xfrm>
        </p:spPr>
      </p:pic>
      <p:sp>
        <p:nvSpPr>
          <p:cNvPr id="4" name="Plassholder for dato 3">
            <a:extLst>
              <a:ext uri="{FF2B5EF4-FFF2-40B4-BE49-F238E27FC236}">
                <a16:creationId xmlns:a16="http://schemas.microsoft.com/office/drawing/2014/main" id="{84A71808-EE6C-3C44-F63A-8E205B6A04F8}"/>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F30C4E0C-F1A0-353D-C9FC-193A35B866FE}"/>
              </a:ext>
            </a:extLst>
          </p:cNvPr>
          <p:cNvSpPr>
            <a:spLocks noGrp="1"/>
          </p:cNvSpPr>
          <p:nvPr>
            <p:ph type="sldNum" sz="quarter" idx="12"/>
          </p:nvPr>
        </p:nvSpPr>
        <p:spPr/>
        <p:txBody>
          <a:bodyPr/>
          <a:lstStyle/>
          <a:p>
            <a:fld id="{46765B28-40BF-0A46-BB8F-30D004035CD9}" type="slidenum">
              <a:rPr lang="nb-NO" smtClean="0"/>
              <a:t>54</a:t>
            </a:fld>
            <a:endParaRPr lang="nb-NO"/>
          </a:p>
        </p:txBody>
      </p:sp>
    </p:spTree>
    <p:extLst>
      <p:ext uri="{BB962C8B-B14F-4D97-AF65-F5344CB8AC3E}">
        <p14:creationId xmlns:p14="http://schemas.microsoft.com/office/powerpoint/2010/main" val="9457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D264-D80F-A891-67C1-EEC93A5B2101}"/>
              </a:ext>
            </a:extLst>
          </p:cNvPr>
          <p:cNvSpPr>
            <a:spLocks noGrp="1"/>
          </p:cNvSpPr>
          <p:nvPr>
            <p:ph type="title"/>
          </p:nvPr>
        </p:nvSpPr>
        <p:spPr/>
        <p:txBody>
          <a:bodyPr/>
          <a:lstStyle/>
          <a:p>
            <a:r>
              <a:rPr lang="nb-NO" dirty="0"/>
              <a:t>Hvordan leses og presenteres rapportene? </a:t>
            </a:r>
          </a:p>
        </p:txBody>
      </p:sp>
      <p:pic>
        <p:nvPicPr>
          <p:cNvPr id="8" name="Plassholder for innhold 7">
            <a:extLst>
              <a:ext uri="{FF2B5EF4-FFF2-40B4-BE49-F238E27FC236}">
                <a16:creationId xmlns:a16="http://schemas.microsoft.com/office/drawing/2014/main" id="{049EC6E9-01F8-09AF-85A5-EEFB51880B0A}"/>
              </a:ext>
            </a:extLst>
          </p:cNvPr>
          <p:cNvPicPr>
            <a:picLocks noGrp="1" noChangeAspect="1"/>
          </p:cNvPicPr>
          <p:nvPr>
            <p:ph idx="1"/>
          </p:nvPr>
        </p:nvPicPr>
        <p:blipFill>
          <a:blip r:embed="rId2"/>
          <a:stretch>
            <a:fillRect/>
          </a:stretch>
        </p:blipFill>
        <p:spPr>
          <a:xfrm>
            <a:off x="1954200" y="1385888"/>
            <a:ext cx="8283600" cy="4672012"/>
          </a:xfrm>
        </p:spPr>
      </p:pic>
      <p:sp>
        <p:nvSpPr>
          <p:cNvPr id="4" name="Plassholder for dato 3">
            <a:extLst>
              <a:ext uri="{FF2B5EF4-FFF2-40B4-BE49-F238E27FC236}">
                <a16:creationId xmlns:a16="http://schemas.microsoft.com/office/drawing/2014/main" id="{AAB85BEF-76AC-CB97-CE3B-C7CAD3AB7FEA}"/>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2697B25-FE5F-CD14-2038-517DB434791E}"/>
              </a:ext>
            </a:extLst>
          </p:cNvPr>
          <p:cNvSpPr>
            <a:spLocks noGrp="1"/>
          </p:cNvSpPr>
          <p:nvPr>
            <p:ph type="sldNum" sz="quarter" idx="12"/>
          </p:nvPr>
        </p:nvSpPr>
        <p:spPr/>
        <p:txBody>
          <a:bodyPr/>
          <a:lstStyle/>
          <a:p>
            <a:fld id="{46765B28-40BF-0A46-BB8F-30D004035CD9}" type="slidenum">
              <a:rPr lang="nb-NO" smtClean="0"/>
              <a:t>55</a:t>
            </a:fld>
            <a:endParaRPr lang="nb-NO"/>
          </a:p>
        </p:txBody>
      </p:sp>
    </p:spTree>
    <p:extLst>
      <p:ext uri="{BB962C8B-B14F-4D97-AF65-F5344CB8AC3E}">
        <p14:creationId xmlns:p14="http://schemas.microsoft.com/office/powerpoint/2010/main" val="90386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D264-D80F-A891-67C1-EEC93A5B2101}"/>
              </a:ext>
            </a:extLst>
          </p:cNvPr>
          <p:cNvSpPr>
            <a:spLocks noGrp="1"/>
          </p:cNvSpPr>
          <p:nvPr>
            <p:ph type="title"/>
          </p:nvPr>
        </p:nvSpPr>
        <p:spPr/>
        <p:txBody>
          <a:bodyPr/>
          <a:lstStyle/>
          <a:p>
            <a:r>
              <a:rPr lang="nb-NO" dirty="0"/>
              <a:t>Hvordan leses og presenteres rapportene? </a:t>
            </a:r>
          </a:p>
        </p:txBody>
      </p:sp>
      <p:pic>
        <p:nvPicPr>
          <p:cNvPr id="12" name="Bilde 11">
            <a:extLst>
              <a:ext uri="{FF2B5EF4-FFF2-40B4-BE49-F238E27FC236}">
                <a16:creationId xmlns:a16="http://schemas.microsoft.com/office/drawing/2014/main" id="{43D018F2-F21B-B1C0-07DD-41F1F5BD4375}"/>
              </a:ext>
            </a:extLst>
          </p:cNvPr>
          <p:cNvPicPr>
            <a:picLocks noChangeAspect="1"/>
          </p:cNvPicPr>
          <p:nvPr/>
        </p:nvPicPr>
        <p:blipFill>
          <a:blip r:embed="rId2"/>
          <a:stretch>
            <a:fillRect/>
          </a:stretch>
        </p:blipFill>
        <p:spPr>
          <a:xfrm>
            <a:off x="429548" y="2110901"/>
            <a:ext cx="6408997" cy="3279677"/>
          </a:xfrm>
          <a:prstGeom prst="rect">
            <a:avLst/>
          </a:prstGeom>
        </p:spPr>
      </p:pic>
      <p:sp>
        <p:nvSpPr>
          <p:cNvPr id="9" name="Plassholder for innhold 8">
            <a:extLst>
              <a:ext uri="{FF2B5EF4-FFF2-40B4-BE49-F238E27FC236}">
                <a16:creationId xmlns:a16="http://schemas.microsoft.com/office/drawing/2014/main" id="{2D511253-697F-C7AE-87E7-8A1A2E9B4654}"/>
              </a:ext>
            </a:extLst>
          </p:cNvPr>
          <p:cNvSpPr>
            <a:spLocks noGrp="1"/>
          </p:cNvSpPr>
          <p:nvPr>
            <p:ph sz="half" idx="1"/>
          </p:nvPr>
        </p:nvSpPr>
        <p:spPr/>
        <p:txBody>
          <a:bodyPr/>
          <a:lstStyle/>
          <a:p>
            <a:pPr marL="0" indent="0">
              <a:buNone/>
            </a:pPr>
            <a:r>
              <a:rPr lang="nb-NO" dirty="0"/>
              <a:t>Rapporten: Hovedområdene</a:t>
            </a:r>
          </a:p>
          <a:p>
            <a:pPr marL="0" indent="0">
              <a:buNone/>
            </a:pPr>
            <a:endParaRPr lang="nb-NO" dirty="0"/>
          </a:p>
          <a:p>
            <a:pPr marL="0" indent="0">
              <a:buNone/>
            </a:pPr>
            <a:endParaRPr lang="nb-NO" dirty="0"/>
          </a:p>
        </p:txBody>
      </p:sp>
      <p:sp>
        <p:nvSpPr>
          <p:cNvPr id="11" name="Plassholder for innhold 10">
            <a:extLst>
              <a:ext uri="{FF2B5EF4-FFF2-40B4-BE49-F238E27FC236}">
                <a16:creationId xmlns:a16="http://schemas.microsoft.com/office/drawing/2014/main" id="{04021D46-5D86-2B98-D574-6F097EF2F736}"/>
              </a:ext>
            </a:extLst>
          </p:cNvPr>
          <p:cNvSpPr>
            <a:spLocks noGrp="1"/>
          </p:cNvSpPr>
          <p:nvPr>
            <p:ph sz="half" idx="2"/>
          </p:nvPr>
        </p:nvSpPr>
        <p:spPr/>
        <p:txBody>
          <a:bodyPr/>
          <a:lstStyle/>
          <a:p>
            <a:r>
              <a:rPr lang="nb-NO" sz="2000" dirty="0"/>
              <a:t>Høyere resultat alltid uttrykk for flere positive svar for medarbeidere – gjør det mulig å lete etter systematiske tendenser. </a:t>
            </a:r>
          </a:p>
          <a:p>
            <a:pPr lvl="1"/>
            <a:r>
              <a:rPr lang="nb-NO" sz="1800" dirty="0"/>
              <a:t>Noen temaområder er det enklere å svare positivt på enn andre. </a:t>
            </a:r>
          </a:p>
          <a:p>
            <a:endParaRPr lang="nb-NO" dirty="0"/>
          </a:p>
        </p:txBody>
      </p:sp>
      <p:sp>
        <p:nvSpPr>
          <p:cNvPr id="4" name="Plassholder for dato 3">
            <a:extLst>
              <a:ext uri="{FF2B5EF4-FFF2-40B4-BE49-F238E27FC236}">
                <a16:creationId xmlns:a16="http://schemas.microsoft.com/office/drawing/2014/main" id="{AAB85BEF-76AC-CB97-CE3B-C7CAD3AB7FEA}"/>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2697B25-FE5F-CD14-2038-517DB434791E}"/>
              </a:ext>
            </a:extLst>
          </p:cNvPr>
          <p:cNvSpPr>
            <a:spLocks noGrp="1"/>
          </p:cNvSpPr>
          <p:nvPr>
            <p:ph type="sldNum" sz="quarter" idx="12"/>
          </p:nvPr>
        </p:nvSpPr>
        <p:spPr/>
        <p:txBody>
          <a:bodyPr/>
          <a:lstStyle/>
          <a:p>
            <a:fld id="{46765B28-40BF-0A46-BB8F-30D004035CD9}" type="slidenum">
              <a:rPr lang="nb-NO" smtClean="0"/>
              <a:t>56</a:t>
            </a:fld>
            <a:endParaRPr lang="nb-NO"/>
          </a:p>
        </p:txBody>
      </p:sp>
    </p:spTree>
    <p:extLst>
      <p:ext uri="{BB962C8B-B14F-4D97-AF65-F5344CB8AC3E}">
        <p14:creationId xmlns:p14="http://schemas.microsoft.com/office/powerpoint/2010/main" val="193526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D264-D80F-A891-67C1-EEC93A5B2101}"/>
              </a:ext>
            </a:extLst>
          </p:cNvPr>
          <p:cNvSpPr>
            <a:spLocks noGrp="1"/>
          </p:cNvSpPr>
          <p:nvPr>
            <p:ph type="title"/>
          </p:nvPr>
        </p:nvSpPr>
        <p:spPr>
          <a:xfrm>
            <a:off x="623887" y="170561"/>
            <a:ext cx="10944226" cy="863600"/>
          </a:xfrm>
        </p:spPr>
        <p:txBody>
          <a:bodyPr/>
          <a:lstStyle/>
          <a:p>
            <a:r>
              <a:rPr lang="nb-NO" dirty="0"/>
              <a:t>Hvilke enheter i fellesråd får rapport?</a:t>
            </a:r>
          </a:p>
        </p:txBody>
      </p:sp>
      <p:sp>
        <p:nvSpPr>
          <p:cNvPr id="4" name="Plassholder for dato 3">
            <a:extLst>
              <a:ext uri="{FF2B5EF4-FFF2-40B4-BE49-F238E27FC236}">
                <a16:creationId xmlns:a16="http://schemas.microsoft.com/office/drawing/2014/main" id="{AAB85BEF-76AC-CB97-CE3B-C7CAD3AB7FEA}"/>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2697B25-FE5F-CD14-2038-517DB434791E}"/>
              </a:ext>
            </a:extLst>
          </p:cNvPr>
          <p:cNvSpPr>
            <a:spLocks noGrp="1"/>
          </p:cNvSpPr>
          <p:nvPr>
            <p:ph type="sldNum" sz="quarter" idx="12"/>
          </p:nvPr>
        </p:nvSpPr>
        <p:spPr/>
        <p:txBody>
          <a:bodyPr/>
          <a:lstStyle/>
          <a:p>
            <a:fld id="{46765B28-40BF-0A46-BB8F-30D004035CD9}" type="slidenum">
              <a:rPr lang="nb-NO" smtClean="0"/>
              <a:t>6</a:t>
            </a:fld>
            <a:endParaRPr lang="nb-NO"/>
          </a:p>
        </p:txBody>
      </p:sp>
      <p:sp>
        <p:nvSpPr>
          <p:cNvPr id="6" name="Plassholder for innhold 5">
            <a:extLst>
              <a:ext uri="{FF2B5EF4-FFF2-40B4-BE49-F238E27FC236}">
                <a16:creationId xmlns:a16="http://schemas.microsoft.com/office/drawing/2014/main" id="{731EA9D9-2C59-92C3-0510-A829F6FEFD2F}"/>
              </a:ext>
            </a:extLst>
          </p:cNvPr>
          <p:cNvSpPr>
            <a:spLocks noGrp="1"/>
          </p:cNvSpPr>
          <p:nvPr>
            <p:ph idx="1"/>
          </p:nvPr>
        </p:nvSpPr>
        <p:spPr>
          <a:xfrm>
            <a:off x="623887" y="1440752"/>
            <a:ext cx="10944226" cy="4672713"/>
          </a:xfrm>
        </p:spPr>
        <p:txBody>
          <a:bodyPr/>
          <a:lstStyle/>
          <a:p>
            <a:r>
              <a:rPr lang="nb-NO" sz="2000" dirty="0"/>
              <a:t>Resultatrapport på alle grupper med minst frem svar </a:t>
            </a:r>
          </a:p>
          <a:p>
            <a:r>
              <a:rPr lang="nb-NO" sz="2000" dirty="0"/>
              <a:t>Menighetsstaber der disse ble innmeldt/registrert</a:t>
            </a:r>
          </a:p>
          <a:p>
            <a:pPr lvl="1"/>
            <a:r>
              <a:rPr lang="nb-NO" sz="2000" dirty="0"/>
              <a:t>I de største kommunene</a:t>
            </a:r>
          </a:p>
          <a:p>
            <a:r>
              <a:rPr lang="nb-NO" sz="2000" dirty="0"/>
              <a:t>Fellesråd/menighetsråd i ettsoknskommuner med færre enn fem svar: </a:t>
            </a:r>
          </a:p>
          <a:p>
            <a:pPr lvl="1"/>
            <a:r>
              <a:rPr lang="nb-NO" sz="2000" dirty="0"/>
              <a:t>Kan bruke prostirapporten som tilgjengeliggjøres for kirkeverger og proster samtidig</a:t>
            </a:r>
          </a:p>
          <a:p>
            <a:r>
              <a:rPr lang="nb-NO" sz="2000" dirty="0"/>
              <a:t>Hierarkisk tilgang til rapporter for topp- og mellomledere</a:t>
            </a:r>
          </a:p>
          <a:p>
            <a:endParaRPr lang="nb-NO" sz="2000" dirty="0"/>
          </a:p>
          <a:p>
            <a:endParaRPr lang="nb-NO" sz="2000" dirty="0"/>
          </a:p>
        </p:txBody>
      </p:sp>
      <p:pic>
        <p:nvPicPr>
          <p:cNvPr id="3" name="Bilde 2">
            <a:extLst>
              <a:ext uri="{FF2B5EF4-FFF2-40B4-BE49-F238E27FC236}">
                <a16:creationId xmlns:a16="http://schemas.microsoft.com/office/drawing/2014/main" id="{5EBAA896-9CB2-0988-9407-1F78B6244D33}"/>
              </a:ext>
            </a:extLst>
          </p:cNvPr>
          <p:cNvPicPr>
            <a:picLocks noChangeAspect="1"/>
          </p:cNvPicPr>
          <p:nvPr/>
        </p:nvPicPr>
        <p:blipFill>
          <a:blip r:embed="rId2"/>
          <a:stretch>
            <a:fillRect/>
          </a:stretch>
        </p:blipFill>
        <p:spPr>
          <a:xfrm>
            <a:off x="9491238" y="0"/>
            <a:ext cx="2700762" cy="463336"/>
          </a:xfrm>
          <a:prstGeom prst="rect">
            <a:avLst/>
          </a:prstGeom>
        </p:spPr>
      </p:pic>
    </p:spTree>
    <p:extLst>
      <p:ext uri="{BB962C8B-B14F-4D97-AF65-F5344CB8AC3E}">
        <p14:creationId xmlns:p14="http://schemas.microsoft.com/office/powerpoint/2010/main" val="58716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D264-D80F-A891-67C1-EEC93A5B2101}"/>
              </a:ext>
            </a:extLst>
          </p:cNvPr>
          <p:cNvSpPr>
            <a:spLocks noGrp="1"/>
          </p:cNvSpPr>
          <p:nvPr>
            <p:ph type="title"/>
          </p:nvPr>
        </p:nvSpPr>
        <p:spPr/>
        <p:txBody>
          <a:bodyPr/>
          <a:lstStyle/>
          <a:p>
            <a:r>
              <a:rPr lang="nb-NO" dirty="0"/>
              <a:t>Hvem er med i rapportene? </a:t>
            </a:r>
          </a:p>
        </p:txBody>
      </p:sp>
      <p:sp>
        <p:nvSpPr>
          <p:cNvPr id="4" name="Plassholder for dato 3">
            <a:extLst>
              <a:ext uri="{FF2B5EF4-FFF2-40B4-BE49-F238E27FC236}">
                <a16:creationId xmlns:a16="http://schemas.microsoft.com/office/drawing/2014/main" id="{AAB85BEF-76AC-CB97-CE3B-C7CAD3AB7FEA}"/>
              </a:ext>
            </a:extLst>
          </p:cNvPr>
          <p:cNvSpPr>
            <a:spLocks noGrp="1"/>
          </p:cNvSpPr>
          <p:nvPr>
            <p:ph type="dt" sz="half" idx="10"/>
          </p:nvPr>
        </p:nvSpPr>
        <p:spPr/>
        <p:txBody>
          <a:bodyPr/>
          <a:lstStyle/>
          <a:p>
            <a:fld id="{164F8536-0BE2-2E4B-A8A8-DB84D1FEAC6C}" type="datetime1">
              <a:rPr lang="nb-NO" smtClean="0"/>
              <a:t>25.09.2023</a:t>
            </a:fld>
            <a:endParaRPr lang="nb-NO"/>
          </a:p>
        </p:txBody>
      </p:sp>
      <p:sp>
        <p:nvSpPr>
          <p:cNvPr id="5" name="Plassholder for lysbildenummer 4">
            <a:extLst>
              <a:ext uri="{FF2B5EF4-FFF2-40B4-BE49-F238E27FC236}">
                <a16:creationId xmlns:a16="http://schemas.microsoft.com/office/drawing/2014/main" id="{72697B25-FE5F-CD14-2038-517DB434791E}"/>
              </a:ext>
            </a:extLst>
          </p:cNvPr>
          <p:cNvSpPr>
            <a:spLocks noGrp="1"/>
          </p:cNvSpPr>
          <p:nvPr>
            <p:ph type="sldNum" sz="quarter" idx="12"/>
          </p:nvPr>
        </p:nvSpPr>
        <p:spPr/>
        <p:txBody>
          <a:bodyPr/>
          <a:lstStyle/>
          <a:p>
            <a:fld id="{46765B28-40BF-0A46-BB8F-30D004035CD9}" type="slidenum">
              <a:rPr lang="nb-NO" smtClean="0"/>
              <a:t>7</a:t>
            </a:fld>
            <a:endParaRPr lang="nb-NO"/>
          </a:p>
        </p:txBody>
      </p:sp>
      <p:sp>
        <p:nvSpPr>
          <p:cNvPr id="6" name="Plassholder for innhold 5">
            <a:extLst>
              <a:ext uri="{FF2B5EF4-FFF2-40B4-BE49-F238E27FC236}">
                <a16:creationId xmlns:a16="http://schemas.microsoft.com/office/drawing/2014/main" id="{731EA9D9-2C59-92C3-0510-A829F6FEFD2F}"/>
              </a:ext>
            </a:extLst>
          </p:cNvPr>
          <p:cNvSpPr>
            <a:spLocks noGrp="1"/>
          </p:cNvSpPr>
          <p:nvPr>
            <p:ph idx="1"/>
          </p:nvPr>
        </p:nvSpPr>
        <p:spPr/>
        <p:txBody>
          <a:bodyPr/>
          <a:lstStyle/>
          <a:p>
            <a:r>
              <a:rPr lang="nb-NO" sz="2000" dirty="0"/>
              <a:t>Alle ansatte i enheten</a:t>
            </a:r>
          </a:p>
          <a:p>
            <a:r>
              <a:rPr lang="nb-NO" sz="2000" dirty="0"/>
              <a:t>Leder inngår ikke i rapport for egen enhet</a:t>
            </a:r>
          </a:p>
          <a:p>
            <a:r>
              <a:rPr lang="nb-NO" sz="2000" dirty="0"/>
              <a:t>Prestenes svar om ledelse inngår ikke rapportene for menighetsstaber og fellesrådsområdet</a:t>
            </a:r>
          </a:p>
          <a:p>
            <a:endParaRPr lang="nb-NO" sz="2000" dirty="0"/>
          </a:p>
        </p:txBody>
      </p:sp>
      <p:pic>
        <p:nvPicPr>
          <p:cNvPr id="3" name="Bilde 2">
            <a:extLst>
              <a:ext uri="{FF2B5EF4-FFF2-40B4-BE49-F238E27FC236}">
                <a16:creationId xmlns:a16="http://schemas.microsoft.com/office/drawing/2014/main" id="{81ED6045-EEA2-2EF1-8970-05A6B0109773}"/>
              </a:ext>
            </a:extLst>
          </p:cNvPr>
          <p:cNvPicPr>
            <a:picLocks noChangeAspect="1"/>
          </p:cNvPicPr>
          <p:nvPr/>
        </p:nvPicPr>
        <p:blipFill>
          <a:blip r:embed="rId2"/>
          <a:stretch>
            <a:fillRect/>
          </a:stretch>
        </p:blipFill>
        <p:spPr>
          <a:xfrm>
            <a:off x="9491238" y="0"/>
            <a:ext cx="2700762" cy="463336"/>
          </a:xfrm>
          <a:prstGeom prst="rect">
            <a:avLst/>
          </a:prstGeom>
        </p:spPr>
      </p:pic>
    </p:spTree>
    <p:extLst>
      <p:ext uri="{BB962C8B-B14F-4D97-AF65-F5344CB8AC3E}">
        <p14:creationId xmlns:p14="http://schemas.microsoft.com/office/powerpoint/2010/main" val="426134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9A657C-4C11-BDD4-93B8-E2AF1258C62D}"/>
              </a:ext>
            </a:extLst>
          </p:cNvPr>
          <p:cNvSpPr>
            <a:spLocks noGrp="1"/>
          </p:cNvSpPr>
          <p:nvPr>
            <p:ph type="title"/>
          </p:nvPr>
        </p:nvSpPr>
        <p:spPr/>
        <p:txBody>
          <a:bodyPr/>
          <a:lstStyle/>
          <a:p>
            <a:r>
              <a:rPr lang="nb-NO" dirty="0"/>
              <a:t>Møte 1: dere forbereder dere </a:t>
            </a:r>
          </a:p>
        </p:txBody>
      </p:sp>
      <p:sp>
        <p:nvSpPr>
          <p:cNvPr id="3" name="Plassholder for innhold 2">
            <a:extLst>
              <a:ext uri="{FF2B5EF4-FFF2-40B4-BE49-F238E27FC236}">
                <a16:creationId xmlns:a16="http://schemas.microsoft.com/office/drawing/2014/main" id="{A4796059-8A4F-431A-29BE-F3BB01872B97}"/>
              </a:ext>
            </a:extLst>
          </p:cNvPr>
          <p:cNvSpPr>
            <a:spLocks noGrp="1"/>
          </p:cNvSpPr>
          <p:nvPr>
            <p:ph idx="1"/>
          </p:nvPr>
        </p:nvSpPr>
        <p:spPr>
          <a:xfrm>
            <a:off x="534986" y="1145691"/>
            <a:ext cx="10944226" cy="4672713"/>
          </a:xfrm>
        </p:spPr>
        <p:txBody>
          <a:bodyPr/>
          <a:lstStyle/>
          <a:p>
            <a:r>
              <a:rPr lang="nb-NO" sz="1400" dirty="0">
                <a:latin typeface="+mj-lt"/>
              </a:rPr>
              <a:t>Det finnes ingen bestemt oppskrift på hvordan man skal jobbe med resultatene fra en arbeidsmiljøkartlegging. Men man bør bruke resultatene aktivt i oppfølgingen. </a:t>
            </a:r>
          </a:p>
          <a:p>
            <a:r>
              <a:rPr lang="nb-NO" sz="1400" dirty="0">
                <a:latin typeface="+mj-lt"/>
              </a:rPr>
              <a:t>På det første møte må du orientere dine medarbeidere om resultatene, og den videre prosessen du har planlagt for hvordan dere skal jobbe med resultatene. Denne orienteringen kan gjøres på for eksempel et stabsmøte, og du bør gjøre den i litt god tid før dere skal i gang med møte to.</a:t>
            </a:r>
            <a:endParaRPr lang="nb-NO" sz="1400" dirty="0">
              <a:latin typeface="+mj-lt"/>
              <a:cs typeface="Arial" panose="020B0604020202020204"/>
            </a:endParaRPr>
          </a:p>
          <a:p>
            <a:r>
              <a:rPr lang="nb-NO" sz="1400" dirty="0">
                <a:latin typeface="+mj-lt"/>
                <a:cs typeface="Arial" panose="020B0604020202020204"/>
              </a:rPr>
              <a:t>En enkel måte å gjennomføre første møte på er å sette av opptil 30 min. på et felles møte der du:</a:t>
            </a:r>
          </a:p>
          <a:p>
            <a:pPr marL="501650" lvl="1" indent="-285750"/>
            <a:r>
              <a:rPr lang="nb-NO" sz="1400" dirty="0">
                <a:latin typeface="+mj-lt"/>
                <a:cs typeface="Arial" panose="020B0604020202020204"/>
              </a:rPr>
              <a:t>Orienterer om at du har mottatt resultatene.</a:t>
            </a:r>
          </a:p>
          <a:p>
            <a:pPr marL="501650" lvl="1" indent="-285750"/>
            <a:r>
              <a:rPr lang="nb-NO" sz="1400" dirty="0">
                <a:latin typeface="+mj-lt"/>
                <a:cs typeface="Arial" panose="020B0604020202020204"/>
              </a:rPr>
              <a:t>Går igjennom oppfølgingsprosessen du har planlagt for å jobbe med resultater og tiltak, og at de møtene de har mottatt innkalling til skal brukes til denne prosessen.</a:t>
            </a:r>
          </a:p>
          <a:p>
            <a:pPr marL="501650" lvl="1" indent="-285750"/>
            <a:r>
              <a:rPr lang="nb-NO" sz="1400" dirty="0">
                <a:latin typeface="+mj-lt"/>
                <a:cs typeface="Arial" panose="020B0604020202020204"/>
              </a:rPr>
              <a:t>Går igjennom kjøreregler for hvordan dere skal jobbe med resultatene.</a:t>
            </a:r>
          </a:p>
          <a:p>
            <a:pPr marL="501650" lvl="1" indent="-285750"/>
            <a:r>
              <a:rPr lang="nb-NO" sz="1400" dirty="0">
                <a:latin typeface="+mj-lt"/>
                <a:cs typeface="Arial" panose="020B0604020202020204"/>
              </a:rPr>
              <a:t>Du viser overordnede resultater.</a:t>
            </a:r>
          </a:p>
          <a:p>
            <a:pPr marL="501650" lvl="1" indent="-285750"/>
            <a:r>
              <a:rPr lang="nb-NO" sz="1400" dirty="0">
                <a:latin typeface="+mj-lt"/>
                <a:cs typeface="Arial" panose="020B0604020202020204"/>
              </a:rPr>
              <a:t>Orienterer om at du vil sende ut resultatrapporten etter møtet og ber alle sette seg inn i den før møtet nr. 2 slik at alle kommer godt forberedt.</a:t>
            </a:r>
          </a:p>
          <a:p>
            <a:r>
              <a:rPr lang="nb-NO" sz="1400" dirty="0">
                <a:latin typeface="+mj-lt"/>
              </a:rPr>
              <a:t>Etter at du har vist de overordnede resultatene kan dere gjerne t</a:t>
            </a:r>
            <a:r>
              <a:rPr lang="nb-NO" sz="1400" dirty="0">
                <a:effectLst/>
                <a:latin typeface="+mj-lt"/>
              </a:rPr>
              <a:t>a en runde rundt bordet som fanger umiddelbare tanker og spørsmål etter gjennomgangen av resultatene. Oppklaringsspørsmål kan besvares med en gang, mens </a:t>
            </a:r>
            <a:r>
              <a:rPr lang="nb-NO" sz="1400" b="1" dirty="0">
                <a:effectLst/>
                <a:latin typeface="+mj-lt"/>
              </a:rPr>
              <a:t>dypere refleksjoner knyttet til resultatet og årsaker o.l. bør spares til neste møte. </a:t>
            </a:r>
            <a:endParaRPr lang="nb-NO" sz="1400" b="1" dirty="0">
              <a:latin typeface="+mj-lt"/>
            </a:endParaRPr>
          </a:p>
          <a:p>
            <a:r>
              <a:rPr lang="nb-NO" sz="1400" dirty="0">
                <a:latin typeface="+mj-lt"/>
              </a:rPr>
              <a:t>Du bør også gi dine medarbeidere tilgang på resultatene i god tid før møte nr. 2 slik at de er best mulig forberedt til arbeidet.</a:t>
            </a:r>
            <a:endParaRPr lang="nb-NO" sz="1400" dirty="0">
              <a:latin typeface="+mj-lt"/>
              <a:cs typeface="Arial"/>
            </a:endParaRPr>
          </a:p>
          <a:p>
            <a:endParaRPr lang="nb-NO" sz="1600" dirty="0"/>
          </a:p>
        </p:txBody>
      </p:sp>
      <p:sp>
        <p:nvSpPr>
          <p:cNvPr id="4" name="Plassholder for dato 3">
            <a:extLst>
              <a:ext uri="{FF2B5EF4-FFF2-40B4-BE49-F238E27FC236}">
                <a16:creationId xmlns:a16="http://schemas.microsoft.com/office/drawing/2014/main" id="{83A6C984-FD19-29AA-5A32-88143AD23C7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8536-0BE2-2E4B-A8A8-DB84D1FEAC6C}" type="datetime1">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25.09.2023</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5" name="Plassholder for lysbildenummer 4">
            <a:extLst>
              <a:ext uri="{FF2B5EF4-FFF2-40B4-BE49-F238E27FC236}">
                <a16:creationId xmlns:a16="http://schemas.microsoft.com/office/drawing/2014/main" id="{FF159405-0D77-5FDD-1029-2D585A7676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65B28-40BF-0A46-BB8F-30D004035CD9}" type="slidenum">
              <a:rPr kumimoji="0" lang="nb-NO" sz="9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b-NO" sz="9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569AC863-3FBD-A4C7-47F1-8DDDA691FBA7}"/>
              </a:ext>
            </a:extLst>
          </p:cNvPr>
          <p:cNvSpPr/>
          <p:nvPr/>
        </p:nvSpPr>
        <p:spPr>
          <a:xfrm>
            <a:off x="9490378" y="-47035"/>
            <a:ext cx="2701622" cy="461665"/>
          </a:xfrm>
          <a:prstGeom prst="rect">
            <a:avLst/>
          </a:prstGeom>
          <a:solidFill>
            <a:srgbClr val="FFC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0" cap="none" spc="0" normalizeH="0" baseline="0" noProof="0" dirty="0">
                <a:ln>
                  <a:noFill/>
                </a:ln>
                <a:solidFill>
                  <a:srgbClr val="000000"/>
                </a:solidFill>
                <a:effectLst/>
                <a:uLnTx/>
                <a:uFillTx/>
                <a:latin typeface="Arial" panose="020B0604020202020204"/>
                <a:ea typeface="+mn-ea"/>
                <a:cs typeface="+mn-cs"/>
              </a:rPr>
              <a:t>Forberedelse/ veiledning til deg som leder</a:t>
            </a:r>
          </a:p>
        </p:txBody>
      </p:sp>
    </p:spTree>
    <p:extLst>
      <p:ext uri="{BB962C8B-B14F-4D97-AF65-F5344CB8AC3E}">
        <p14:creationId xmlns:p14="http://schemas.microsoft.com/office/powerpoint/2010/main" val="28979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089026"/>
            <a:ext cx="10944224" cy="2420938"/>
          </a:xfrm>
        </p:spPr>
        <p:txBody>
          <a:bodyPr anchor="b">
            <a:normAutofit/>
          </a:bodyPr>
          <a:lstStyle/>
          <a:p>
            <a:pPr algn="ctr"/>
            <a:r>
              <a:rPr lang="nb-NO" dirty="0"/>
              <a:t>Velkommen </a:t>
            </a:r>
          </a:p>
        </p:txBody>
      </p:sp>
      <p:sp>
        <p:nvSpPr>
          <p:cNvPr id="52227" name="Plassholder for innhold 2"/>
          <p:cNvSpPr>
            <a:spLocks noGrp="1"/>
          </p:cNvSpPr>
          <p:nvPr>
            <p:ph type="body" idx="1"/>
          </p:nvPr>
        </p:nvSpPr>
        <p:spPr>
          <a:xfrm>
            <a:off x="623888" y="3602039"/>
            <a:ext cx="10944225" cy="2455861"/>
          </a:xfrm>
        </p:spPr>
        <p:txBody>
          <a:bodyPr>
            <a:normAutofit/>
          </a:bodyPr>
          <a:lstStyle/>
          <a:p>
            <a:pPr marL="3175" indent="0">
              <a:buNone/>
            </a:pPr>
            <a:endParaRPr lang="nb-NO" dirty="0">
              <a:effectLst>
                <a:outerShdw blurRad="38100" dist="38100" dir="2700000" algn="tl">
                  <a:srgbClr val="000000">
                    <a:alpha val="43137"/>
                  </a:srgbClr>
                </a:outerShdw>
              </a:effectLst>
            </a:endParaRPr>
          </a:p>
          <a:p>
            <a:pPr algn="ctr" eaLnBrk="1" hangingPunct="1"/>
            <a:r>
              <a:rPr lang="nb-NO" altLang="nb-NO" dirty="0"/>
              <a:t>Første møte: forberedelse  </a:t>
            </a:r>
          </a:p>
          <a:p>
            <a:pPr algn="ctr" eaLnBrk="1" hangingPunct="1"/>
            <a:endParaRPr lang="nb-NO" altLang="nb-NO" dirty="0"/>
          </a:p>
        </p:txBody>
      </p:sp>
      <p:sp>
        <p:nvSpPr>
          <p:cNvPr id="52232" name="Date Placeholder 3">
            <a:extLst>
              <a:ext uri="{FF2B5EF4-FFF2-40B4-BE49-F238E27FC236}">
                <a16:creationId xmlns:a16="http://schemas.microsoft.com/office/drawing/2014/main" id="{420A7BC8-A656-1C3E-3F60-2DBB4D9B8D37}"/>
              </a:ext>
            </a:extLst>
          </p:cNvPr>
          <p:cNvSpPr>
            <a:spLocks noGrp="1"/>
          </p:cNvSpPr>
          <p:nvPr>
            <p:ph type="dt" sz="half" idx="10"/>
          </p:nvPr>
        </p:nvSpPr>
        <p:spPr>
          <a:xfrm>
            <a:off x="10484745" y="6437935"/>
            <a:ext cx="1083367" cy="212492"/>
          </a:xfrm>
        </p:spPr>
        <p:txBody>
          <a:bodyPr/>
          <a:lstStyle/>
          <a:p>
            <a:pPr>
              <a:spcAft>
                <a:spcPts val="600"/>
              </a:spcAft>
            </a:pPr>
            <a:fld id="{8CDF487B-8477-2149-9AA3-98E65B249604}" type="datetime1">
              <a:rPr lang="nb-NO" smtClean="0"/>
              <a:pPr>
                <a:spcAft>
                  <a:spcPts val="600"/>
                </a:spcAft>
              </a:pPr>
              <a:t>25.09.2023</a:t>
            </a:fld>
            <a:endParaRPr lang="nb-NO"/>
          </a:p>
        </p:txBody>
      </p:sp>
      <p:sp>
        <p:nvSpPr>
          <p:cNvPr id="5" name="Plassholder for lysbildenummer 4"/>
          <p:cNvSpPr>
            <a:spLocks noGrp="1"/>
          </p:cNvSpPr>
          <p:nvPr>
            <p:ph type="sldNum" sz="quarter" idx="12"/>
          </p:nvPr>
        </p:nvSpPr>
        <p:spPr>
          <a:xfrm>
            <a:off x="11708957" y="6437935"/>
            <a:ext cx="347663" cy="212492"/>
          </a:xfrm>
        </p:spPr>
        <p:txBody>
          <a:bodyPr anchor="ctr">
            <a:norm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Aft>
                <a:spcPts val="600"/>
              </a:spcAft>
            </a:pPr>
            <a:fld id="{92B99E57-918D-4896-AC03-F2F64F62F4F2}" type="slidenum">
              <a:rPr lang="en-US" altLang="nb-NO"/>
              <a:pPr eaLnBrk="1" hangingPunct="1">
                <a:spcAft>
                  <a:spcPts val="600"/>
                </a:spcAft>
              </a:pPr>
              <a:t>9</a:t>
            </a:fld>
            <a:endParaRPr lang="en-US" altLang="nb-NO"/>
          </a:p>
        </p:txBody>
      </p:sp>
      <p:sp>
        <p:nvSpPr>
          <p:cNvPr id="2" name="Plassholder for bunntekst 1"/>
          <p:cNvSpPr>
            <a:spLocks noGrp="1"/>
          </p:cNvSpPr>
          <p:nvPr>
            <p:ph type="ftr" sz="quarter" idx="11"/>
          </p:nvPr>
        </p:nvSpPr>
        <p:spPr/>
        <p:txBody>
          <a:bodyPr/>
          <a:lstStyle/>
          <a:p>
            <a:pPr>
              <a:spcAft>
                <a:spcPts val="600"/>
              </a:spcAft>
            </a:pPr>
            <a:r>
              <a:rPr lang="nb-NO" dirty="0"/>
              <a:t>.</a:t>
            </a:r>
            <a:endParaRPr lang="nb-NO"/>
          </a:p>
        </p:txBody>
      </p:sp>
      <p:pic>
        <p:nvPicPr>
          <p:cNvPr id="3" name="Bilde 2"/>
          <p:cNvPicPr>
            <a:picLocks noChangeAspect="1"/>
          </p:cNvPicPr>
          <p:nvPr/>
        </p:nvPicPr>
        <p:blipFill>
          <a:blip r:embed="rId3"/>
          <a:stretch>
            <a:fillRect/>
          </a:stretch>
        </p:blipFill>
        <p:spPr>
          <a:xfrm>
            <a:off x="13164616" y="548680"/>
            <a:ext cx="2591025" cy="1798476"/>
          </a:xfrm>
          <a:prstGeom prst="rect">
            <a:avLst/>
          </a:prstGeom>
        </p:spPr>
      </p:pic>
    </p:spTree>
    <p:extLst>
      <p:ext uri="{BB962C8B-B14F-4D97-AF65-F5344CB8AC3E}">
        <p14:creationId xmlns:p14="http://schemas.microsoft.com/office/powerpoint/2010/main" val="36298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68C6B3619E2B4FB82A0C8AA869AFA0" ma:contentTypeVersion="4" ma:contentTypeDescription="Opprett et nytt dokument." ma:contentTypeScope="" ma:versionID="d4d2010a73bdce8124099621717152ac">
  <xsd:schema xmlns:xsd="http://www.w3.org/2001/XMLSchema" xmlns:xs="http://www.w3.org/2001/XMLSchema" xmlns:p="http://schemas.microsoft.com/office/2006/metadata/properties" xmlns:ns2="9cfd6ebc-9b90-4a6f-b85e-782226ede790" xmlns:ns3="5de16eaa-f831-4fc1-b373-3cb13d4bb098" targetNamespace="http://schemas.microsoft.com/office/2006/metadata/properties" ma:root="true" ma:fieldsID="d197bc2c53f8c3c41628d454dced1353" ns2:_="" ns3:_="">
    <xsd:import namespace="9cfd6ebc-9b90-4a6f-b85e-782226ede790"/>
    <xsd:import namespace="5de16eaa-f831-4fc1-b373-3cb13d4bb0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d6ebc-9b90-4a6f-b85e-782226ede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e16eaa-f831-4fc1-b373-3cb13d4bb09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837ECE-3F97-4B28-A0F8-28928430BA4C}">
  <ds:schemaRefs>
    <ds:schemaRef ds:uri="http://schemas.microsoft.com/sharepoint/v3/contenttype/forms"/>
  </ds:schemaRefs>
</ds:datastoreItem>
</file>

<file path=customXml/itemProps2.xml><?xml version="1.0" encoding="utf-8"?>
<ds:datastoreItem xmlns:ds="http://schemas.openxmlformats.org/officeDocument/2006/customXml" ds:itemID="{8022BF7E-3173-4FFB-91D1-38659E084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d6ebc-9b90-4a6f-b85e-782226ede790"/>
    <ds:schemaRef ds:uri="5de16eaa-f831-4fc1-b373-3cb13d4bb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084750-CA24-4F5C-AD69-FE47DFB4F34C}">
  <ds:schemaRefs>
    <ds:schemaRef ds:uri="http://schemas.microsoft.com/office/2006/metadata/properties"/>
    <ds:schemaRef ds:uri="9cfd6ebc-9b90-4a6f-b85e-782226ede790"/>
    <ds:schemaRef ds:uri="http://schemas.microsoft.com/office/2006/documentManagement/types"/>
    <ds:schemaRef ds:uri="http://purl.org/dc/terms/"/>
    <ds:schemaRef ds:uri="http://purl.org/dc/elements/1.1/"/>
    <ds:schemaRef ds:uri="http://purl.org/dc/dcmitype/"/>
    <ds:schemaRef ds:uri="5de16eaa-f831-4fc1-b373-3cb13d4bb098"/>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DNK_16x9_bokmål</Template>
  <TotalTime>2162</TotalTime>
  <Words>3884</Words>
  <Application>Microsoft Office PowerPoint</Application>
  <PresentationFormat>Widescreen</PresentationFormat>
  <Paragraphs>537</Paragraphs>
  <Slides>56</Slides>
  <Notes>5</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56</vt:i4>
      </vt:variant>
    </vt:vector>
  </HeadingPairs>
  <TitlesOfParts>
    <vt:vector size="61" baseType="lpstr">
      <vt:lpstr>Arial</vt:lpstr>
      <vt:lpstr>Calibri</vt:lpstr>
      <vt:lpstr>Times New Roman</vt:lpstr>
      <vt:lpstr>Wingdings</vt:lpstr>
      <vt:lpstr>Den norske kirke_ppt mal</vt:lpstr>
      <vt:lpstr>Medarbeiderundersøkelse 2023</vt:lpstr>
      <vt:lpstr>Hvordan bruke denne presentasjonen</vt:lpstr>
      <vt:lpstr>Tre møter til oppfølging av medarbeiderundersøkelsen</vt:lpstr>
      <vt:lpstr>Hvor kan leder finne ressurser? </vt:lpstr>
      <vt:lpstr>Din rolle</vt:lpstr>
      <vt:lpstr>Hvilke enheter i fellesråd får rapport?</vt:lpstr>
      <vt:lpstr>Hvem er med i rapportene? </vt:lpstr>
      <vt:lpstr>Møte 1: dere forbereder dere </vt:lpstr>
      <vt:lpstr>Velkommen </vt:lpstr>
      <vt:lpstr>Helhetlig prosess </vt:lpstr>
      <vt:lpstr>Helhetlig prosess i fase 3 og 4  </vt:lpstr>
      <vt:lpstr>PowerPoint-presentasjon</vt:lpstr>
      <vt:lpstr>Prosess</vt:lpstr>
      <vt:lpstr>Hva er medarbeiderundersøkelsen? </vt:lpstr>
      <vt:lpstr>Hvordan bruke resultatene? </vt:lpstr>
      <vt:lpstr>Før dialog blir vi enige om noen «spilleregler»</vt:lpstr>
      <vt:lpstr>Hvordan leses og presenteres rapportene? </vt:lpstr>
      <vt:lpstr>Hvordan leses og presenteres rapportene? </vt:lpstr>
      <vt:lpstr>5. Fremdriftsplan</vt:lpstr>
      <vt:lpstr> Forberedelse til neste møte</vt:lpstr>
      <vt:lpstr>Velkommen </vt:lpstr>
      <vt:lpstr>Møte 2: Dere jobber med resultatene </vt:lpstr>
      <vt:lpstr>Agenda – Vi jobber med resultatene  </vt:lpstr>
      <vt:lpstr>1. Mål med møtet</vt:lpstr>
      <vt:lpstr>Påminnelse om spilleregler </vt:lpstr>
      <vt:lpstr>2. Kort veiledning til rapporten</vt:lpstr>
      <vt:lpstr>3. Hva har blitt kartlagt? </vt:lpstr>
      <vt:lpstr>4. Gjennomgang av resultater - alternativer</vt:lpstr>
      <vt:lpstr>4.1.(a) Gjennomgang av overordnede resultater i plenum</vt:lpstr>
      <vt:lpstr>4.2. (a) Tolkning og diskusjon av resultatene i mindre grupper</vt:lpstr>
      <vt:lpstr>4.2. Tolkning og diskusjon av resultatene i mindre grupper</vt:lpstr>
      <vt:lpstr>4b. Tips til gjennomgang av overordnede resultater i plenum</vt:lpstr>
      <vt:lpstr>4.3 Deling av gruppediskusjoner i plenum </vt:lpstr>
      <vt:lpstr>5. Forberedelse til neste møte</vt:lpstr>
      <vt:lpstr>5. Forberedelse til neste møte </vt:lpstr>
      <vt:lpstr>Velkommen </vt:lpstr>
      <vt:lpstr>Møte 3: Vi jobber med tiltakene </vt:lpstr>
      <vt:lpstr>Agenda – vi jobber med tiltakene </vt:lpstr>
      <vt:lpstr>1. Mål med møtet </vt:lpstr>
      <vt:lpstr>2. Oppsummering fra forrige møte</vt:lpstr>
      <vt:lpstr>Vi skal utarbeide tiltak sammen</vt:lpstr>
      <vt:lpstr>3. Diskusjonsoppgave for gruppene </vt:lpstr>
      <vt:lpstr>4. Diskusjon om hva man bør gjøre – gruppeoppgave </vt:lpstr>
      <vt:lpstr>4. Deling av gruppediskusjonene i plenum </vt:lpstr>
      <vt:lpstr>5. Utarbeide handlingsplan</vt:lpstr>
      <vt:lpstr>5.1. Utarbeide handlingsplan </vt:lpstr>
      <vt:lpstr>6. Veien videre</vt:lpstr>
      <vt:lpstr>6. Veien videre: Evaluering i fase 4  </vt:lpstr>
      <vt:lpstr>PowerPoint-presentasjon</vt:lpstr>
      <vt:lpstr>Takk for innsatsen!</vt:lpstr>
      <vt:lpstr>Hvordan leses og presenteres rapportene? </vt:lpstr>
      <vt:lpstr>Hvordan leses og presenteres rapportene? </vt:lpstr>
      <vt:lpstr>Hvordan leses og presenteres rapportene? </vt:lpstr>
      <vt:lpstr>Hvordan leses og presenteres rapportene? </vt:lpstr>
      <vt:lpstr>Hvordan leses og presenteres rapportene? </vt:lpstr>
      <vt:lpstr>Hvordan leses og presenteres rapportene?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Embretsen Håkonsmoen</dc:creator>
  <cp:lastModifiedBy>Sara Helene Røyland Solberg</cp:lastModifiedBy>
  <cp:revision>2</cp:revision>
  <dcterms:created xsi:type="dcterms:W3CDTF">2023-09-20T07:51:10Z</dcterms:created>
  <dcterms:modified xsi:type="dcterms:W3CDTF">2023-09-25T12:44:51Z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0x010100E968C6B3619E2B4FB82A0C8AA869AFA0</vt:lpwstr>
  </property>
</Properties>
</file>