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7" r:id="rId5"/>
    <p:sldId id="334" r:id="rId6"/>
    <p:sldId id="313" r:id="rId7"/>
    <p:sldId id="345" r:id="rId8"/>
    <p:sldId id="311" r:id="rId9"/>
    <p:sldId id="274" r:id="rId10"/>
    <p:sldId id="283" r:id="rId11"/>
    <p:sldId id="328" r:id="rId12"/>
    <p:sldId id="341" r:id="rId13"/>
    <p:sldId id="342" r:id="rId14"/>
    <p:sldId id="343" r:id="rId15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D785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26FA08-13D6-4A90-9EBD-2B7FA6C96C9D}" v="8" dt="2025-04-02T11:18:11.7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ddels stil 2 – uthev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iddels stil 2 – uthev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iddels stil 3 – utheving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ys stil 2 – uthevin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iddels stil 1 – uthevin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iddels stil 1 – utheving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iddels stil 1 – utheving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397"/>
  </p:normalViewPr>
  <p:slideViewPr>
    <p:cSldViewPr snapToGrid="0" snapToObjects="1" showGuides="1">
      <p:cViewPr varScale="1">
        <p:scale>
          <a:sx n="54" d="100"/>
          <a:sy n="54" d="100"/>
        </p:scale>
        <p:origin x="1148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237" d="100"/>
          <a:sy n="237" d="100"/>
        </p:scale>
        <p:origin x="743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56AAC931-83C2-D84A-8052-05B401C126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855785" y="599831"/>
            <a:ext cx="5504534" cy="261815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endParaRPr lang="nb-NO" sz="1050" b="1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EC343C9-69AF-4248-884B-D0BA474107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492261" y="8683991"/>
            <a:ext cx="868057" cy="17865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/>
            </a:lvl1pPr>
          </a:lstStyle>
          <a:p>
            <a:fld id="{4E0461F7-D857-C446-A98B-4029FE3B4E9C}" type="datetimeFigureOut">
              <a:rPr lang="nb-NO" sz="800" smtClean="0">
                <a:solidFill>
                  <a:schemeClr val="accent1">
                    <a:lumMod val="75000"/>
                  </a:schemeClr>
                </a:solidFill>
              </a:rPr>
              <a:t>04.04.2025</a:t>
            </a:fld>
            <a:endParaRPr lang="nb-NO" sz="8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B63DACA-4D38-9949-A817-0FED2F6222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490538" y="8685213"/>
            <a:ext cx="4902626" cy="17865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/>
            </a:lvl1pPr>
          </a:lstStyle>
          <a:p>
            <a:endParaRPr lang="nb-NO" sz="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18E8236-640B-574F-81E2-680AC6868A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459415" y="8685213"/>
            <a:ext cx="257908" cy="17865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/>
            </a:lvl1pPr>
          </a:lstStyle>
          <a:p>
            <a:pPr algn="l"/>
            <a:fld id="{6BEA7848-70C2-8844-A54F-DF108F0BB837}" type="slidenum">
              <a:rPr lang="nb-NO" sz="800" smtClean="0">
                <a:solidFill>
                  <a:schemeClr val="accent1">
                    <a:lumMod val="75000"/>
                  </a:schemeClr>
                </a:solidFill>
              </a:rPr>
              <a:pPr algn="l"/>
              <a:t>‹#›</a:t>
            </a:fld>
            <a:endParaRPr lang="nb-NO" sz="8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77C369A1-D51D-6E4D-BB6C-6E9A038EA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81" y="22939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381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Plassholder for topptekst 1">
            <a:extLst>
              <a:ext uri="{FF2B5EF4-FFF2-40B4-BE49-F238E27FC236}">
                <a16:creationId xmlns:a16="http://schemas.microsoft.com/office/drawing/2014/main" id="{427665F2-632E-A346-BAA5-478D1F57DD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043904" y="599831"/>
            <a:ext cx="5128296" cy="261815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 b="1"/>
            </a:lvl1pPr>
          </a:lstStyle>
          <a:p>
            <a:endParaRPr lang="nb-NO" sz="1050" dirty="0"/>
          </a:p>
        </p:txBody>
      </p:sp>
      <p:sp>
        <p:nvSpPr>
          <p:cNvPr id="9" name="Plassholder for dato 2">
            <a:extLst>
              <a:ext uri="{FF2B5EF4-FFF2-40B4-BE49-F238E27FC236}">
                <a16:creationId xmlns:a16="http://schemas.microsoft.com/office/drawing/2014/main" id="{60965A70-FF2D-5841-BF99-6324283CD9F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339962" y="8683991"/>
            <a:ext cx="832238" cy="17865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E0461F7-D857-C446-A98B-4029FE3B4E9C}" type="datetimeFigureOut">
              <a:rPr lang="nb-NO" sz="800" smtClean="0"/>
              <a:pPr/>
              <a:t>04.04.2025</a:t>
            </a:fld>
            <a:endParaRPr lang="nb-NO" sz="800"/>
          </a:p>
        </p:txBody>
      </p:sp>
      <p:sp>
        <p:nvSpPr>
          <p:cNvPr id="10" name="Plassholder for bunntekst 3">
            <a:extLst>
              <a:ext uri="{FF2B5EF4-FFF2-40B4-BE49-F238E27FC236}">
                <a16:creationId xmlns:a16="http://schemas.microsoft.com/office/drawing/2014/main" id="{260AEE78-88AD-C347-8A68-F5ADB6C8E0D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685800" y="8685213"/>
            <a:ext cx="4536831" cy="17865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nb-NO" sz="800" dirty="0"/>
          </a:p>
        </p:txBody>
      </p:sp>
      <p:sp>
        <p:nvSpPr>
          <p:cNvPr id="11" name="Plassholder for lysbildenummer 4">
            <a:extLst>
              <a:ext uri="{FF2B5EF4-FFF2-40B4-BE49-F238E27FC236}">
                <a16:creationId xmlns:a16="http://schemas.microsoft.com/office/drawing/2014/main" id="{2585FC08-3B3A-7B42-976B-D13CB1357F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6264354" y="8685213"/>
            <a:ext cx="247266" cy="17865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algn="l"/>
            <a:fld id="{6BEA7848-70C2-8844-A54F-DF108F0BB837}" type="slidenum">
              <a:rPr lang="nb-NO" sz="800" smtClean="0"/>
              <a:pPr algn="l"/>
              <a:t>‹#›</a:t>
            </a:fld>
            <a:endParaRPr lang="nb-NO" sz="800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786F8879-4E63-1949-A1E8-EC597C6FD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2939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94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2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471240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Verktøyet kirka vår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3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1102772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Her har jeg brukt tre forskjellige mål og målgrupper i samme tiltaket som eksempel på hvordan dette kan se ut.</a:t>
            </a:r>
          </a:p>
          <a:p>
            <a:endParaRPr lang="nb-NO" dirty="0"/>
          </a:p>
          <a:p>
            <a:r>
              <a:rPr lang="nb-NO" dirty="0"/>
              <a:t>...forklar</a:t>
            </a:r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Prøv selv?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7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1924263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08E7BE-FC21-3941-9144-0A6D17A15E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212CF59-18AF-4541-8840-B68AF0CABC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736E0AFC-2F9B-9C44-A28C-1E0A774CA924}" type="datetime1">
              <a:rPr lang="nb-NO" smtClean="0"/>
              <a:t>04.04.2025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E8E34C0-0B68-EA43-A91F-06154E398F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38487" y="815745"/>
            <a:ext cx="3515024" cy="1204587"/>
          </a:xfrm>
          <a:prstGeom prst="rect">
            <a:avLst/>
          </a:prstGeom>
        </p:spPr>
      </p:pic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225FAD8B-416D-AA48-B2B5-78C171519C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/>
            </a:lvl1pPr>
          </a:lstStyle>
          <a:p>
            <a:pPr lvl="0"/>
            <a:r>
              <a:rPr lang="nb-NO" dirty="0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376316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04.04.2025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936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6B60C608-14C1-FC41-BC97-5C1CF241FA3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7FB857-A31A-7249-B4E8-37C16EF5CC62}" type="datetime1">
              <a:rPr lang="nb-NO" smtClean="0"/>
              <a:t>04.04.2025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370FB8C5-4E46-0144-92C5-637BD509B6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1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6B60C608-14C1-FC41-BC97-5C1CF241FA3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0DA261-C13B-3F42-9492-A1AF009151F2}" type="datetime1">
              <a:rPr lang="nb-NO" smtClean="0"/>
              <a:t>04.04.2025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52F79A17-B5DF-8C4E-84DB-E96DE20FF6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0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761DF0-8656-CF48-9122-92F8DC3C4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6821F2-A7CE-DF4D-AF21-138B443AE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39CF89B-927F-2043-B621-25F31CF4D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7" y="1385889"/>
            <a:ext cx="5292725" cy="4672011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5974707-D6CE-C341-A972-6478A32F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E88B6-E66D-1049-95EA-32C0EE5A7891}" type="datetime1">
              <a:rPr lang="nb-NO" smtClean="0"/>
              <a:t>04.04.2025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A237B0A-5B30-7541-B12E-C5CC726F5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A9C3EA2-0DF6-1741-9236-E191BAF59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183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59D867C-F048-D046-988C-94A021924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9E51054-560E-A941-91B2-9557D2700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387475"/>
            <a:ext cx="5292725" cy="365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0AE458F-DB25-8C45-A41F-D62D8484CB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046287"/>
            <a:ext cx="5292725" cy="40116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B2031B9-C24F-3545-B8AA-35A976DFD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5389" y="1387475"/>
            <a:ext cx="5292724" cy="365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8F759595-20BD-EA4D-8AA8-F99F55FE5E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5388" y="2046287"/>
            <a:ext cx="5292724" cy="40116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006F4C2-5293-E044-83D4-05CD33380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AAB4-E682-9F49-892F-12AC1E74BE2E}" type="datetime1">
              <a:rPr lang="nb-NO" smtClean="0"/>
              <a:t>04.04.2025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697B7BA-0E96-3140-8A35-EB726CD0A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748FF31-39B3-9A46-A424-FA2221D08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805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5292725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5388" y="0"/>
            <a:ext cx="5916612" cy="68580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1B42287-BE59-A645-A7D7-BF5916581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888" y="1385887"/>
            <a:ext cx="5292725" cy="4851399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1C53C-C25E-8E48-B7FA-A6089A808DA3}" type="datetime1">
              <a:rPr lang="nb-NO" smtClean="0"/>
              <a:t>04.04.2025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919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tekst rød 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50B21C0D-34D6-CC48-B026-04FBA14EC41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lassholder for innhold 3">
            <a:extLst>
              <a:ext uri="{FF2B5EF4-FFF2-40B4-BE49-F238E27FC236}">
                <a16:creationId xmlns:a16="http://schemas.microsoft.com/office/drawing/2014/main" id="{998B0CB3-98B5-DE45-A6B8-C8DCB6EA5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7" y="1385889"/>
            <a:ext cx="5292725" cy="4672011"/>
          </a:xfrm>
        </p:spPr>
        <p:txBody>
          <a:bodyPr/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9C92418-944A-DE45-84F4-3678D2B73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5EC9BE-EF3A-8749-AAF4-B3425C559574}" type="datetime1">
              <a:rPr lang="nb-NO" smtClean="0"/>
              <a:t>04.04.2025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D2147FD-2928-044D-B8CD-0655BDC7E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D95FBE8-7FC7-614E-8C2A-060EB536D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72601CAB-C21E-D24F-BF67-C5098FFA2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5292726" cy="8636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0A5CF174-B879-4D40-BD16-58B5AF8F40B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2656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tekst rød t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0637D52-5D87-7944-8733-8B9A8E2E287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F761DF0-8656-CF48-9122-92F8DC3C4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8" y="225425"/>
            <a:ext cx="5292726" cy="8636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6821F2-A7CE-DF4D-AF21-138B443AE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5389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5974707-D6CE-C341-A972-6478A32F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BC56F16F-1804-3848-99E7-299DAB3D245D}" type="datetime1">
              <a:rPr lang="nb-NO" smtClean="0"/>
              <a:t>04.04.2025</a:t>
            </a:fld>
            <a:endParaRPr lang="nb-NO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A237B0A-5B30-7541-B12E-C5CC726F5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5388" y="6437935"/>
            <a:ext cx="4125210" cy="212492"/>
          </a:xfr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A9C3EA2-0DF6-1741-9236-E191BAF59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D3C36917-9AB3-434C-B2ED-754219CA73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4254A864-6B0E-8941-B78B-7792DBB7B23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6678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76686C-283D-F648-AC3F-1406D58D3986}" type="datetime1">
              <a:rPr lang="nb-NO" smtClean="0"/>
              <a:t>04.04.2025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9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CAF970-D685-7546-8718-61AD5B7B15DD}" type="datetime1">
              <a:rPr lang="nb-NO" smtClean="0"/>
              <a:t>04.04.2025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21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5153172C-E5A6-B547-B606-488AA18D1FD3}" type="datetime1">
              <a:rPr lang="nb-NO" smtClean="0"/>
              <a:t>04.04.2025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4AFB86AD-8F62-3B47-B902-D3A1DE88A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0E146FB5-7AA5-0241-8285-0DDE0786D5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6570C908-4686-524E-8921-ECE5178511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1915944F-F5FF-CF4C-B5E1-B60D0B84FE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10930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59755F-ED6E-EB4E-925D-0BDB2585A6D3}" type="datetime1">
              <a:rPr lang="nb-NO" smtClean="0"/>
              <a:t>04.04.2025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4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1B26B0-9B72-1342-8A07-79F52C607727}" type="datetime1">
              <a:rPr lang="nb-NO" smtClean="0"/>
              <a:t>04.04.2025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2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89AE69D-E235-D048-BDFA-FDEF686B7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5E12DA7-64E8-3B42-956B-662E98C63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115C1-0DCF-AD42-8642-059163C9676D}" type="datetime1">
              <a:rPr lang="nb-NO" smtClean="0"/>
              <a:t>04.04.2025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36727F2-04C5-944F-B4BC-6F064051F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508390C-3BBE-5741-8A43-6C981A3EE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496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de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093788"/>
            <a:ext cx="12192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0A9CB-89B6-5B49-B2D2-183358EA6832}" type="datetime1">
              <a:rPr lang="nb-NO" smtClean="0"/>
              <a:t>04.04.2025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133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de med tittel i rød 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237288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191999" cy="1093788"/>
          </a:xfrm>
          <a:solidFill>
            <a:schemeClr val="accent1">
              <a:lumMod val="75000"/>
              <a:alpha val="80000"/>
            </a:schemeClr>
          </a:solidFill>
        </p:spPr>
        <p:txBody>
          <a:bodyPr lIns="612000" tIns="216000"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0A6A3-A14A-8449-BA07-5BD9683D3999}" type="datetime1">
              <a:rPr lang="nb-NO" smtClean="0"/>
              <a:t>04.04.2025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566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237288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EB633-2054-B64D-8402-970C3237C093}" type="datetime1">
              <a:rPr lang="nb-NO" smtClean="0"/>
              <a:t>04.04.2025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445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093788"/>
            <a:ext cx="6096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4847-2AE9-534D-BF34-25506296C437}" type="datetime1">
              <a:rPr lang="nb-NO" smtClean="0"/>
              <a:t>04.04.2025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2">
            <a:extLst>
              <a:ext uri="{FF2B5EF4-FFF2-40B4-BE49-F238E27FC236}">
                <a16:creationId xmlns:a16="http://schemas.microsoft.com/office/drawing/2014/main" id="{14994145-8B91-CF4E-BC89-31C3CF6F567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093788"/>
            <a:ext cx="6096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3655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0235EB93-88B3-6D47-A629-2E1C139174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  <a:noFill/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2CAA61-8483-6A40-BA36-FB129DE01873}" type="datetime1">
              <a:rPr lang="nb-NO" smtClean="0"/>
              <a:t>04.04.2025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773C8BD8-1C69-B94C-9C7A-D01537BABA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5769"/>
          <a:stretch/>
        </p:blipFill>
        <p:spPr>
          <a:xfrm>
            <a:off x="637111" y="6354761"/>
            <a:ext cx="285020" cy="333792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8F1FD433-7E01-4C4F-AE0C-0AF02B2992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4257"/>
          <a:stretch/>
        </p:blipFill>
        <p:spPr>
          <a:xfrm>
            <a:off x="922129" y="6354761"/>
            <a:ext cx="1717213" cy="33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6A3D0F3-9AFC-EC44-982D-1FEBDB4A6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0A347-3E81-5043-AB2C-570E496480F1}" type="datetime1">
              <a:rPr lang="nb-NO" smtClean="0"/>
              <a:t>04.04.2025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05C4255-99DD-814C-A9AD-3F510292E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0D5D13A-1C4D-754C-9ABB-8C686510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842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60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C08CBCE2-CDEC-5E4A-8C98-F125190FEF95}" type="datetime1">
              <a:rPr lang="nb-NO" smtClean="0"/>
              <a:t>04.04.2025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D13F7309-045F-E94D-9CF4-3CD524E6AA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33150638-BDEA-D943-9B94-1DAD8D1F4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4B490713-A5E9-B142-B383-F0DD11F0D3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E5625621-DC74-CA44-9FC9-A4A0E4277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295155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5F0F483-C409-B044-AFFC-F8B179D478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64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F4CC2FA6-23BD-0E4F-A3AA-E7DFFF2B9C96}" type="datetime1">
              <a:rPr lang="nb-NO" smtClean="0"/>
              <a:t>04.04.2025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Sett inn tekst </a:t>
            </a:r>
            <a:r>
              <a:rPr lang="nb-NO" noProof="0" dirty="0" err="1"/>
              <a:t>f.eks</a:t>
            </a:r>
            <a:r>
              <a:rPr lang="nb-NO" noProof="0" dirty="0"/>
              <a:t> takk for meg!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250C8E91-B07B-BE4C-BF87-F9F72D11F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418C3EE5-02DB-A843-8685-A7E3CB168F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16380" y="7477757"/>
            <a:ext cx="468351" cy="468351"/>
          </a:xfrm>
          <a:prstGeom prst="rect">
            <a:avLst/>
          </a:prstGeom>
        </p:spPr>
      </p:pic>
      <p:sp>
        <p:nvSpPr>
          <p:cNvPr id="18" name="Plassholder for innhold 2">
            <a:extLst>
              <a:ext uri="{FF2B5EF4-FFF2-40B4-BE49-F238E27FC236}">
                <a16:creationId xmlns:a16="http://schemas.microsoft.com/office/drawing/2014/main" id="{4E8B2218-8DAE-4EF7-8B6B-E3A7F52D82D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158049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3A08CD34-AC08-6442-B83D-86E2FC5C0A0B}" type="datetime1">
              <a:rPr lang="nb-NO" smtClean="0"/>
              <a:t>04.04.2025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Takk for meg!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sp>
        <p:nvSpPr>
          <p:cNvPr id="20" name="Undertittel 2">
            <a:extLst>
              <a:ext uri="{FF2B5EF4-FFF2-40B4-BE49-F238E27FC236}">
                <a16:creationId xmlns:a16="http://schemas.microsoft.com/office/drawing/2014/main" id="{6E5DA0CA-E9CB-3349-B5A0-C88F270134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16" name="Plassholder for innhold 2">
            <a:extLst>
              <a:ext uri="{FF2B5EF4-FFF2-40B4-BE49-F238E27FC236}">
                <a16:creationId xmlns:a16="http://schemas.microsoft.com/office/drawing/2014/main" id="{3ACCE1F9-3AE7-4367-962F-FE1F8699D01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378488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957E9185-59FC-564F-B555-5503B0667FCA}" type="datetime1">
              <a:rPr lang="nb-NO" smtClean="0"/>
              <a:t>04.04.2025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Takk for meg!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sp>
        <p:nvSpPr>
          <p:cNvPr id="10" name="Undertittel 2">
            <a:extLst>
              <a:ext uri="{FF2B5EF4-FFF2-40B4-BE49-F238E27FC236}">
                <a16:creationId xmlns:a16="http://schemas.microsoft.com/office/drawing/2014/main" id="{19BDFB95-9F63-C844-A22A-2F308C5C6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1388652-918C-4D93-82AF-2C10A299F3C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412085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ECD2DCB2-8DC2-5E44-897B-F28A10D61BB6}" type="datetime1">
              <a:rPr lang="nb-NO" smtClean="0"/>
              <a:t>04.04.2025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Takk for meg!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sp>
        <p:nvSpPr>
          <p:cNvPr id="10" name="Undertittel 2">
            <a:extLst>
              <a:ext uri="{FF2B5EF4-FFF2-40B4-BE49-F238E27FC236}">
                <a16:creationId xmlns:a16="http://schemas.microsoft.com/office/drawing/2014/main" id="{43FECCB4-4595-4249-AC4B-CFB26F9EB1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21" name="Plassholder for innhold 2">
            <a:extLst>
              <a:ext uri="{FF2B5EF4-FFF2-40B4-BE49-F238E27FC236}">
                <a16:creationId xmlns:a16="http://schemas.microsoft.com/office/drawing/2014/main" id="{15FB502D-6EDF-47F0-B2F7-46DF6AA2C44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145128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8677268F-F4F9-784E-BF23-EA1CACFD53E7}" type="datetime1">
              <a:rPr lang="nb-NO" smtClean="0"/>
              <a:t>04.04.2025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6010F5F7-7450-E841-9579-58F69AF09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0BBFE621-FDA3-9A4B-9872-BA22295708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A001A0F5-F2B1-984B-81DC-C18544C064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CEC0B5B0-1EE0-554E-B0FC-46F791948E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89083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D989A85-7F6E-E044-B7F8-167AD93A93BB}" type="datetime1">
              <a:rPr lang="nb-NO" smtClean="0"/>
              <a:t>04.04.2025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9DA3D8BF-A151-3548-AE95-2BC2EFE2BC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2CD06575-6B5A-A04E-B329-1D0AD6A25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D4B1805F-2AE6-8E4B-A44F-BD67998C17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A75FA386-D78A-5341-8214-AF27F9AFD4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2445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DF487B-8477-2149-9AA3-98E65B249604}" type="datetime1">
              <a:rPr lang="nb-NO" smtClean="0"/>
              <a:t>04.04.2025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63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F6B007-F089-1E47-A029-515775F38509}" type="datetime1">
              <a:rPr lang="nb-NO" smtClean="0"/>
              <a:t>04.04.2025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90C3DA65-107B-F341-8FB9-ECB05EB2D7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5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8F06A8-7708-F449-BBEB-8D82008CCD6B}" type="datetime1">
              <a:rPr lang="nb-NO" smtClean="0"/>
              <a:t>04.04.2025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4A80ACD1-D8B9-7445-943A-E7FA738473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0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7A0E4E-754C-5E4A-8C53-243A384D4282}" type="datetime1">
              <a:rPr lang="nb-NO" smtClean="0"/>
              <a:t>04.04.2025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06465D10-5B34-C44E-ACE2-FB1EDC81E3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AF269B3-BEF0-E04A-9125-2E284FBAE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F69DAFA-A756-634F-8F62-44B8D41CD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385888"/>
            <a:ext cx="10944226" cy="46727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C4F3F7C-A4AA-AF42-8F10-BE862A9EC9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84745" y="6437935"/>
            <a:ext cx="1083367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2655427F-18F2-AA41-8FD1-542CB7F8D202}" type="datetime1">
              <a:rPr lang="nb-NO" smtClean="0"/>
              <a:t>04.04.2025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1138DA2-808A-6243-B616-8D29162A6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78955" y="6437935"/>
            <a:ext cx="7321643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F9FE079-08DB-8B42-A4AD-A254231BF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8957" y="6437935"/>
            <a:ext cx="347663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609C2D23-5413-0C4E-90E8-570584B1AF6C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02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60" r:id="rId5"/>
    <p:sldLayoutId id="2147483651" r:id="rId6"/>
    <p:sldLayoutId id="2147483666" r:id="rId7"/>
    <p:sldLayoutId id="2147483667" r:id="rId8"/>
    <p:sldLayoutId id="2147483665" r:id="rId9"/>
    <p:sldLayoutId id="2147483650" r:id="rId10"/>
    <p:sldLayoutId id="2147483673" r:id="rId11"/>
    <p:sldLayoutId id="2147483674" r:id="rId12"/>
    <p:sldLayoutId id="2147483652" r:id="rId13"/>
    <p:sldLayoutId id="2147483653" r:id="rId14"/>
    <p:sldLayoutId id="2147483657" r:id="rId15"/>
    <p:sldLayoutId id="2147483656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54" r:id="rId22"/>
    <p:sldLayoutId id="2147483668" r:id="rId23"/>
    <p:sldLayoutId id="2147483671" r:id="rId24"/>
    <p:sldLayoutId id="2147483670" r:id="rId25"/>
    <p:sldLayoutId id="2147483669" r:id="rId26"/>
    <p:sldLayoutId id="2147483672" r:id="rId27"/>
    <p:sldLayoutId id="2147483655" r:id="rId28"/>
    <p:sldLayoutId id="2147483681" r:id="rId29"/>
    <p:sldLayoutId id="2147483682" r:id="rId30"/>
    <p:sldLayoutId id="2147483683" r:id="rId31"/>
    <p:sldLayoutId id="2147483684" r:id="rId32"/>
    <p:sldLayoutId id="2147483685" r:id="rId33"/>
    <p:sldLayoutId id="2147483686" r:id="rId3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3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29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93" userDrawn="1">
          <p15:clr>
            <a:srgbClr val="F26B43"/>
          </p15:clr>
        </p15:guide>
        <p15:guide id="4" pos="7287" userDrawn="1">
          <p15:clr>
            <a:srgbClr val="F26B43"/>
          </p15:clr>
        </p15:guide>
        <p15:guide id="5" orient="horz" pos="3816" userDrawn="1">
          <p15:clr>
            <a:srgbClr val="F26B43"/>
          </p15:clr>
        </p15:guide>
        <p15:guide id="6" orient="horz" pos="4150" userDrawn="1">
          <p15:clr>
            <a:srgbClr val="F26B43"/>
          </p15:clr>
        </p15:guide>
        <p15:guide id="7" orient="horz" pos="873" userDrawn="1">
          <p15:clr>
            <a:srgbClr val="F26B43"/>
          </p15:clr>
        </p15:guide>
        <p15:guide id="8" orient="horz" pos="142" userDrawn="1">
          <p15:clr>
            <a:srgbClr val="F26B43"/>
          </p15:clr>
        </p15:guide>
        <p15:guide id="9" pos="3727" userDrawn="1">
          <p15:clr>
            <a:srgbClr val="F26B43"/>
          </p15:clr>
        </p15:guide>
        <p15:guide id="10" pos="3953" userDrawn="1">
          <p15:clr>
            <a:srgbClr val="F26B43"/>
          </p15:clr>
        </p15:guide>
        <p15:guide id="12" orient="horz" pos="689" userDrawn="1">
          <p15:clr>
            <a:srgbClr val="F26B43"/>
          </p15:clr>
        </p15:guide>
        <p15:guide id="13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905D13E-4397-444D-9D72-5C288C66A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3172C-E5A6-B547-B606-488AA18D1FD3}" type="datetime1">
              <a:rPr lang="nb-NO" smtClean="0"/>
              <a:t>04.04.2025</a:t>
            </a:fld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679592F-5F76-D64B-A0E4-DF3D27B7F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pPr/>
              <a:t>1</a:t>
            </a:fld>
            <a:endParaRPr 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46D5D829-711E-0548-8041-4A96474461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Konkret jobbing i menigheten 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615BE1ED-A39E-F642-8DF4-7022C7B8A2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6B2BC670-A605-BC4C-A9CA-3BD897D717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2638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 descr="Et bilde som inneholder tekst, skjermbilde, Font&#10;&#10;Innhold generert av kunstig intelligens kan være feil.">
            <a:extLst>
              <a:ext uri="{FF2B5EF4-FFF2-40B4-BE49-F238E27FC236}">
                <a16:creationId xmlns:a16="http://schemas.microsoft.com/office/drawing/2014/main" id="{84D44CE5-BB2F-52C1-274C-C0383EF6AE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8831" y="346509"/>
            <a:ext cx="8065576" cy="5408285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213921E-582A-13E3-CEC9-967814B3B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04.04.2025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5AE6866-DB3E-5932-6A8C-6059D56F0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45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253D81E-BC11-5FAE-7509-DD3C3C292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04.04.2025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B0CA472-F866-936A-3B2E-3C0C6DF96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11</a:t>
            </a:fld>
            <a:endParaRPr lang="nb-NO"/>
          </a:p>
        </p:txBody>
      </p:sp>
      <p:pic>
        <p:nvPicPr>
          <p:cNvPr id="7" name="Bilde 6" descr="Et bilde som inneholder tekst, skjermbilde, Font&#10;&#10;Innhold generert av kunstig intelligens kan være feil.">
            <a:extLst>
              <a:ext uri="{FF2B5EF4-FFF2-40B4-BE49-F238E27FC236}">
                <a16:creationId xmlns:a16="http://schemas.microsoft.com/office/drawing/2014/main" id="{84A8555D-2683-C1B3-5053-75C2033CC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13" y="0"/>
            <a:ext cx="8576084" cy="605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45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AF2BB-6F56-51A6-E879-6BC71C352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klær, person, sko, jente&#10;&#10;Automatisk generert beskrivelse">
            <a:extLst>
              <a:ext uri="{FF2B5EF4-FFF2-40B4-BE49-F238E27FC236}">
                <a16:creationId xmlns:a16="http://schemas.microsoft.com/office/drawing/2014/main" id="{FEFAE8B9-0949-78D1-CB0C-7575941411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116" b="27682"/>
          <a:stretch/>
        </p:blipFill>
        <p:spPr>
          <a:xfrm>
            <a:off x="20" y="609693"/>
            <a:ext cx="12191980" cy="5143500"/>
          </a:xfrm>
          <a:prstGeom prst="rect">
            <a:avLst/>
          </a:prstGeom>
          <a:noFill/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C69DFE8-D914-3D48-9431-68AB985B6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/>
          <a:lstStyle/>
          <a:p>
            <a:pPr>
              <a:spcAft>
                <a:spcPts val="600"/>
              </a:spcAft>
            </a:pPr>
            <a:fld id="{5620A9CB-89B6-5B49-B2D2-183358EA6832}" type="datetime1">
              <a:rPr lang="nb-NO" smtClean="0"/>
              <a:pPr>
                <a:spcAft>
                  <a:spcPts val="600"/>
                </a:spcAft>
              </a:pPr>
              <a:t>04.04.2025</a:t>
            </a:fld>
            <a:endParaRPr lang="nb-NO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290D4A81-F4F0-0650-6DC8-8063ECA98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/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2</a:t>
            </a:fld>
            <a:endParaRPr lang="nb-NO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09A02144-D241-DF40-223F-95FF7AECA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62975">
            <a:off x="7299188" y="579182"/>
            <a:ext cx="4008441" cy="5672449"/>
          </a:xfrm>
          <a:prstGeom prst="rect">
            <a:avLst/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1682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A5FBA6E-B090-4848-9E3C-26808A9836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51B26B0-9B72-1342-8A07-79F52C607727}" type="datetime1">
              <a:rPr lang="nb-NO" smtClean="0"/>
              <a:pPr>
                <a:spcAft>
                  <a:spcPts val="600"/>
                </a:spcAft>
              </a:pPr>
              <a:t>04.04.2025</a:t>
            </a:fld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610AA4A-FB4E-4776-BC81-CE22E42D8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3</a:t>
            </a:fld>
            <a:endParaRPr lang="nb-NO"/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098B4E9E-0652-65AF-B48B-62FDA1B657BD}"/>
              </a:ext>
            </a:extLst>
          </p:cNvPr>
          <p:cNvSpPr txBox="1">
            <a:spLocks/>
          </p:cNvSpPr>
          <p:nvPr/>
        </p:nvSpPr>
        <p:spPr>
          <a:xfrm>
            <a:off x="623888" y="207574"/>
            <a:ext cx="10944224" cy="103017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600"/>
              <a:t> Prioriter!</a:t>
            </a: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617B7876-9D23-A94C-0950-26FC86C0916C}"/>
              </a:ext>
            </a:extLst>
          </p:cNvPr>
          <p:cNvSpPr txBox="1">
            <a:spLocks/>
          </p:cNvSpPr>
          <p:nvPr/>
        </p:nvSpPr>
        <p:spPr>
          <a:xfrm>
            <a:off x="869054" y="3797618"/>
            <a:ext cx="5056632" cy="117139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</a:pPr>
            <a:br>
              <a:rPr lang="nb-NO" sz="2400">
                <a:solidFill>
                  <a:schemeClr val="tx1"/>
                </a:solidFill>
              </a:rPr>
            </a:br>
            <a:endParaRPr lang="en-GB" sz="2400">
              <a:solidFill>
                <a:schemeClr val="tx1"/>
              </a:solidFill>
            </a:endParaRP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9BEB4FE1-5234-147B-ECE1-6B0757E85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4942" y="1778952"/>
            <a:ext cx="3407229" cy="3407229"/>
          </a:xfrm>
          <a:prstGeom prst="rect">
            <a:avLst/>
          </a:prstGeom>
        </p:spPr>
      </p:pic>
      <p:sp>
        <p:nvSpPr>
          <p:cNvPr id="12" name="Plassholder for tekst 2">
            <a:extLst>
              <a:ext uri="{FF2B5EF4-FFF2-40B4-BE49-F238E27FC236}">
                <a16:creationId xmlns:a16="http://schemas.microsoft.com/office/drawing/2014/main" id="{7C124B02-AB56-D93D-082A-828CD14263D6}"/>
              </a:ext>
            </a:extLst>
          </p:cNvPr>
          <p:cNvSpPr txBox="1">
            <a:spLocks/>
          </p:cNvSpPr>
          <p:nvPr/>
        </p:nvSpPr>
        <p:spPr>
          <a:xfrm>
            <a:off x="623890" y="1778952"/>
            <a:ext cx="5301796" cy="487147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  <a:buSzPct val="100000"/>
            </a:pPr>
            <a:r>
              <a:rPr lang="nb-NO" sz="2000">
                <a:solidFill>
                  <a:schemeClr val="bg1"/>
                </a:solidFill>
                <a:cs typeface="Calibri"/>
              </a:rPr>
              <a:t>Hva er vi gode på, og hvem når vi med det arbeidet?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SzPct val="100000"/>
            </a:pPr>
            <a:r>
              <a:rPr lang="nb-NO" sz="2000">
                <a:solidFill>
                  <a:schemeClr val="bg1"/>
                </a:solidFill>
                <a:cs typeface="Calibri"/>
              </a:rPr>
              <a:t>Hva trenger vårt lokalmiljø som kirken kan bidra med?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SzPct val="100000"/>
            </a:pPr>
            <a:r>
              <a:rPr lang="nb-NO" sz="2000">
                <a:solidFill>
                  <a:schemeClr val="bg1"/>
                </a:solidFill>
                <a:cs typeface="Calibri"/>
              </a:rPr>
              <a:t>Hvilke målgrupper ønsker vi å satse på?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SzPct val="100000"/>
            </a:pPr>
            <a:r>
              <a:rPr lang="nb-NO" sz="2000">
                <a:solidFill>
                  <a:schemeClr val="bg1"/>
                </a:solidFill>
                <a:cs typeface="Calibri"/>
              </a:rPr>
              <a:t>Hvilket arbeid skal vi bruke ekstra kommunikasjonskrefter på de neste to årene?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SzPct val="100000"/>
            </a:pPr>
            <a:r>
              <a:rPr lang="nb-NO" sz="2000">
                <a:solidFill>
                  <a:schemeClr val="bg1"/>
                </a:solidFill>
                <a:cs typeface="Calibri"/>
              </a:rPr>
              <a:t>Hvilke nasjonale kampanjer vil vi bidra til lokalt? </a:t>
            </a:r>
            <a:br>
              <a:rPr lang="nb-NO" sz="2400">
                <a:solidFill>
                  <a:schemeClr val="bg1"/>
                </a:solidFill>
                <a:cs typeface="Calibri"/>
              </a:rPr>
            </a:br>
            <a:endParaRPr lang="nb-NO" sz="2400">
              <a:solidFill>
                <a:schemeClr val="bg1"/>
              </a:solidFill>
              <a:cs typeface="Calibri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SzPct val="100000"/>
            </a:pPr>
            <a:endParaRPr lang="nb-NO" sz="2400">
              <a:solidFill>
                <a:schemeClr val="bg1"/>
              </a:solidFill>
              <a:cs typeface="Calibri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SzPct val="100000"/>
            </a:pPr>
            <a:endParaRPr lang="nb-NO" sz="240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638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E42187E-4CF3-5A13-F91D-5CCE51BFE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Legg inn satsinger i «kirka vår»</a:t>
            </a:r>
          </a:p>
        </p:txBody>
      </p:sp>
      <p:pic>
        <p:nvPicPr>
          <p:cNvPr id="8" name="Plassholder for innhold 7" descr="Et bilde som inneholder tekst, skjermbilde, programvare, nummer&#10;&#10;KI-generert innhold kan være feil.">
            <a:extLst>
              <a:ext uri="{FF2B5EF4-FFF2-40B4-BE49-F238E27FC236}">
                <a16:creationId xmlns:a16="http://schemas.microsoft.com/office/drawing/2014/main" id="{25935262-3967-42E4-53C7-07DCDEF210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3888" y="2057865"/>
            <a:ext cx="5292725" cy="3328057"/>
          </a:xfrm>
        </p:spPr>
      </p:pic>
      <p:pic>
        <p:nvPicPr>
          <p:cNvPr id="12" name="Plassholder for innhold 11" descr="Et bilde som inneholder tekst, skjermbilde, Nettside, Nettsted&#10;&#10;KI-generert innhold kan være feil.">
            <a:extLst>
              <a:ext uri="{FF2B5EF4-FFF2-40B4-BE49-F238E27FC236}">
                <a16:creationId xmlns:a16="http://schemas.microsoft.com/office/drawing/2014/main" id="{46318319-9230-01AD-420D-36E499AFD5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75388" y="2003705"/>
            <a:ext cx="5292725" cy="3436377"/>
          </a:xfrm>
        </p:spPr>
      </p:pic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8DF1BB0-6AF8-FFA8-99BE-D0F234E36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E88B6-E66D-1049-95EA-32C0EE5A7891}" type="datetime1">
              <a:rPr lang="nb-NO" smtClean="0"/>
              <a:t>04.04.2025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232F73F-723A-19D9-E42D-E79B377F4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275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258A99-7775-AAA3-E559-64C2CC66B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415326"/>
            <a:ext cx="10944226" cy="4483392"/>
          </a:xfrm>
        </p:spPr>
        <p:txBody>
          <a:bodyPr/>
          <a:lstStyle/>
          <a:p>
            <a:pPr marL="0" lvl="0" indent="0" fontAlgn="base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endParaRPr lang="nb-NO" sz="2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fontAlgn="base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nb-NO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  Hva er målet? Hva vil vi oppnå? 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2"/>
              <a:tabLst>
                <a:tab pos="457200" algn="l"/>
              </a:tabLst>
            </a:pPr>
            <a:r>
              <a:rPr lang="nb-NO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Hvordan ser det ut hvis vi har nådd målet?  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3"/>
              <a:tabLst>
                <a:tab pos="457200" algn="l"/>
              </a:tabLst>
            </a:pPr>
            <a:r>
              <a:rPr lang="nb-NO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Hvem skal handle på din kommunikasjon? 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4"/>
              <a:tabLst>
                <a:tab pos="457200" algn="l"/>
              </a:tabLst>
            </a:pPr>
            <a:r>
              <a:rPr lang="nb-NO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Budskap – hva vil du si – hva skal være etterlatt inntrykk? 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5"/>
              <a:tabLst>
                <a:tab pos="457200" algn="l"/>
              </a:tabLst>
            </a:pPr>
            <a:r>
              <a:rPr lang="nb-NO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nb-NO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 er rett budskap i rett kanal til rett tid og rett målgruppe? Plan  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6"/>
              <a:tabLst>
                <a:tab pos="457200" algn="l"/>
              </a:tabLst>
            </a:pPr>
            <a:r>
              <a:rPr lang="nb-NO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Hva virker? Og hva må justeres?  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7"/>
              <a:tabLst>
                <a:tab pos="457200" algn="l"/>
              </a:tabLst>
            </a:pPr>
            <a:r>
              <a:rPr lang="nb-NO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Hva har vi oppnådd og lært?   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fontAlgn="base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endParaRPr lang="en-US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3904332-5FE2-DBB0-164D-A6875F8CA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F6B007-F089-1E47-A029-515775F38509}" type="datetime1">
              <a:rPr lang="nb-NO" smtClean="0"/>
              <a:pPr>
                <a:spcAft>
                  <a:spcPts val="600"/>
                </a:spcAft>
              </a:pPr>
              <a:t>04.04.2025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E75ADD5-24F8-B6F4-6C2E-17B8577E0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5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2FF2FC9-51FB-DE35-512E-AA5883352318}"/>
              </a:ext>
            </a:extLst>
          </p:cNvPr>
          <p:cNvSpPr txBox="1">
            <a:spLocks/>
          </p:cNvSpPr>
          <p:nvPr/>
        </p:nvSpPr>
        <p:spPr>
          <a:xfrm>
            <a:off x="623888" y="207574"/>
            <a:ext cx="10944224" cy="103017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b-NO" sz="3600" dirty="0"/>
          </a:p>
          <a:p>
            <a:r>
              <a:rPr lang="nb-NO" sz="3600" dirty="0"/>
              <a:t>Lag en kommunikasjonsplan «satsing»</a:t>
            </a:r>
            <a:br>
              <a:rPr lang="nb-NO" sz="3600" dirty="0"/>
            </a:br>
            <a:br>
              <a:rPr lang="nb-NO" sz="3600" dirty="0"/>
            </a:br>
            <a:r>
              <a:rPr lang="nb-NO" sz="1800" dirty="0"/>
              <a:t>Ut fra disse spørsmålene: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54CE192D-73B5-BAD7-AF0A-D52684117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1886" y="1959429"/>
            <a:ext cx="2939142" cy="293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98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DE44C20-A179-4FD9-B8A5-ACA022071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3274" y="1935678"/>
            <a:ext cx="5292725" cy="3729007"/>
          </a:xfrm>
        </p:spPr>
        <p:txBody>
          <a:bodyPr vert="horz" lIns="0" tIns="0" rIns="0" bIns="0" rtlCol="0" anchor="t">
            <a:no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nb-NO" sz="2000" b="1">
                <a:ea typeface="Times New Roman" panose="02020603050405020304" pitchFamily="18" charset="0"/>
                <a:cs typeface="Calibri"/>
              </a:rPr>
              <a:t>S</a:t>
            </a:r>
            <a:r>
              <a:rPr lang="nb-NO" sz="2000">
                <a:ea typeface="Times New Roman" panose="02020603050405020304" pitchFamily="18" charset="0"/>
                <a:cs typeface="Calibri"/>
              </a:rPr>
              <a:t> = samarbeid med andre for å få flere med, og øke at flere vet om det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nb-NO" sz="2000" b="1">
                <a:ea typeface="Times New Roman" panose="02020603050405020304" pitchFamily="18" charset="0"/>
                <a:cs typeface="Calibri"/>
              </a:rPr>
              <a:t>A</a:t>
            </a:r>
            <a:r>
              <a:rPr lang="nb-NO" sz="2000">
                <a:ea typeface="Times New Roman" panose="02020603050405020304" pitchFamily="18" charset="0"/>
                <a:cs typeface="Calibri"/>
              </a:rPr>
              <a:t>= annonser? Har vi penger hva prioriterer vi?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nb-NO" sz="2000" b="1">
                <a:ea typeface="Times New Roman" panose="02020603050405020304" pitchFamily="18" charset="0"/>
                <a:cs typeface="Calibri"/>
              </a:rPr>
              <a:t>F</a:t>
            </a:r>
            <a:r>
              <a:rPr lang="nb-NO" sz="2000">
                <a:ea typeface="Times New Roman" panose="02020603050405020304" pitchFamily="18" charset="0"/>
                <a:cs typeface="Calibri"/>
              </a:rPr>
              <a:t>= fortjente medier aviser og radio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nb-NO" sz="2000" b="1">
                <a:ea typeface="Times New Roman" panose="02020603050405020304" pitchFamily="18" charset="0"/>
                <a:cs typeface="Calibri" panose="020F0502020204030204" pitchFamily="34" charset="0"/>
              </a:rPr>
              <a:t>E</a:t>
            </a:r>
            <a:r>
              <a:rPr lang="nb-NO" sz="2000">
                <a:ea typeface="Times New Roman" panose="02020603050405020304" pitchFamily="18" charset="0"/>
                <a:cs typeface="Calibri" panose="020F0502020204030204" pitchFamily="34" charset="0"/>
              </a:rPr>
              <a:t>= egne medier som menighetsblad, nett , sosiale medier og plakater </a:t>
            </a:r>
            <a:endParaRPr lang="nb-NO" sz="2000">
              <a:ea typeface="Times New Roman" panose="02020603050405020304" pitchFamily="18" charset="0"/>
              <a:cs typeface="Calibri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nb-NO" sz="2000" b="1">
              <a:ea typeface="Times New Roman" panose="02020603050405020304" pitchFamily="18" charset="0"/>
              <a:cs typeface="Calibri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nb-NO" sz="2000" b="1">
                <a:ea typeface="Times New Roman" panose="02020603050405020304" pitchFamily="18" charset="0"/>
                <a:cs typeface="Calibri"/>
              </a:rPr>
              <a:t>BEST TRØKK! </a:t>
            </a:r>
            <a:endParaRPr lang="nb-NO" sz="2000" b="1">
              <a:solidFill>
                <a:schemeClr val="tx1"/>
              </a:solidFill>
              <a:ea typeface="Calibri" panose="020F0502020204030204" pitchFamily="34" charset="0"/>
              <a:cs typeface="Calibri"/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03FCA60-5874-41CA-ACF0-2A85518AE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A0E4E-754C-5E4A-8C53-243A384D4282}" type="datetime1">
              <a:rPr lang="nb-NO" smtClean="0"/>
              <a:t>04.04.2025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7D18EA9-8728-4AF0-86A0-812F0F4C9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pPr/>
              <a:t>6</a:t>
            </a:fld>
            <a:endParaRPr lang="nb-NO"/>
          </a:p>
        </p:txBody>
      </p:sp>
      <p:sp>
        <p:nvSpPr>
          <p:cNvPr id="14" name="Tittel 1">
            <a:extLst>
              <a:ext uri="{FF2B5EF4-FFF2-40B4-BE49-F238E27FC236}">
                <a16:creationId xmlns:a16="http://schemas.microsoft.com/office/drawing/2014/main" id="{CB89C218-3B67-D3DB-0ACF-748B03583239}"/>
              </a:ext>
            </a:extLst>
          </p:cNvPr>
          <p:cNvSpPr txBox="1">
            <a:spLocks/>
          </p:cNvSpPr>
          <p:nvPr/>
        </p:nvSpPr>
        <p:spPr>
          <a:xfrm>
            <a:off x="623886" y="1237751"/>
            <a:ext cx="10944226" cy="49035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2400" b="0">
                <a:solidFill>
                  <a:schemeClr val="bg1"/>
                </a:solidFill>
                <a:ea typeface="Times New Roman" panose="02020603050405020304" pitchFamily="18" charset="0"/>
                <a:cs typeface="Calibri"/>
              </a:rPr>
              <a:t>Tenk alle fire samtidig ved satsing:</a:t>
            </a:r>
            <a:endParaRPr lang="nb-NO" sz="1100" b="0">
              <a:solidFill>
                <a:schemeClr val="bg1"/>
              </a:solidFill>
              <a:cs typeface="Arial" panose="020B0604020202020204"/>
            </a:endParaRPr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FB947D1A-7BD4-5E46-46B1-6B631469E921}"/>
              </a:ext>
            </a:extLst>
          </p:cNvPr>
          <p:cNvSpPr txBox="1">
            <a:spLocks/>
          </p:cNvSpPr>
          <p:nvPr/>
        </p:nvSpPr>
        <p:spPr>
          <a:xfrm>
            <a:off x="623888" y="207574"/>
            <a:ext cx="10944224" cy="103017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>
                <a:cs typeface="Calibri"/>
              </a:rPr>
              <a:t>Tenk: SAFE </a:t>
            </a:r>
            <a:endParaRPr lang="nb-NO"/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333124DC-CCDA-B0C5-0477-E0FA90D59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749165" y="2139886"/>
            <a:ext cx="3089910" cy="308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06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9DB22F8-0131-6C43-ADB6-4AC620645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En plan kan se slik ut: </a:t>
            </a:r>
          </a:p>
        </p:txBody>
      </p:sp>
      <p:graphicFrame>
        <p:nvGraphicFramePr>
          <p:cNvPr id="6" name="Tabell 6">
            <a:extLst>
              <a:ext uri="{FF2B5EF4-FFF2-40B4-BE49-F238E27FC236}">
                <a16:creationId xmlns:a16="http://schemas.microsoft.com/office/drawing/2014/main" id="{166C1F0B-A68A-5C27-1731-525E78DCDBA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23826" y="902083"/>
          <a:ext cx="10944220" cy="5400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3460">
                  <a:extLst>
                    <a:ext uri="{9D8B030D-6E8A-4147-A177-3AD203B41FA5}">
                      <a16:colId xmlns:a16="http://schemas.microsoft.com/office/drawing/2014/main" val="423448312"/>
                    </a:ext>
                  </a:extLst>
                </a:gridCol>
                <a:gridCol w="1563460">
                  <a:extLst>
                    <a:ext uri="{9D8B030D-6E8A-4147-A177-3AD203B41FA5}">
                      <a16:colId xmlns:a16="http://schemas.microsoft.com/office/drawing/2014/main" val="3883036215"/>
                    </a:ext>
                  </a:extLst>
                </a:gridCol>
                <a:gridCol w="1563460">
                  <a:extLst>
                    <a:ext uri="{9D8B030D-6E8A-4147-A177-3AD203B41FA5}">
                      <a16:colId xmlns:a16="http://schemas.microsoft.com/office/drawing/2014/main" val="2060093368"/>
                    </a:ext>
                  </a:extLst>
                </a:gridCol>
                <a:gridCol w="1563460">
                  <a:extLst>
                    <a:ext uri="{9D8B030D-6E8A-4147-A177-3AD203B41FA5}">
                      <a16:colId xmlns:a16="http://schemas.microsoft.com/office/drawing/2014/main" val="2465715170"/>
                    </a:ext>
                  </a:extLst>
                </a:gridCol>
                <a:gridCol w="1563460">
                  <a:extLst>
                    <a:ext uri="{9D8B030D-6E8A-4147-A177-3AD203B41FA5}">
                      <a16:colId xmlns:a16="http://schemas.microsoft.com/office/drawing/2014/main" val="942786449"/>
                    </a:ext>
                  </a:extLst>
                </a:gridCol>
                <a:gridCol w="1563460">
                  <a:extLst>
                    <a:ext uri="{9D8B030D-6E8A-4147-A177-3AD203B41FA5}">
                      <a16:colId xmlns:a16="http://schemas.microsoft.com/office/drawing/2014/main" val="3370619215"/>
                    </a:ext>
                  </a:extLst>
                </a:gridCol>
                <a:gridCol w="1563460">
                  <a:extLst>
                    <a:ext uri="{9D8B030D-6E8A-4147-A177-3AD203B41FA5}">
                      <a16:colId xmlns:a16="http://schemas.microsoft.com/office/drawing/2014/main" val="19828784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sz="1200" dirty="0"/>
                        <a:t>Tiltaket / aktivitet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Mål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Målgruppe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Innhold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Kanal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Ansvarlig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Tid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2493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nb-NO" sz="1200" dirty="0"/>
                        <a:t>Video om Supertirsdag, sponset til målgruppen på Facebook.</a:t>
                      </a:r>
                    </a:p>
                    <a:p>
                      <a:pPr marL="0" indent="0">
                        <a:buNone/>
                      </a:pPr>
                      <a:endParaRPr lang="nb-NO" sz="1200" dirty="0"/>
                    </a:p>
                    <a:p>
                      <a:pPr marL="0" lvl="0" indent="0">
                        <a:buNone/>
                      </a:pPr>
                      <a:r>
                        <a:rPr lang="nb-NO" sz="1200" dirty="0"/>
                        <a:t>Korrekt info på nettsiden og i skjer i kriken 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Flere familier skal komme på supertirsdag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Barnefamilier bosatt i Hurum (foreldre og besteforeldre)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Supertirsdag er et møtested der alle barn og familier i Hurum er velkomne til rimelig middag og gratis aktiviteter. Tid og sted.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Facebook: videoannonse</a:t>
                      </a:r>
                    </a:p>
                    <a:p>
                      <a:endParaRPr lang="nb-NO" sz="1200" dirty="0"/>
                    </a:p>
                    <a:p>
                      <a:endParaRPr lang="nb-NO" sz="1200" dirty="0"/>
                    </a:p>
                    <a:p>
                      <a:r>
                        <a:rPr lang="nb-NO" sz="1200" dirty="0"/>
                        <a:t>Nettside: oppdatert informasjon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Trosopplærings-medarbeider og barne- og ungdomsdiakon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nb-NO" sz="1200" dirty="0"/>
                        <a:t>FB: Man-</a:t>
                      </a:r>
                      <a:r>
                        <a:rPr lang="nb-NO" sz="1200" dirty="0" err="1"/>
                        <a:t>tor</a:t>
                      </a:r>
                      <a:r>
                        <a:rPr lang="nb-NO" sz="1200" dirty="0"/>
                        <a:t> etter arbeidstid i en avgrenset periode rundt oppstart</a:t>
                      </a:r>
                    </a:p>
                    <a:p>
                      <a:pPr marL="0" indent="0">
                        <a:buNone/>
                      </a:pPr>
                      <a:endParaRPr lang="nb-NO" sz="1200" dirty="0"/>
                    </a:p>
                    <a:p>
                      <a:pPr marL="0" lvl="0" indent="0">
                        <a:buNone/>
                      </a:pPr>
                      <a:r>
                        <a:rPr lang="nb-NO" sz="1200" dirty="0"/>
                        <a:t>Nettside: fast informasjon pr semester</a:t>
                      </a:r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7109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200" dirty="0"/>
                        <a:t>Videoen organisk delt blant menighetens frivillige</a:t>
                      </a:r>
                    </a:p>
                    <a:p>
                      <a:endParaRPr lang="nb-NO" sz="1200" dirty="0"/>
                    </a:p>
                    <a:p>
                      <a:r>
                        <a:rPr lang="nb-NO" sz="1200" dirty="0"/>
                        <a:t>Artikkel i menighetsblad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Aktive i menigheten skal vite hva supertirsdag 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Aktive kirkegjengere og frivillige i menighetene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Supertirsdag er et diakonalt tilbud fra Hurum-</a:t>
                      </a:r>
                      <a:r>
                        <a:rPr lang="nb-NO" sz="1200" dirty="0" err="1"/>
                        <a:t>menigh</a:t>
                      </a:r>
                      <a:r>
                        <a:rPr lang="nb-NO" sz="1200" dirty="0"/>
                        <a:t>. som foregår på Tofte samfunnshus, med rimelig middag, og ulike aktiviteter for barnefamilier.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Facebook</a:t>
                      </a:r>
                    </a:p>
                    <a:p>
                      <a:endParaRPr lang="nb-NO" sz="1200" dirty="0"/>
                    </a:p>
                    <a:p>
                      <a:endParaRPr lang="nb-NO" sz="1200" dirty="0"/>
                    </a:p>
                    <a:p>
                      <a:endParaRPr lang="nb-NO" sz="1200" dirty="0"/>
                    </a:p>
                    <a:p>
                      <a:endParaRPr lang="nb-NO" sz="1200" dirty="0"/>
                    </a:p>
                    <a:p>
                      <a:r>
                        <a:rPr lang="nb-NO" sz="1200" dirty="0"/>
                        <a:t>Menighetsblad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Trosopplærings-medarbeider og barne- og ungdomsdiakon</a:t>
                      </a:r>
                    </a:p>
                    <a:p>
                      <a:endParaRPr lang="nb-NO" sz="1200" dirty="0"/>
                    </a:p>
                    <a:p>
                      <a:endParaRPr lang="nb-NO" sz="1200" dirty="0"/>
                    </a:p>
                    <a:p>
                      <a:r>
                        <a:rPr lang="nb-NO" sz="1200" dirty="0"/>
                        <a:t>Frivillig journalist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I forbindelse med sponset innlegg over.</a:t>
                      </a:r>
                    </a:p>
                    <a:p>
                      <a:endParaRPr lang="nb-NO" sz="1200" dirty="0"/>
                    </a:p>
                    <a:p>
                      <a:endParaRPr lang="nb-NO" sz="1200" dirty="0"/>
                    </a:p>
                    <a:p>
                      <a:r>
                        <a:rPr lang="nb-NO" sz="1200" dirty="0"/>
                        <a:t>Ved utgivelse av menighetsbladet hvert semester?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1007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nb-NO" sz="1200" dirty="0"/>
                        <a:t>Videoen tilflyter også enkelte av disse organisk.</a:t>
                      </a:r>
                    </a:p>
                    <a:p>
                      <a:pPr marL="0" indent="0">
                        <a:buNone/>
                      </a:pPr>
                      <a:endParaRPr lang="nb-NO" sz="1200" dirty="0"/>
                    </a:p>
                    <a:p>
                      <a:pPr marL="0" lvl="0" indent="0">
                        <a:buNone/>
                      </a:pPr>
                      <a:r>
                        <a:rPr lang="nb-NO" sz="1200" dirty="0"/>
                        <a:t>Nyhetsbrev/ informasjon i epost</a:t>
                      </a:r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Samarbeidspartnere skal kjenne til tilbudet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Kommunen, KFUK/M, Betel, Barnevern, etc.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Hurum-menighetene satser på et sosialt tilbud til barnefamilier, som bidrar til å bygge fellesskap og relasjoner i trygge rammer på Tofte samfunnshus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Facebook</a:t>
                      </a:r>
                    </a:p>
                    <a:p>
                      <a:endParaRPr lang="nb-NO" sz="1200" dirty="0"/>
                    </a:p>
                    <a:p>
                      <a:endParaRPr lang="nb-NO" sz="1200" dirty="0"/>
                    </a:p>
                    <a:p>
                      <a:endParaRPr lang="nb-NO" sz="1200" dirty="0"/>
                    </a:p>
                    <a:p>
                      <a:r>
                        <a:rPr lang="nb-NO" sz="1200" dirty="0"/>
                        <a:t>Nyhetsbrev/informasjon i epost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nb-NO" sz="1200" dirty="0" err="1"/>
                        <a:t>Trosopplæringsmedarebeider</a:t>
                      </a:r>
                      <a:r>
                        <a:rPr lang="nb-NO" sz="1200" dirty="0"/>
                        <a:t> og barne- og ungdomsdiakon</a:t>
                      </a:r>
                    </a:p>
                    <a:p>
                      <a:pPr marL="0" indent="0">
                        <a:buNone/>
                      </a:pPr>
                      <a:endParaRPr lang="nb-NO" sz="1200" dirty="0"/>
                    </a:p>
                    <a:p>
                      <a:pPr marL="0" lvl="0" indent="0">
                        <a:buNone/>
                      </a:pPr>
                      <a:r>
                        <a:rPr lang="nb-NO" sz="1200" dirty="0"/>
                        <a:t>Den som er ansvarlig kontaktperson overfor Betel KKUK/M, </a:t>
                      </a:r>
                      <a:r>
                        <a:rPr lang="nb-NO" sz="1200" dirty="0" err="1"/>
                        <a:t>komm</a:t>
                      </a:r>
                      <a:r>
                        <a:rPr lang="nb-NO" sz="1200" dirty="0"/>
                        <a:t>.</a:t>
                      </a:r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200" dirty="0"/>
                        <a:t>I forbindelse med sponset innlegg over.</a:t>
                      </a:r>
                    </a:p>
                    <a:p>
                      <a:endParaRPr lang="nb-NO" sz="1200" dirty="0"/>
                    </a:p>
                    <a:p>
                      <a:r>
                        <a:rPr lang="nb-NO" sz="1200" dirty="0"/>
                        <a:t>Semesterstart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528522"/>
                  </a:ext>
                </a:extLst>
              </a:tr>
            </a:tbl>
          </a:graphicData>
        </a:graphic>
      </p:graphicFrame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29CBB86-2887-794C-A032-CA977200A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04.04.2025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5B88E39-5DE1-B441-AB47-F0D467D8D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446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ssholder for innhold 1" descr="Et bilde som inneholder tekst, skjermbilde, diagram, Font&#10;&#10;Innhold generert av kunstig intelligens kan være feil.">
            <a:extLst>
              <a:ext uri="{FF2B5EF4-FFF2-40B4-BE49-F238E27FC236}">
                <a16:creationId xmlns:a16="http://schemas.microsoft.com/office/drawing/2014/main" id="{BED1CD0D-5507-4451-670C-4A285E19EA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75580" y="463"/>
            <a:ext cx="10231071" cy="6321845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2C134C-70FE-8B15-7FAF-2A5C44E0F9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C56F16F-1804-3848-99E7-299DAB3D245D}" type="datetime1">
              <a:rPr lang="nb-NO" smtClean="0"/>
              <a:pPr>
                <a:spcAft>
                  <a:spcPts val="600"/>
                </a:spcAft>
              </a:pPr>
              <a:t>04.04.2025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BD79FA5-655A-E3AA-17B5-04A903772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996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 descr="Et bilde som inneholder tekst, skjermbilde, Font, dokument&#10;&#10;Innhold generert av kunstig intelligens kan være feil.">
            <a:extLst>
              <a:ext uri="{FF2B5EF4-FFF2-40B4-BE49-F238E27FC236}">
                <a16:creationId xmlns:a16="http://schemas.microsoft.com/office/drawing/2014/main" id="{9B44C16D-3C3D-10BB-2B3C-F94E363D96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4413" y="0"/>
            <a:ext cx="10132015" cy="6359216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2DB4079-686A-6C60-3547-21CC5440F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04.04.2025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79146BD-B48E-FE1F-6349-B2BEA1F11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405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en norske kirke_ppt mal">
  <a:themeElements>
    <a:clrScheme name="Den norske kirke 1">
      <a:dk1>
        <a:srgbClr val="000000"/>
      </a:dk1>
      <a:lt1>
        <a:srgbClr val="FFFFFF"/>
      </a:lt1>
      <a:dk2>
        <a:srgbClr val="670019"/>
      </a:dk2>
      <a:lt2>
        <a:srgbClr val="EBE6D6"/>
      </a:lt2>
      <a:accent1>
        <a:srgbClr val="D90000"/>
      </a:accent1>
      <a:accent2>
        <a:srgbClr val="D9A605"/>
      </a:accent2>
      <a:accent3>
        <a:srgbClr val="82027E"/>
      </a:accent3>
      <a:accent4>
        <a:srgbClr val="C89BCB"/>
      </a:accent4>
      <a:accent5>
        <a:srgbClr val="4CAB27"/>
      </a:accent5>
      <a:accent6>
        <a:srgbClr val="1D7853"/>
      </a:accent6>
      <a:hlink>
        <a:srgbClr val="D90000"/>
      </a:hlink>
      <a:folHlink>
        <a:srgbClr val="66001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sjon2" id="{57B219EC-7D61-43A1-9E15-483FFB1AA736}" vid="{8E0518F1-9507-4816-96CB-B2EB7DC23900}"/>
    </a:ext>
  </a:extLst>
</a:theme>
</file>

<file path=ppt/theme/theme2.xml><?xml version="1.0" encoding="utf-8"?>
<a:theme xmlns:a="http://schemas.openxmlformats.org/drawingml/2006/main" name="Office-tema">
  <a:themeElements>
    <a:clrScheme name="Den norske kirke 1">
      <a:dk1>
        <a:srgbClr val="000000"/>
      </a:dk1>
      <a:lt1>
        <a:srgbClr val="FFFFFF"/>
      </a:lt1>
      <a:dk2>
        <a:srgbClr val="670019"/>
      </a:dk2>
      <a:lt2>
        <a:srgbClr val="EBE6D6"/>
      </a:lt2>
      <a:accent1>
        <a:srgbClr val="D90000"/>
      </a:accent1>
      <a:accent2>
        <a:srgbClr val="D9A605"/>
      </a:accent2>
      <a:accent3>
        <a:srgbClr val="82027E"/>
      </a:accent3>
      <a:accent4>
        <a:srgbClr val="C89BCB"/>
      </a:accent4>
      <a:accent5>
        <a:srgbClr val="4CAB27"/>
      </a:accent5>
      <a:accent6>
        <a:srgbClr val="1D7853"/>
      </a:accent6>
      <a:hlink>
        <a:srgbClr val="D90000"/>
      </a:hlink>
      <a:folHlink>
        <a:srgbClr val="66001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Den norske kirke 1">
      <a:dk1>
        <a:srgbClr val="000000"/>
      </a:dk1>
      <a:lt1>
        <a:srgbClr val="FFFFFF"/>
      </a:lt1>
      <a:dk2>
        <a:srgbClr val="670019"/>
      </a:dk2>
      <a:lt2>
        <a:srgbClr val="EBE6D6"/>
      </a:lt2>
      <a:accent1>
        <a:srgbClr val="D90000"/>
      </a:accent1>
      <a:accent2>
        <a:srgbClr val="D9A605"/>
      </a:accent2>
      <a:accent3>
        <a:srgbClr val="82027E"/>
      </a:accent3>
      <a:accent4>
        <a:srgbClr val="C89BCB"/>
      </a:accent4>
      <a:accent5>
        <a:srgbClr val="4CAB27"/>
      </a:accent5>
      <a:accent6>
        <a:srgbClr val="1D7853"/>
      </a:accent6>
      <a:hlink>
        <a:srgbClr val="D90000"/>
      </a:hlink>
      <a:folHlink>
        <a:srgbClr val="66001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39a45f2-dc30-45af-b3c3-de9ae91fb091" xsi:nil="true"/>
    <lcf76f155ced4ddcb4097134ff3c332f xmlns="32946dd1-e5f8-475a-968c-85e3847873f6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8C06B2710C1F94C92751F3336F24CAB" ma:contentTypeVersion="19" ma:contentTypeDescription="Opprett et nytt dokument." ma:contentTypeScope="" ma:versionID="f656fce7a63bf59ebb0f1a694304235c">
  <xsd:schema xmlns:xsd="http://www.w3.org/2001/XMLSchema" xmlns:xs="http://www.w3.org/2001/XMLSchema" xmlns:p="http://schemas.microsoft.com/office/2006/metadata/properties" xmlns:ns2="32946dd1-e5f8-475a-968c-85e3847873f6" xmlns:ns3="839a45f2-dc30-45af-b3c3-de9ae91fb091" targetNamespace="http://schemas.microsoft.com/office/2006/metadata/properties" ma:root="true" ma:fieldsID="55425e1c3425e55e5e8ff7d5d6810710" ns2:_="" ns3:_="">
    <xsd:import namespace="32946dd1-e5f8-475a-968c-85e3847873f6"/>
    <xsd:import namespace="839a45f2-dc30-45af-b3c3-de9ae91fb0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946dd1-e5f8-475a-968c-85e3847873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92c3bd9a-26a3-4ee9-bdab-dea0288039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9a45f2-dc30-45af-b3c3-de9ae91fb091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b0b4f44-7f2e-401d-87b5-caec248b9e88}" ma:internalName="TaxCatchAll" ma:showField="CatchAllData" ma:web="839a45f2-dc30-45af-b3c3-de9ae91fb0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4084750-CA24-4F5C-AD69-FE47DFB4F34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6837ECE-3F97-4B28-A0F8-28928430BA4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B2642F9-93E9-42A0-A597-8FEDE8C3F5A4}"/>
</file>

<file path=docProps/app.xml><?xml version="1.0" encoding="utf-8"?>
<Properties xmlns="http://schemas.openxmlformats.org/officeDocument/2006/extended-properties" xmlns:vt="http://schemas.openxmlformats.org/officeDocument/2006/docPropsVTypes">
  <Template>DNK_16x9_bokmål</Template>
  <TotalTime>36</TotalTime>
  <Words>529</Words>
  <Application>Microsoft Office PowerPoint</Application>
  <PresentationFormat>Widescreen</PresentationFormat>
  <Paragraphs>118</Paragraphs>
  <Slides>11</Slides>
  <Notes>3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Den norske kirke_ppt mal</vt:lpstr>
      <vt:lpstr>Konkret jobbing i menigheten </vt:lpstr>
      <vt:lpstr>PowerPoint-presentasjon</vt:lpstr>
      <vt:lpstr>PowerPoint-presentasjon</vt:lpstr>
      <vt:lpstr>Legg inn satsinger i «kirka vår»</vt:lpstr>
      <vt:lpstr>PowerPoint-presentasjon</vt:lpstr>
      <vt:lpstr>PowerPoint-presentasjon</vt:lpstr>
      <vt:lpstr>En plan kan se slik ut: 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Jorunn Strand Askeland</dc:creator>
  <cp:lastModifiedBy>Jorunn Strand Askeland</cp:lastModifiedBy>
  <cp:revision>2</cp:revision>
  <dcterms:created xsi:type="dcterms:W3CDTF">2025-04-01T13:57:42Z</dcterms:created>
  <dcterms:modified xsi:type="dcterms:W3CDTF">2025-04-04T13:33:23Z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0x010100D8C06B2710C1F94C92751F3336F24CAB</vt:lpwstr>
  </property>
</Properties>
</file>