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5" r:id="rId9"/>
    <p:sldId id="262" r:id="rId10"/>
    <p:sldId id="263" r:id="rId11"/>
    <p:sldId id="268" r:id="rId12"/>
    <p:sldId id="266" r:id="rId13"/>
    <p:sldId id="269" r:id="rId14"/>
    <p:sldId id="270" r:id="rId15"/>
    <p:sldId id="264" r:id="rId16"/>
    <p:sldId id="271" r:id="rId17"/>
    <p:sldId id="267" r:id="rId1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62DCE-73B3-47A5-A191-7E248D3C0E5E}" v="25" dt="2025-09-11T12:51:54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6207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81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409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8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67510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8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676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8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81034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76477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03660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53302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52311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3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43205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86585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1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4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3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5.safelinks.protection.outlook.com/?url=https%3A%2F%2Fgrav.no%2Fsearch&amp;data=05%7C02%7Cst362%40kirken.no%7C2ea72610710d4514fa7408ddf0419b61%7C512024a486854f03808614a61730e817%7C1%7C0%7C638930886750536060%7CUnknown%7CTWFpbGZsb3d8eyJFbXB0eU1hcGkiOnRydWUsIlYiOiIwLjAuMDAwMCIsIlAiOiJXaW4zMiIsIkFOIjoiTWFpbCIsIldUIjoyfQ%3D%3D%7C0%7C%7C%7C&amp;sdata=EaeU5psgy%2FFfPdX6dEnMel%2B9WF1w2ugl4lF8NqH6hp4%3D&amp;reserved=0" TargetMode="External"/><Relationship Id="rId2" Type="http://schemas.openxmlformats.org/officeDocument/2006/relationships/hyperlink" Target="https://eur05.safelinks.protection.outlook.com/?url=https%3A%2F%2Fwww.gravplass.no%2F&amp;data=05%7C02%7Cst362%40kirken.no%7C2ea72610710d4514fa7408ddf0419b61%7C512024a486854f03808614a61730e817%7C1%7C0%7C638930886750478139%7CUnknown%7CTWFpbGZsb3d8eyJFbXB0eU1hcGkiOnRydWUsIlYiOiIwLjAuMDAwMCIsIlAiOiJXaW4zMiIsIkFOIjoiTWFpbCIsIldUIjoyfQ%3D%3D%7C0%7C%7C%7C&amp;sdata=EdHl9E35qKVqRaVZuxvyhMhVr50ltnvYIinMp1A0qDg%3D&amp;reserved=0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kKU5PLkYB3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ressursbanken.kirken.no/nb-NO/diakoni/sorg%20og%20samtale/forstehjelp-ved-sorg/" TargetMode="External"/><Relationship Id="rId7" Type="http://schemas.openxmlformats.org/officeDocument/2006/relationships/hyperlink" Target="https://be.kirken.no/allehelgen/" TargetMode="External"/><Relationship Id="rId2" Type="http://schemas.openxmlformats.org/officeDocument/2006/relationships/hyperlink" Target="https://ressursbanken.kirken.no/nb-NO/kommunikasjon/Kirkearet/allehelgen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kjerikirken.no/sok/alle?sok=allehelgen" TargetMode="External"/><Relationship Id="rId5" Type="http://schemas.openxmlformats.org/officeDocument/2006/relationships/hyperlink" Target="https://www.kirken.no/sorg" TargetMode="External"/><Relationship Id="rId4" Type="http://schemas.openxmlformats.org/officeDocument/2006/relationships/hyperlink" Target="https://ressursbanken.kirken.no/nb-NO/kommunikasjon/Kirkearet/veiledning-til-apen-kirk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F124D1-32D7-FCE1-40F0-916FDEE10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/>
          <a:lstStyle/>
          <a:p>
            <a:r>
              <a:rPr lang="en-US" dirty="0" err="1"/>
              <a:t>Kaffe</a:t>
            </a:r>
            <a:r>
              <a:rPr lang="en-US" dirty="0"/>
              <a:t> og prat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gravplassen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1E90ED-0647-75FC-F6B5-18E6914D2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/>
          <a:lstStyle/>
          <a:p>
            <a:r>
              <a:rPr lang="en-US"/>
              <a:t>Pilot for allehelgen 2025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CC958EF-FCF7-14E1-A482-0908F1F3C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128878"/>
            <a:ext cx="10944224" cy="4164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C1F7-6970-0B69-218D-73209327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C2682ED4-4058-89C0-F25E-142D5901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Praktiske forberedelser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1E412BF-28A7-2C4B-9975-4C4A263A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/>
            <a:r>
              <a:rPr lang="nb-NO" dirty="0"/>
              <a:t>Servering av varm drikke og mulighet for en prat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Gi hjelp til å finne graver på gravplassen</a:t>
            </a:r>
          </a:p>
          <a:p>
            <a:pPr marL="800100" lvl="1" indent="-342900"/>
            <a:r>
              <a:rPr lang="nb-NO" dirty="0">
                <a:hlinkClick r:id="rId2" tooltip="Opprinnelig URL-adresse: https://www.gravplass.no/. Klikk eller trykk hvis du stoler på denne koblingen."/>
              </a:rPr>
              <a:t>https://www.gravplass.no/</a:t>
            </a:r>
            <a:r>
              <a:rPr lang="nb-NO" dirty="0"/>
              <a:t> </a:t>
            </a:r>
          </a:p>
          <a:p>
            <a:pPr marL="800100" lvl="1" indent="-342900"/>
            <a:r>
              <a:rPr lang="nb-NO" dirty="0">
                <a:hlinkClick r:id="rId3" tooltip="Opprinnelig URL-adresse: https://grav.no/search. Klikk eller trykk hvis du stoler på denne koblingen."/>
              </a:rPr>
              <a:t>https://grav.no/search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Gjør klar lysholderark som besøkende kan ta med seg hjem, gi informasjon om kirkens sorgarbeid eller førstehjelp ved sorg-brosjyre</a:t>
            </a:r>
          </a:p>
        </p:txBody>
      </p:sp>
    </p:spTree>
    <p:extLst>
      <p:ext uri="{BB962C8B-B14F-4D97-AF65-F5344CB8AC3E}">
        <p14:creationId xmlns:p14="http://schemas.microsoft.com/office/powerpoint/2010/main" val="206944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1853907-6C44-77CF-027B-0F6E9037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060704"/>
            <a:ext cx="10489120" cy="4997196"/>
          </a:xfrm>
        </p:spPr>
        <p:txBody>
          <a:bodyPr/>
          <a:lstStyle/>
          <a:p>
            <a:r>
              <a:rPr lang="nb-NO" sz="6000" i="1" dirty="0"/>
              <a:t>Hva er erfaringene fra Grønland og Gamlebyen menighet?</a:t>
            </a:r>
            <a:br>
              <a:rPr lang="nb-NO" dirty="0"/>
            </a:br>
            <a:br>
              <a:rPr lang="nb-NO" dirty="0"/>
            </a:br>
            <a:r>
              <a:rPr lang="nb-NO" dirty="0"/>
              <a:t>ved diakon Signe Myklebust</a:t>
            </a:r>
          </a:p>
        </p:txBody>
      </p:sp>
    </p:spTree>
    <p:extLst>
      <p:ext uri="{BB962C8B-B14F-4D97-AF65-F5344CB8AC3E}">
        <p14:creationId xmlns:p14="http://schemas.microsoft.com/office/powerpoint/2010/main" val="36572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2473AFF-7665-F908-8178-F635CDC0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Pilot 2025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75D6551-7190-6FBB-62FA-09CF29F08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089026"/>
            <a:ext cx="5292726" cy="5433694"/>
          </a:xfrm>
        </p:spPr>
        <p:txBody>
          <a:bodyPr/>
          <a:lstStyle/>
          <a:p>
            <a:r>
              <a:rPr lang="nb-NO" dirty="0"/>
              <a:t>Alle som ønsker kan delta</a:t>
            </a:r>
          </a:p>
          <a:p>
            <a:r>
              <a:rPr lang="nb-NO" dirty="0"/>
              <a:t>Kirkerådet bistår med nedlastbart materiell/plakater for å markedsføre tilbudet lokalt</a:t>
            </a:r>
          </a:p>
          <a:p>
            <a:r>
              <a:rPr lang="nb-NO" dirty="0"/>
              <a:t>Kirkerådet leverer lysholderark til bispedømmekontoret </a:t>
            </a:r>
          </a:p>
          <a:p>
            <a:r>
              <a:rPr lang="nb-NO" dirty="0"/>
              <a:t>Evaluering legger grunnlaget for gjennomføring neste år</a:t>
            </a:r>
          </a:p>
        </p:txBody>
      </p:sp>
      <p:pic>
        <p:nvPicPr>
          <p:cNvPr id="11" name="Plassholder for innhold 10" descr="Et bilde som inneholder person, utendørs, Menneskeansikt, klær&#10;&#10;KI-generert innhold kan være feil.">
            <a:extLst>
              <a:ext uri="{FF2B5EF4-FFF2-40B4-BE49-F238E27FC236}">
                <a16:creationId xmlns:a16="http://schemas.microsoft.com/office/drawing/2014/main" id="{7BFD0961-0194-0F03-110F-4D42BFBFD0A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533"/>
            <a:ext cx="6096000" cy="4094846"/>
          </a:xfrm>
        </p:spPr>
      </p:pic>
    </p:spTree>
    <p:extLst>
      <p:ext uri="{BB962C8B-B14F-4D97-AF65-F5344CB8AC3E}">
        <p14:creationId xmlns:p14="http://schemas.microsoft.com/office/powerpoint/2010/main" val="5163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 descr="Et bilde som inneholder person, klær, Menneskeansikt, kvinne&#10;&#10;KI-generert innhold kan være feil.">
            <a:extLst>
              <a:ext uri="{FF2B5EF4-FFF2-40B4-BE49-F238E27FC236}">
                <a16:creationId xmlns:a16="http://schemas.microsoft.com/office/drawing/2014/main" id="{D4491030-DC19-A892-2404-EB53DF0C78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44" y="1385888"/>
            <a:ext cx="4672012" cy="4672012"/>
          </a:xfr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883327F2-562E-F8AF-E32F-A3B14E17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 synliggjøring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22E0823D-7BA4-AB52-2CE9-A88ED701DAE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nb-NO" dirty="0"/>
              <a:t>Geosegmentert annonsering</a:t>
            </a:r>
          </a:p>
          <a:p>
            <a:pPr lvl="1"/>
            <a:r>
              <a:rPr lang="nb-NO" dirty="0"/>
              <a:t>Målrettet digital annonsering der annonser vises på brukernes mobil der de befinner seg</a:t>
            </a:r>
          </a:p>
          <a:p>
            <a:pPr lvl="1"/>
            <a:r>
              <a:rPr lang="nb-NO" dirty="0"/>
              <a:t>Påmelding digital annonsering </a:t>
            </a:r>
            <a:r>
              <a:rPr lang="nb-NO" dirty="0">
                <a:hlinkClick r:id="rId3"/>
              </a:rPr>
              <a:t>https://forms.office.com/e/kKU5PLkYB3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71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E179CA8-6EB1-9F02-D302-2AF22AD17C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Samleside i Ressursbanken</a:t>
            </a:r>
            <a:endParaRPr lang="nb-NO" dirty="0"/>
          </a:p>
          <a:p>
            <a:r>
              <a:rPr lang="nb-NO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Førstehjelp ved sorg</a:t>
            </a:r>
            <a:endParaRPr lang="nb-NO" dirty="0"/>
          </a:p>
          <a:p>
            <a:r>
              <a:rPr lang="nb-NO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Åpen kirke</a:t>
            </a:r>
            <a:endParaRPr lang="nb-NO" dirty="0"/>
          </a:p>
          <a:p>
            <a:r>
              <a:rPr lang="nb-NO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Kirken.no-artikler om sorg</a:t>
            </a:r>
            <a:endParaRPr lang="nb-NO" dirty="0"/>
          </a:p>
          <a:p>
            <a:r>
              <a:rPr lang="nb-NO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Skjerikirken.no</a:t>
            </a:r>
            <a:endParaRPr lang="nb-NO" dirty="0"/>
          </a:p>
          <a:p>
            <a:r>
              <a:rPr lang="nb-NO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Bønneveggen</a:t>
            </a:r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68C4A7C-047C-7D7B-642D-B1995228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Tilgjengelige ressurser</a:t>
            </a:r>
          </a:p>
        </p:txBody>
      </p:sp>
      <p:pic>
        <p:nvPicPr>
          <p:cNvPr id="9" name="Plassholder for innhold 8" descr="Et bilde som inneholder tekst, klokke, holde, Kosmetikk&#10;&#10;KI-generert innhold kan være feil.">
            <a:extLst>
              <a:ext uri="{FF2B5EF4-FFF2-40B4-BE49-F238E27FC236}">
                <a16:creationId xmlns:a16="http://schemas.microsoft.com/office/drawing/2014/main" id="{11A68F2C-2910-F4CF-0AA5-0A2D9781E13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737122"/>
            <a:ext cx="5292725" cy="3969543"/>
          </a:xfrm>
        </p:spPr>
      </p:pic>
    </p:spTree>
    <p:extLst>
      <p:ext uri="{BB962C8B-B14F-4D97-AF65-F5344CB8AC3E}">
        <p14:creationId xmlns:p14="http://schemas.microsoft.com/office/powerpoint/2010/main" val="5708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3CCBAE-A382-FB71-B378-A265FB79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Etablert innhold allehelgen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EDD79E-1B51-0AF9-6E26-B216D3FA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093789"/>
            <a:ext cx="5292725" cy="5143498"/>
          </a:xfrm>
        </p:spPr>
        <p:txBody>
          <a:bodyPr/>
          <a:lstStyle/>
          <a:p>
            <a:r>
              <a:rPr lang="nb-NO" sz="2400" b="1" dirty="0"/>
              <a:t>Over hele landet foregår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Utdeling av lysholderark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Førstehjelp ved sorg-brosjyre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Åpne kirker med mulighet for lystenning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Den lokale kirkens sorgarbeid</a:t>
            </a:r>
          </a:p>
          <a:p>
            <a:r>
              <a:rPr lang="nb-NO" sz="2400" b="1" dirty="0"/>
              <a:t>Nasjonal synlighet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Native artikler/annonser som leder til skjerikirken.no og artikkel om kirkens tilbud til sørgende</a:t>
            </a:r>
          </a:p>
        </p:txBody>
      </p:sp>
      <p:pic>
        <p:nvPicPr>
          <p:cNvPr id="12" name="Plassholder for bilde 11" descr="Et bilde som inneholder person, innendørs, voks, Lysestake&#10;&#10;KI-generert innhold kan være feil.">
            <a:extLst>
              <a:ext uri="{FF2B5EF4-FFF2-40B4-BE49-F238E27FC236}">
                <a16:creationId xmlns:a16="http://schemas.microsoft.com/office/drawing/2014/main" id="{A97525ED-0960-D404-9EB7-06B49BCD43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b="11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84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7FEA023-39EC-3508-3CC5-6264DDABDC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b="11616"/>
          <a:stretch/>
        </p:blipFill>
        <p:spPr>
          <a:xfrm>
            <a:off x="20" y="10"/>
            <a:ext cx="12191980" cy="6237278"/>
          </a:xfrm>
          <a:noFill/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5AE0C091-F497-5FC9-C41C-C138FBD4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</p:spPr>
        <p:txBody>
          <a:bodyPr anchor="ctr">
            <a:normAutofit/>
          </a:bodyPr>
          <a:lstStyle/>
          <a:p>
            <a:r>
              <a:rPr lang="nb-NO"/>
              <a:t>Men hvor møter folk flest kirken? </a:t>
            </a:r>
          </a:p>
        </p:txBody>
      </p:sp>
    </p:spTree>
    <p:extLst>
      <p:ext uri="{BB962C8B-B14F-4D97-AF65-F5344CB8AC3E}">
        <p14:creationId xmlns:p14="http://schemas.microsoft.com/office/powerpoint/2010/main" val="37728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3B6E364-876F-8E2F-3166-7C4672E8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Tydelige tall fra Medlemsundersøkelsen fra 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96CEB0D-084B-4267-A5E5-6B87EA95F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gravplass og i begravelse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B307B0F-37CF-BF88-0A43-7A2A12D66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nb-NO"/>
              <a:t>60 % av medlemmene har besøkt en gravplass/kirkegård</a:t>
            </a:r>
          </a:p>
          <a:p>
            <a:pPr lvl="1"/>
            <a:r>
              <a:rPr lang="nb-NO"/>
              <a:t>44 % av medlemmene har deltatt i kirkelig begravelse</a:t>
            </a:r>
          </a:p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BFAD7E4-41EA-AF4B-D956-9A48A1C85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/>
              <a:t>Til sammenlikning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D8E0591-B559-3D5F-8BCC-4BA6B9FC0E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nb-NO"/>
              <a:t>20 % – kirkelig konfirmasjon</a:t>
            </a:r>
          </a:p>
          <a:p>
            <a:pPr lvl="1"/>
            <a:r>
              <a:rPr lang="nb-NO"/>
              <a:t>19 % – konsert/kulturarrangement i en kirke</a:t>
            </a:r>
          </a:p>
          <a:p>
            <a:pPr lvl="1"/>
            <a:r>
              <a:rPr lang="nb-NO"/>
              <a:t>19 % – gudstjeneste med dåp</a:t>
            </a:r>
          </a:p>
          <a:p>
            <a:pPr lvl="1"/>
            <a:r>
              <a:rPr lang="nb-NO"/>
              <a:t>16 % – gudstjeneste julaften</a:t>
            </a:r>
          </a:p>
          <a:p>
            <a:pPr lvl="1"/>
            <a:r>
              <a:rPr lang="nb-NO"/>
              <a:t>13 % – besøkt en gudstjeneste uten at anledningen var dåp, konfirmasjon, vielse, gravferd eller julaften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3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66DD336-FB4E-96E0-DA5A-0E1F87F1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09" y="524435"/>
            <a:ext cx="10730426" cy="58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B11747B-79FE-FD7A-DA17-D3E4DCA6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er det flest besøk på gravplassen?</a:t>
            </a:r>
          </a:p>
        </p:txBody>
      </p:sp>
      <p:pic>
        <p:nvPicPr>
          <p:cNvPr id="9" name="Plassholder for bilde 8" descr="Et bilde som inneholder utendørs, himmel, natur, sky&#10;&#10;KI-generert innhold kan være feil.">
            <a:extLst>
              <a:ext uri="{FF2B5EF4-FFF2-40B4-BE49-F238E27FC236}">
                <a16:creationId xmlns:a16="http://schemas.microsoft.com/office/drawing/2014/main" id="{9B6BA495-CA3C-5CAF-8408-6AE6A619B0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11363"/>
          <a:stretch>
            <a:fillRect/>
          </a:stretch>
        </p:blipFill>
        <p:spPr/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E7422EE-3316-9EA4-A303-ED34119DF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67 % - landsbygda (mindre enn 2000 innbyggere)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64 % - by/tettsted (2000-4999 innbyggere)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62 % - by mellom 5000-50.000 innbyggere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56 % - by med mer enn 50.000 innbyggere</a:t>
            </a:r>
          </a:p>
          <a:p>
            <a:pPr lvl="1">
              <a:lnSpc>
                <a:spcPct val="116000"/>
              </a:lnSpc>
              <a:spcAft>
                <a:spcPts val="800"/>
              </a:spcAft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50 % - Oslo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2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096588-FDD5-2676-F0A6-881E9A48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Variasjoner mellom bispedømmene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47A4F88-B91C-DDE2-0E03-3E551038F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185705"/>
            <a:ext cx="9876640" cy="566895"/>
          </a:xfrm>
        </p:spPr>
        <p:txBody>
          <a:bodyPr/>
          <a:lstStyle/>
          <a:p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Besøkstall </a:t>
            </a: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på gravplass varierer i de ulike bispedømmene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965654-B01D-CCCA-464D-90D58BD95B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67 % Møre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66 % Hamar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65 % Sør-Hålogaland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65 % Agder og Telemark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64 % Nord-Hålogaland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0246544-0357-3606-E285-8C3E3C59F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284299" y="1387475"/>
            <a:ext cx="283814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DE96D5-3387-D36A-3BDF-31E6AFDEF9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61 % Nidaros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61 % Tunsberg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59 % Borg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58 % Bjørgvin</a:t>
            </a:r>
          </a:p>
          <a:p>
            <a:pPr lvl="1">
              <a:lnSpc>
                <a:spcPct val="116000"/>
              </a:lnSpc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55 % Stavanger</a:t>
            </a:r>
          </a:p>
          <a:p>
            <a:pPr lvl="1">
              <a:lnSpc>
                <a:spcPct val="116000"/>
              </a:lnSpc>
              <a:spcAft>
                <a:spcPts val="800"/>
              </a:spcAft>
            </a:pPr>
            <a:r>
              <a:rPr lang="nb-NO" sz="2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52 % Oslo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0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B0CCFBD-6D54-297D-8EBA-1522D60A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 treffsted - gravplassen </a:t>
            </a:r>
          </a:p>
        </p:txBody>
      </p:sp>
      <p:pic>
        <p:nvPicPr>
          <p:cNvPr id="8" name="Plassholder for innhold 7" descr="Et bilde som inneholder utendørs, tre, gress, klær&#10;&#10;KI-generert innhold kan være feil.">
            <a:extLst>
              <a:ext uri="{FF2B5EF4-FFF2-40B4-BE49-F238E27FC236}">
                <a16:creationId xmlns:a16="http://schemas.microsoft.com/office/drawing/2014/main" id="{02F274A9-F3AB-A324-876D-A52738157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1385888"/>
            <a:ext cx="8305799" cy="4672012"/>
          </a:xfrm>
        </p:spPr>
      </p:pic>
    </p:spTree>
    <p:extLst>
      <p:ext uri="{BB962C8B-B14F-4D97-AF65-F5344CB8AC3E}">
        <p14:creationId xmlns:p14="http://schemas.microsoft.com/office/powerpoint/2010/main" val="41458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56D6171-4E78-F035-AB64-DF94D024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 planlegging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CAD2AD2-AFB7-2D59-F48B-C12620E0668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342900" indent="-342900"/>
            <a:r>
              <a:rPr lang="nb-NO" dirty="0"/>
              <a:t>Fysisk tilstedeværelse på gravplassen lørdag og/eller søndag 1.-2. november</a:t>
            </a:r>
          </a:p>
          <a:p>
            <a:pPr marL="342900" indent="-342900"/>
            <a:r>
              <a:rPr lang="nb-NO" dirty="0"/>
              <a:t>Antall timer settes opp etter kapasitet</a:t>
            </a:r>
          </a:p>
          <a:p>
            <a:pPr marL="342900" indent="-342900"/>
            <a:r>
              <a:rPr lang="nb-NO" dirty="0"/>
              <a:t>Ansatte kan være for eksempel diakon/prest/gravplassansatt som har synlig identitet (snipp, jakke med logo eller annet)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81AD04-2D08-A6EB-6746-9FDB3AA8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919216" cy="6858000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1EBFC6-2C6E-3EB7-7A78-FB7B81C9DB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18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-tema 2023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n norske kirke-tema 2023" id="{1301CE07-3474-4649-A74F-039BF46406A7}" vid="{BAE8A56D-6144-4BD3-AE7B-4F12B29B13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FA49BE-BBC7-4742-AB85-FA3D23817F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D15E0B-A9F3-476C-B653-7075437CDE3B}">
  <ds:schemaRefs>
    <ds:schemaRef ds:uri="32946dd1-e5f8-475a-968c-85e3847873f6"/>
    <ds:schemaRef ds:uri="839a45f2-dc30-45af-b3c3-de9ae91fb0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C87824-8ABF-44A3-9157-713CD80A887C}">
  <ds:schemaRefs>
    <ds:schemaRef ds:uri="http://purl.org/dc/terms/"/>
    <ds:schemaRef ds:uri="http://purl.org/dc/elements/1.1/"/>
    <ds:schemaRef ds:uri="http://schemas.microsoft.com/office/2006/documentManagement/types"/>
    <ds:schemaRef ds:uri="32946dd1-e5f8-475a-968c-85e3847873f6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839a45f2-dc30-45af-b3c3-de9ae91fb09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Arial</vt:lpstr>
      <vt:lpstr>Den norske kirke-tema 2023</vt:lpstr>
      <vt:lpstr>Kaffe og prat på gravplassen</vt:lpstr>
      <vt:lpstr>Etablert innhold allehelgen</vt:lpstr>
      <vt:lpstr>Men hvor møter folk flest kirken? </vt:lpstr>
      <vt:lpstr>Tydelige tall fra Medlemsundersøkelsen fra 2023</vt:lpstr>
      <vt:lpstr>PowerPoint-presentasjon</vt:lpstr>
      <vt:lpstr>Hvor er det flest besøk på gravplassen?</vt:lpstr>
      <vt:lpstr>Variasjoner mellom bispedømmene</vt:lpstr>
      <vt:lpstr>Rett treffsted - gravplassen </vt:lpstr>
      <vt:lpstr>Lokal planlegging </vt:lpstr>
      <vt:lpstr>Praktiske forberedelser</vt:lpstr>
      <vt:lpstr>Hva er erfaringene fra Grønland og Gamlebyen menighet?  ved diakon Signe Myklebust</vt:lpstr>
      <vt:lpstr>Pilot 2025</vt:lpstr>
      <vt:lpstr>Lokal synliggjøring</vt:lpstr>
      <vt:lpstr>Tilgjengelige ressurser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Siv Thompson</dc:creator>
  <cp:lastModifiedBy>Siv Thompson</cp:lastModifiedBy>
  <cp:revision>2</cp:revision>
  <cp:lastPrinted>2025-06-02T11:49:28Z</cp:lastPrinted>
  <dcterms:created xsi:type="dcterms:W3CDTF">2025-05-26T08:55:33Z</dcterms:created>
  <dcterms:modified xsi:type="dcterms:W3CDTF">2025-09-11T12:51:55Z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0x010100D8C06B2710C1F94C92751F3336F24CAB</vt:lpwstr>
  </property>
  <property fmtid="{D5CDD505-2E9C-101B-9397-08002B2CF9AE}" pid="3" name="MediaServiceImageTags">
    <vt:lpwstr/>
  </property>
</Properties>
</file>