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3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96" r:id="rId4"/>
  </p:sldMasterIdLst>
  <p:notesMasterIdLst>
    <p:notesMasterId r:id="rId41"/>
  </p:notesMasterIdLst>
  <p:sldIdLst>
    <p:sldId id="1025" r:id="rId5"/>
    <p:sldId id="1075" r:id="rId6"/>
    <p:sldId id="1028" r:id="rId7"/>
    <p:sldId id="1033" r:id="rId8"/>
    <p:sldId id="1102" r:id="rId9"/>
    <p:sldId id="1034" r:id="rId10"/>
    <p:sldId id="1068" r:id="rId11"/>
    <p:sldId id="1069" r:id="rId12"/>
    <p:sldId id="1108" r:id="rId13"/>
    <p:sldId id="1109" r:id="rId14"/>
    <p:sldId id="1101" r:id="rId15"/>
    <p:sldId id="1050" r:id="rId16"/>
    <p:sldId id="1082" r:id="rId17"/>
    <p:sldId id="1079" r:id="rId18"/>
    <p:sldId id="1084" r:id="rId19"/>
    <p:sldId id="1085" r:id="rId20"/>
    <p:sldId id="1105" r:id="rId21"/>
    <p:sldId id="1083" r:id="rId22"/>
    <p:sldId id="1086" r:id="rId23"/>
    <p:sldId id="1089" r:id="rId24"/>
    <p:sldId id="1106" r:id="rId25"/>
    <p:sldId id="1090" r:id="rId26"/>
    <p:sldId id="1087" r:id="rId27"/>
    <p:sldId id="1111" r:id="rId28"/>
    <p:sldId id="1091" r:id="rId29"/>
    <p:sldId id="1104" r:id="rId30"/>
    <p:sldId id="1096" r:id="rId31"/>
    <p:sldId id="1092" r:id="rId32"/>
    <p:sldId id="1095" r:id="rId33"/>
    <p:sldId id="1103" r:id="rId34"/>
    <p:sldId id="1094" r:id="rId35"/>
    <p:sldId id="1099" r:id="rId36"/>
    <p:sldId id="1066" r:id="rId37"/>
    <p:sldId id="1107" r:id="rId38"/>
    <p:sldId id="1100" r:id="rId39"/>
    <p:sldId id="1110" r:id="rId40"/>
  </p:sldIdLst>
  <p:sldSz cx="12192000" cy="6858000"/>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notes"/>
  <p:showPr showAnimation="0"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6CAC0"/>
    <a:srgbClr val="9BAFB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76712A6-B3D6-4757-BD49-644962653D55}" v="5611" vWet="5613" dt="2023-03-23T15:36:36.881"/>
    <p1510:client id="{965A1E63-CD53-415D-8D38-CF87A534CB14}" vWet="2" dt="2023-03-23T14:30:51.035"/>
    <p1510:client id="{F02A5251-308D-4C4F-965A-E10D1F114F6F}" v="11" dt="2023-03-23T15:43:10.604"/>
  </p1510:revLst>
</p1510:revInfo>
</file>

<file path=ppt/tableStyles.xml><?xml version="1.0" encoding="utf-8"?>
<a:tblStyleLst xmlns:a="http://schemas.openxmlformats.org/drawingml/2006/main" def="{5C22544A-7EE6-4342-B048-85BDC9FD1C3A}">
  <a:tblStyle styleId="{5C22544A-7EE6-4342-B048-85BDC9FD1C3A}" styleName="Middels stil 2 – uthev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varScale="1">
        <p:scale>
          <a:sx n="66" d="100"/>
          <a:sy n="66" d="100"/>
        </p:scale>
        <p:origin x="0" y="0"/>
      </p:cViewPr>
      <p:guideLst/>
    </p:cSldViewPr>
  </p:slide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microsoft.com/office/2015/10/relationships/revisionInfo" Target="revisionInfo.xml"/><Relationship Id="rId20" Type="http://schemas.openxmlformats.org/officeDocument/2006/relationships/slide" Target="slides/slide16.xml"/><Relationship Id="rId41"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2E4233F-6BAE-474A-8D0E-928587149E23}" type="doc">
      <dgm:prSet loTypeId="urn:microsoft.com/office/officeart/2005/8/layout/default" loCatId="list" qsTypeId="urn:microsoft.com/office/officeart/2005/8/quickstyle/simple1" qsCatId="simple" csTypeId="urn:microsoft.com/office/officeart/2005/8/colors/colorful5" csCatId="colorful" phldr="1"/>
      <dgm:spPr/>
      <dgm:t>
        <a:bodyPr/>
        <a:lstStyle/>
        <a:p>
          <a:endParaRPr lang="en-US"/>
        </a:p>
      </dgm:t>
    </dgm:pt>
    <dgm:pt modelId="{95008459-8B62-4222-9994-B5DFD87E0258}">
      <dgm:prSet custT="1"/>
      <dgm:spPr>
        <a:solidFill>
          <a:srgbClr val="9BAFB5"/>
        </a:solidFill>
        <a:ln>
          <a:noFill/>
        </a:ln>
      </dgm:spPr>
      <dgm:t>
        <a:bodyPr/>
        <a:lstStyle/>
        <a:p>
          <a:pPr algn="ctr"/>
          <a:r>
            <a:rPr lang="en-US" sz="4000" err="1">
              <a:solidFill>
                <a:schemeClr val="bg1">
                  <a:alpha val="80000"/>
                </a:schemeClr>
              </a:solidFill>
            </a:rPr>
            <a:t>Trygg</a:t>
          </a:r>
          <a:r>
            <a:rPr lang="en-US" sz="4000">
              <a:solidFill>
                <a:schemeClr val="bg1">
                  <a:alpha val="80000"/>
                </a:schemeClr>
              </a:solidFill>
            </a:rPr>
            <a:t> leir for:</a:t>
          </a:r>
        </a:p>
        <a:p>
          <a:pPr algn="l"/>
          <a:r>
            <a:rPr lang="en-US" sz="2000">
              <a:solidFill>
                <a:schemeClr val="bg1">
                  <a:alpha val="80000"/>
                </a:schemeClr>
              </a:solidFill>
            </a:rPr>
            <a:t>	- Arrangører</a:t>
          </a:r>
        </a:p>
        <a:p>
          <a:pPr algn="l"/>
          <a:r>
            <a:rPr lang="en-US" sz="2000">
              <a:solidFill>
                <a:schemeClr val="bg1">
                  <a:alpha val="80000"/>
                </a:schemeClr>
              </a:solidFill>
            </a:rPr>
            <a:t>	- Deltagere</a:t>
          </a:r>
        </a:p>
        <a:p>
          <a:pPr algn="l"/>
          <a:r>
            <a:rPr lang="en-US" sz="2000">
              <a:solidFill>
                <a:schemeClr val="bg1">
                  <a:alpha val="80000"/>
                </a:schemeClr>
              </a:solidFill>
            </a:rPr>
            <a:t>	- </a:t>
          </a:r>
          <a:r>
            <a:rPr lang="en-US" sz="2000" err="1">
              <a:solidFill>
                <a:schemeClr val="bg1">
                  <a:alpha val="80000"/>
                </a:schemeClr>
              </a:solidFill>
            </a:rPr>
            <a:t>Foreldre</a:t>
          </a:r>
          <a:endParaRPr lang="en-US" sz="2000">
            <a:solidFill>
              <a:schemeClr val="bg1">
                <a:alpha val="80000"/>
              </a:schemeClr>
            </a:solidFill>
          </a:endParaRPr>
        </a:p>
        <a:p>
          <a:pPr algn="l"/>
          <a:r>
            <a:rPr lang="en-US" sz="2000">
              <a:solidFill>
                <a:schemeClr val="bg1">
                  <a:alpha val="80000"/>
                </a:schemeClr>
              </a:solidFill>
            </a:rPr>
            <a:t>	- </a:t>
          </a:r>
          <a:r>
            <a:rPr lang="en-US" sz="2000" err="1">
              <a:solidFill>
                <a:schemeClr val="bg1">
                  <a:alpha val="80000"/>
                </a:schemeClr>
              </a:solidFill>
            </a:rPr>
            <a:t>Ansatte</a:t>
          </a:r>
          <a:endParaRPr lang="en-US" sz="2000">
            <a:solidFill>
              <a:schemeClr val="bg1">
                <a:alpha val="80000"/>
              </a:schemeClr>
            </a:solidFill>
          </a:endParaRPr>
        </a:p>
        <a:p>
          <a:pPr algn="l"/>
          <a:r>
            <a:rPr lang="en-US" sz="2000">
              <a:solidFill>
                <a:schemeClr val="bg1">
                  <a:alpha val="80000"/>
                </a:schemeClr>
              </a:solidFill>
            </a:rPr>
            <a:t>	- </a:t>
          </a:r>
          <a:r>
            <a:rPr lang="en-US" sz="2000" err="1">
              <a:solidFill>
                <a:schemeClr val="bg1">
                  <a:alpha val="80000"/>
                </a:schemeClr>
              </a:solidFill>
            </a:rPr>
            <a:t>Frivillige</a:t>
          </a:r>
          <a:endParaRPr lang="en-US" sz="4000">
            <a:solidFill>
              <a:schemeClr val="bg1">
                <a:alpha val="80000"/>
              </a:schemeClr>
            </a:solidFill>
          </a:endParaRPr>
        </a:p>
      </dgm:t>
    </dgm:pt>
    <dgm:pt modelId="{24C42BC2-1673-4FB3-9BC5-C01C03563B9C}" type="parTrans" cxnId="{18CF1226-90D9-425C-B464-D356B1D4B967}">
      <dgm:prSet/>
      <dgm:spPr/>
      <dgm:t>
        <a:bodyPr/>
        <a:lstStyle/>
        <a:p>
          <a:endParaRPr lang="en-US"/>
        </a:p>
      </dgm:t>
    </dgm:pt>
    <dgm:pt modelId="{AF0A038A-8BB0-4BA5-B241-8F00C3E954A1}" type="sibTrans" cxnId="{18CF1226-90D9-425C-B464-D356B1D4B967}">
      <dgm:prSet/>
      <dgm:spPr/>
      <dgm:t>
        <a:bodyPr/>
        <a:lstStyle/>
        <a:p>
          <a:endParaRPr lang="en-US"/>
        </a:p>
      </dgm:t>
    </dgm:pt>
    <dgm:pt modelId="{A4C25E93-2D10-456D-AFDB-12298143AFA9}" type="pres">
      <dgm:prSet presAssocID="{52E4233F-6BAE-474A-8D0E-928587149E23}" presName="diagram" presStyleCnt="0">
        <dgm:presLayoutVars>
          <dgm:dir/>
          <dgm:resizeHandles val="exact"/>
        </dgm:presLayoutVars>
      </dgm:prSet>
      <dgm:spPr/>
    </dgm:pt>
    <dgm:pt modelId="{01C7994A-9AC4-4911-BB5B-948104E1DACE}" type="pres">
      <dgm:prSet presAssocID="{95008459-8B62-4222-9994-B5DFD87E0258}" presName="node" presStyleLbl="node1" presStyleIdx="0" presStyleCnt="1" custScaleX="136932" custScaleY="98623" custLinFactNeighborX="2379" custLinFactNeighborY="-24411">
        <dgm:presLayoutVars>
          <dgm:bulletEnabled val="1"/>
        </dgm:presLayoutVars>
      </dgm:prSet>
      <dgm:spPr/>
    </dgm:pt>
  </dgm:ptLst>
  <dgm:cxnLst>
    <dgm:cxn modelId="{18CF1226-90D9-425C-B464-D356B1D4B967}" srcId="{52E4233F-6BAE-474A-8D0E-928587149E23}" destId="{95008459-8B62-4222-9994-B5DFD87E0258}" srcOrd="0" destOrd="0" parTransId="{24C42BC2-1673-4FB3-9BC5-C01C03563B9C}" sibTransId="{AF0A038A-8BB0-4BA5-B241-8F00C3E954A1}"/>
    <dgm:cxn modelId="{65BE7B83-08BE-4AB8-B157-B65966D6302D}" type="presOf" srcId="{95008459-8B62-4222-9994-B5DFD87E0258}" destId="{01C7994A-9AC4-4911-BB5B-948104E1DACE}" srcOrd="0" destOrd="0" presId="urn:microsoft.com/office/officeart/2005/8/layout/default"/>
    <dgm:cxn modelId="{D7B7B5AF-4B91-4C5C-9952-218CD516BD24}" type="presOf" srcId="{52E4233F-6BAE-474A-8D0E-928587149E23}" destId="{A4C25E93-2D10-456D-AFDB-12298143AFA9}" srcOrd="0" destOrd="0" presId="urn:microsoft.com/office/officeart/2005/8/layout/default"/>
    <dgm:cxn modelId="{231FEC55-96AB-4098-B79B-19FBAF8E8B60}" type="presParOf" srcId="{A4C25E93-2D10-456D-AFDB-12298143AFA9}" destId="{01C7994A-9AC4-4911-BB5B-948104E1DACE}" srcOrd="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1EDC2CA-F82F-4390-A0D7-B9713B74BE6D}" type="doc">
      <dgm:prSet loTypeId="urn:microsoft.com/office/officeart/2005/8/layout/default" loCatId="list" qsTypeId="urn:microsoft.com/office/officeart/2005/8/quickstyle/simple1" qsCatId="simple" csTypeId="urn:microsoft.com/office/officeart/2005/8/colors/accent5_2" csCatId="accent5" phldr="1"/>
      <dgm:spPr/>
      <dgm:t>
        <a:bodyPr/>
        <a:lstStyle/>
        <a:p>
          <a:endParaRPr lang="en-US"/>
        </a:p>
      </dgm:t>
    </dgm:pt>
    <dgm:pt modelId="{77750BB5-5737-4DF5-9191-4A0B3E4F7529}">
      <dgm:prSet/>
      <dgm:spPr>
        <a:solidFill>
          <a:schemeClr val="bg1"/>
        </a:solidFill>
      </dgm:spPr>
      <dgm:t>
        <a:bodyPr/>
        <a:lstStyle/>
        <a:p>
          <a:r>
            <a:rPr lang="en-US">
              <a:solidFill>
                <a:schemeClr val="tx1"/>
              </a:solidFill>
            </a:rPr>
            <a:t>FORSIKRINGER</a:t>
          </a:r>
        </a:p>
      </dgm:t>
    </dgm:pt>
    <dgm:pt modelId="{A13D7D5E-5A68-440C-9851-41DF8DE92422}" type="parTrans" cxnId="{16962CF3-FD50-4FDE-A416-266C48E77661}">
      <dgm:prSet/>
      <dgm:spPr/>
      <dgm:t>
        <a:bodyPr/>
        <a:lstStyle/>
        <a:p>
          <a:endParaRPr lang="en-US"/>
        </a:p>
      </dgm:t>
    </dgm:pt>
    <dgm:pt modelId="{77B015CA-48E4-49E8-98ED-43870DA3F55B}" type="sibTrans" cxnId="{16962CF3-FD50-4FDE-A416-266C48E77661}">
      <dgm:prSet/>
      <dgm:spPr/>
      <dgm:t>
        <a:bodyPr/>
        <a:lstStyle/>
        <a:p>
          <a:endParaRPr lang="en-US"/>
        </a:p>
      </dgm:t>
    </dgm:pt>
    <dgm:pt modelId="{575AA9C1-1591-4806-9646-3A9914897EDC}">
      <dgm:prSet/>
      <dgm:spPr>
        <a:solidFill>
          <a:schemeClr val="bg1"/>
        </a:solidFill>
      </dgm:spPr>
      <dgm:t>
        <a:bodyPr/>
        <a:lstStyle/>
        <a:p>
          <a:r>
            <a:rPr lang="nn-NO">
              <a:solidFill>
                <a:schemeClr val="tx1"/>
              </a:solidFill>
            </a:rPr>
            <a:t>AVTALER OM ANSVAR</a:t>
          </a:r>
          <a:endParaRPr lang="en-US">
            <a:solidFill>
              <a:schemeClr val="tx1"/>
            </a:solidFill>
          </a:endParaRPr>
        </a:p>
      </dgm:t>
    </dgm:pt>
    <dgm:pt modelId="{14E8C752-AFB6-42A0-93B1-947A639BDF08}" type="parTrans" cxnId="{D94DC33C-E97A-44AD-8F87-CA17503824B7}">
      <dgm:prSet/>
      <dgm:spPr/>
      <dgm:t>
        <a:bodyPr/>
        <a:lstStyle/>
        <a:p>
          <a:endParaRPr lang="en-US"/>
        </a:p>
      </dgm:t>
    </dgm:pt>
    <dgm:pt modelId="{E2F42304-AA89-47E7-BF35-AED5C2FAF075}" type="sibTrans" cxnId="{D94DC33C-E97A-44AD-8F87-CA17503824B7}">
      <dgm:prSet/>
      <dgm:spPr/>
      <dgm:t>
        <a:bodyPr/>
        <a:lstStyle/>
        <a:p>
          <a:endParaRPr lang="en-US"/>
        </a:p>
      </dgm:t>
    </dgm:pt>
    <dgm:pt modelId="{2F0BE2FF-775E-450B-9F1A-1CF51EF11B8D}">
      <dgm:prSet/>
      <dgm:spPr>
        <a:solidFill>
          <a:schemeClr val="bg1"/>
        </a:solidFill>
      </dgm:spPr>
      <dgm:t>
        <a:bodyPr/>
        <a:lstStyle/>
        <a:p>
          <a:r>
            <a:rPr lang="en-US">
              <a:solidFill>
                <a:schemeClr val="tx1"/>
              </a:solidFill>
            </a:rPr>
            <a:t>AVTALER OM ROLLER</a:t>
          </a:r>
        </a:p>
      </dgm:t>
    </dgm:pt>
    <dgm:pt modelId="{23A40BE2-0E67-499C-A6E6-6178FF5CDC03}" type="parTrans" cxnId="{BA7F96C6-C6EA-4CBA-A309-797080F593EB}">
      <dgm:prSet/>
      <dgm:spPr/>
      <dgm:t>
        <a:bodyPr/>
        <a:lstStyle/>
        <a:p>
          <a:endParaRPr lang="en-US"/>
        </a:p>
      </dgm:t>
    </dgm:pt>
    <dgm:pt modelId="{2CC9E029-FE3E-4A3E-AB92-2CADB8F36D4A}" type="sibTrans" cxnId="{BA7F96C6-C6EA-4CBA-A309-797080F593EB}">
      <dgm:prSet/>
      <dgm:spPr/>
      <dgm:t>
        <a:bodyPr/>
        <a:lstStyle/>
        <a:p>
          <a:endParaRPr lang="en-US"/>
        </a:p>
      </dgm:t>
    </dgm:pt>
    <dgm:pt modelId="{8B305F75-FBBB-45A7-96FC-84ADA5403664}">
      <dgm:prSet/>
      <dgm:spPr>
        <a:solidFill>
          <a:schemeClr val="bg1"/>
        </a:solidFill>
      </dgm:spPr>
      <dgm:t>
        <a:bodyPr/>
        <a:lstStyle/>
        <a:p>
          <a:r>
            <a:rPr lang="nn-NO">
              <a:solidFill>
                <a:schemeClr val="tx1"/>
              </a:solidFill>
            </a:rPr>
            <a:t>SAMARBEIDSAVTALE MED ALLE ARRANGØRER</a:t>
          </a:r>
          <a:endParaRPr lang="en-US">
            <a:solidFill>
              <a:schemeClr val="tx1"/>
            </a:solidFill>
          </a:endParaRPr>
        </a:p>
      </dgm:t>
    </dgm:pt>
    <dgm:pt modelId="{6C81641C-008D-4A92-BDD2-693104ED2D48}" type="parTrans" cxnId="{2DCA7AA5-470D-42A0-8FE2-BE8DBC640966}">
      <dgm:prSet/>
      <dgm:spPr/>
      <dgm:t>
        <a:bodyPr/>
        <a:lstStyle/>
        <a:p>
          <a:endParaRPr lang="en-US"/>
        </a:p>
      </dgm:t>
    </dgm:pt>
    <dgm:pt modelId="{ADF334DB-A996-4B39-ADF7-A1353EC884B8}" type="sibTrans" cxnId="{2DCA7AA5-470D-42A0-8FE2-BE8DBC640966}">
      <dgm:prSet/>
      <dgm:spPr/>
      <dgm:t>
        <a:bodyPr/>
        <a:lstStyle/>
        <a:p>
          <a:endParaRPr lang="en-US"/>
        </a:p>
      </dgm:t>
    </dgm:pt>
    <dgm:pt modelId="{326A2DF7-81FD-4C8B-BAAE-E6CEE0E503AB}">
      <dgm:prSet/>
      <dgm:spPr>
        <a:solidFill>
          <a:schemeClr val="bg1"/>
        </a:solidFill>
      </dgm:spPr>
      <dgm:t>
        <a:bodyPr/>
        <a:lstStyle/>
        <a:p>
          <a:r>
            <a:rPr lang="nn-NO">
              <a:solidFill>
                <a:schemeClr val="tx1"/>
              </a:solidFill>
            </a:rPr>
            <a:t>AVTALE MED FRIVILLIGE</a:t>
          </a:r>
          <a:endParaRPr lang="en-US">
            <a:solidFill>
              <a:schemeClr val="tx1"/>
            </a:solidFill>
          </a:endParaRPr>
        </a:p>
      </dgm:t>
    </dgm:pt>
    <dgm:pt modelId="{94C13E5A-CA91-44B4-8063-1FBE19A8BA99}" type="parTrans" cxnId="{FB677FD7-3B32-4D02-B1F7-EF15F02B5090}">
      <dgm:prSet/>
      <dgm:spPr/>
      <dgm:t>
        <a:bodyPr/>
        <a:lstStyle/>
        <a:p>
          <a:endParaRPr lang="en-US"/>
        </a:p>
      </dgm:t>
    </dgm:pt>
    <dgm:pt modelId="{DB5A9C61-9300-40B2-99AD-6A662339D834}" type="sibTrans" cxnId="{FB677FD7-3B32-4D02-B1F7-EF15F02B5090}">
      <dgm:prSet/>
      <dgm:spPr/>
      <dgm:t>
        <a:bodyPr/>
        <a:lstStyle/>
        <a:p>
          <a:endParaRPr lang="en-US"/>
        </a:p>
      </dgm:t>
    </dgm:pt>
    <dgm:pt modelId="{7A9D8708-A869-46E1-BC67-2A43B1A10B5B}">
      <dgm:prSet/>
      <dgm:spPr>
        <a:solidFill>
          <a:schemeClr val="bg1"/>
        </a:solidFill>
      </dgm:spPr>
      <dgm:t>
        <a:bodyPr/>
        <a:lstStyle/>
        <a:p>
          <a:r>
            <a:rPr lang="en-US">
              <a:solidFill>
                <a:schemeClr val="tx1"/>
              </a:solidFill>
            </a:rPr>
            <a:t>AVTALER OM ARBEIDSTID FOR ANSATTE</a:t>
          </a:r>
        </a:p>
      </dgm:t>
    </dgm:pt>
    <dgm:pt modelId="{0668CC41-958A-4201-A9C9-13DB2F637C30}" type="parTrans" cxnId="{DDF94134-4AB6-494F-96B0-B22171FDD9B8}">
      <dgm:prSet/>
      <dgm:spPr/>
      <dgm:t>
        <a:bodyPr/>
        <a:lstStyle/>
        <a:p>
          <a:endParaRPr lang="en-US"/>
        </a:p>
      </dgm:t>
    </dgm:pt>
    <dgm:pt modelId="{1D00E04B-96BB-4F07-AE7F-D90CEBC3DB0A}" type="sibTrans" cxnId="{DDF94134-4AB6-494F-96B0-B22171FDD9B8}">
      <dgm:prSet/>
      <dgm:spPr/>
      <dgm:t>
        <a:bodyPr/>
        <a:lstStyle/>
        <a:p>
          <a:endParaRPr lang="en-US"/>
        </a:p>
      </dgm:t>
    </dgm:pt>
    <dgm:pt modelId="{57114D9A-E9EF-4702-B591-1137C5A8D81C}" type="pres">
      <dgm:prSet presAssocID="{D1EDC2CA-F82F-4390-A0D7-B9713B74BE6D}" presName="diagram" presStyleCnt="0">
        <dgm:presLayoutVars>
          <dgm:dir/>
          <dgm:resizeHandles val="exact"/>
        </dgm:presLayoutVars>
      </dgm:prSet>
      <dgm:spPr/>
    </dgm:pt>
    <dgm:pt modelId="{0BCB5A38-7862-4197-B6F8-E73B1793CA2D}" type="pres">
      <dgm:prSet presAssocID="{77750BB5-5737-4DF5-9191-4A0B3E4F7529}" presName="node" presStyleLbl="node1" presStyleIdx="0" presStyleCnt="6">
        <dgm:presLayoutVars>
          <dgm:bulletEnabled val="1"/>
        </dgm:presLayoutVars>
      </dgm:prSet>
      <dgm:spPr/>
    </dgm:pt>
    <dgm:pt modelId="{74F78A4F-3FC2-408C-9B37-E05D39A295A1}" type="pres">
      <dgm:prSet presAssocID="{77B015CA-48E4-49E8-98ED-43870DA3F55B}" presName="sibTrans" presStyleCnt="0"/>
      <dgm:spPr/>
    </dgm:pt>
    <dgm:pt modelId="{0C826E8E-C10F-458B-9B9E-F16F137F94CE}" type="pres">
      <dgm:prSet presAssocID="{575AA9C1-1591-4806-9646-3A9914897EDC}" presName="node" presStyleLbl="node1" presStyleIdx="1" presStyleCnt="6">
        <dgm:presLayoutVars>
          <dgm:bulletEnabled val="1"/>
        </dgm:presLayoutVars>
      </dgm:prSet>
      <dgm:spPr/>
    </dgm:pt>
    <dgm:pt modelId="{BFA42805-FD82-458F-8F0A-025BFDA3DF74}" type="pres">
      <dgm:prSet presAssocID="{E2F42304-AA89-47E7-BF35-AED5C2FAF075}" presName="sibTrans" presStyleCnt="0"/>
      <dgm:spPr/>
    </dgm:pt>
    <dgm:pt modelId="{FEFE2267-64BF-40B7-B3BA-A44CD5620C34}" type="pres">
      <dgm:prSet presAssocID="{2F0BE2FF-775E-450B-9F1A-1CF51EF11B8D}" presName="node" presStyleLbl="node1" presStyleIdx="2" presStyleCnt="6">
        <dgm:presLayoutVars>
          <dgm:bulletEnabled val="1"/>
        </dgm:presLayoutVars>
      </dgm:prSet>
      <dgm:spPr/>
    </dgm:pt>
    <dgm:pt modelId="{9765FD12-31B0-483F-9BD1-3E7430BDDF95}" type="pres">
      <dgm:prSet presAssocID="{2CC9E029-FE3E-4A3E-AB92-2CADB8F36D4A}" presName="sibTrans" presStyleCnt="0"/>
      <dgm:spPr/>
    </dgm:pt>
    <dgm:pt modelId="{18780D3E-94C9-4FB2-BF0D-C5819B95BE3F}" type="pres">
      <dgm:prSet presAssocID="{8B305F75-FBBB-45A7-96FC-84ADA5403664}" presName="node" presStyleLbl="node1" presStyleIdx="3" presStyleCnt="6">
        <dgm:presLayoutVars>
          <dgm:bulletEnabled val="1"/>
        </dgm:presLayoutVars>
      </dgm:prSet>
      <dgm:spPr/>
    </dgm:pt>
    <dgm:pt modelId="{22FC595B-6D7A-4A9C-9B91-5A252FCD85A9}" type="pres">
      <dgm:prSet presAssocID="{ADF334DB-A996-4B39-ADF7-A1353EC884B8}" presName="sibTrans" presStyleCnt="0"/>
      <dgm:spPr/>
    </dgm:pt>
    <dgm:pt modelId="{0E4E9618-E789-470D-9280-2913E4244803}" type="pres">
      <dgm:prSet presAssocID="{326A2DF7-81FD-4C8B-BAAE-E6CEE0E503AB}" presName="node" presStyleLbl="node1" presStyleIdx="4" presStyleCnt="6">
        <dgm:presLayoutVars>
          <dgm:bulletEnabled val="1"/>
        </dgm:presLayoutVars>
      </dgm:prSet>
      <dgm:spPr/>
    </dgm:pt>
    <dgm:pt modelId="{C70828B0-3681-465C-98DE-ADEA7034F253}" type="pres">
      <dgm:prSet presAssocID="{DB5A9C61-9300-40B2-99AD-6A662339D834}" presName="sibTrans" presStyleCnt="0"/>
      <dgm:spPr/>
    </dgm:pt>
    <dgm:pt modelId="{AB86C01F-6231-4FDB-B4C8-BBD5D9D81BAE}" type="pres">
      <dgm:prSet presAssocID="{7A9D8708-A869-46E1-BC67-2A43B1A10B5B}" presName="node" presStyleLbl="node1" presStyleIdx="5" presStyleCnt="6">
        <dgm:presLayoutVars>
          <dgm:bulletEnabled val="1"/>
        </dgm:presLayoutVars>
      </dgm:prSet>
      <dgm:spPr/>
    </dgm:pt>
  </dgm:ptLst>
  <dgm:cxnLst>
    <dgm:cxn modelId="{9AE12016-DAE1-4DCF-B42E-EDCE9546492A}" type="presOf" srcId="{2F0BE2FF-775E-450B-9F1A-1CF51EF11B8D}" destId="{FEFE2267-64BF-40B7-B3BA-A44CD5620C34}" srcOrd="0" destOrd="0" presId="urn:microsoft.com/office/officeart/2005/8/layout/default"/>
    <dgm:cxn modelId="{8B343B31-9ED3-4A7A-8971-472E220E7C29}" type="presOf" srcId="{77750BB5-5737-4DF5-9191-4A0B3E4F7529}" destId="{0BCB5A38-7862-4197-B6F8-E73B1793CA2D}" srcOrd="0" destOrd="0" presId="urn:microsoft.com/office/officeart/2005/8/layout/default"/>
    <dgm:cxn modelId="{DDF94134-4AB6-494F-96B0-B22171FDD9B8}" srcId="{D1EDC2CA-F82F-4390-A0D7-B9713B74BE6D}" destId="{7A9D8708-A869-46E1-BC67-2A43B1A10B5B}" srcOrd="5" destOrd="0" parTransId="{0668CC41-958A-4201-A9C9-13DB2F637C30}" sibTransId="{1D00E04B-96BB-4F07-AE7F-D90CEBC3DB0A}"/>
    <dgm:cxn modelId="{D94DC33C-E97A-44AD-8F87-CA17503824B7}" srcId="{D1EDC2CA-F82F-4390-A0D7-B9713B74BE6D}" destId="{575AA9C1-1591-4806-9646-3A9914897EDC}" srcOrd="1" destOrd="0" parTransId="{14E8C752-AFB6-42A0-93B1-947A639BDF08}" sibTransId="{E2F42304-AA89-47E7-BF35-AED5C2FAF075}"/>
    <dgm:cxn modelId="{45903F62-6E48-41AB-AD98-E5E86894A714}" type="presOf" srcId="{7A9D8708-A869-46E1-BC67-2A43B1A10B5B}" destId="{AB86C01F-6231-4FDB-B4C8-BBD5D9D81BAE}" srcOrd="0" destOrd="0" presId="urn:microsoft.com/office/officeart/2005/8/layout/default"/>
    <dgm:cxn modelId="{1FE7B463-E3BE-4E3D-AD30-70A4D4FE2140}" type="presOf" srcId="{8B305F75-FBBB-45A7-96FC-84ADA5403664}" destId="{18780D3E-94C9-4FB2-BF0D-C5819B95BE3F}" srcOrd="0" destOrd="0" presId="urn:microsoft.com/office/officeart/2005/8/layout/default"/>
    <dgm:cxn modelId="{3DDD02A2-D3ED-4C20-9D68-8F3BAE2D1D86}" type="presOf" srcId="{575AA9C1-1591-4806-9646-3A9914897EDC}" destId="{0C826E8E-C10F-458B-9B9E-F16F137F94CE}" srcOrd="0" destOrd="0" presId="urn:microsoft.com/office/officeart/2005/8/layout/default"/>
    <dgm:cxn modelId="{2DCA7AA5-470D-42A0-8FE2-BE8DBC640966}" srcId="{D1EDC2CA-F82F-4390-A0D7-B9713B74BE6D}" destId="{8B305F75-FBBB-45A7-96FC-84ADA5403664}" srcOrd="3" destOrd="0" parTransId="{6C81641C-008D-4A92-BDD2-693104ED2D48}" sibTransId="{ADF334DB-A996-4B39-ADF7-A1353EC884B8}"/>
    <dgm:cxn modelId="{E93448A9-55F6-463D-9892-D6A4BE21BCEA}" type="presOf" srcId="{326A2DF7-81FD-4C8B-BAAE-E6CEE0E503AB}" destId="{0E4E9618-E789-470D-9280-2913E4244803}" srcOrd="0" destOrd="0" presId="urn:microsoft.com/office/officeart/2005/8/layout/default"/>
    <dgm:cxn modelId="{281385C0-E15F-4395-8198-9BB6775FC350}" type="presOf" srcId="{D1EDC2CA-F82F-4390-A0D7-B9713B74BE6D}" destId="{57114D9A-E9EF-4702-B591-1137C5A8D81C}" srcOrd="0" destOrd="0" presId="urn:microsoft.com/office/officeart/2005/8/layout/default"/>
    <dgm:cxn modelId="{BA7F96C6-C6EA-4CBA-A309-797080F593EB}" srcId="{D1EDC2CA-F82F-4390-A0D7-B9713B74BE6D}" destId="{2F0BE2FF-775E-450B-9F1A-1CF51EF11B8D}" srcOrd="2" destOrd="0" parTransId="{23A40BE2-0E67-499C-A6E6-6178FF5CDC03}" sibTransId="{2CC9E029-FE3E-4A3E-AB92-2CADB8F36D4A}"/>
    <dgm:cxn modelId="{FB677FD7-3B32-4D02-B1F7-EF15F02B5090}" srcId="{D1EDC2CA-F82F-4390-A0D7-B9713B74BE6D}" destId="{326A2DF7-81FD-4C8B-BAAE-E6CEE0E503AB}" srcOrd="4" destOrd="0" parTransId="{94C13E5A-CA91-44B4-8063-1FBE19A8BA99}" sibTransId="{DB5A9C61-9300-40B2-99AD-6A662339D834}"/>
    <dgm:cxn modelId="{16962CF3-FD50-4FDE-A416-266C48E77661}" srcId="{D1EDC2CA-F82F-4390-A0D7-B9713B74BE6D}" destId="{77750BB5-5737-4DF5-9191-4A0B3E4F7529}" srcOrd="0" destOrd="0" parTransId="{A13D7D5E-5A68-440C-9851-41DF8DE92422}" sibTransId="{77B015CA-48E4-49E8-98ED-43870DA3F55B}"/>
    <dgm:cxn modelId="{581385CA-0E13-46D3-A007-F11DD4CCF832}" type="presParOf" srcId="{57114D9A-E9EF-4702-B591-1137C5A8D81C}" destId="{0BCB5A38-7862-4197-B6F8-E73B1793CA2D}" srcOrd="0" destOrd="0" presId="urn:microsoft.com/office/officeart/2005/8/layout/default"/>
    <dgm:cxn modelId="{04C11DC3-4D8A-44DB-BE66-5D49A0953D67}" type="presParOf" srcId="{57114D9A-E9EF-4702-B591-1137C5A8D81C}" destId="{74F78A4F-3FC2-408C-9B37-E05D39A295A1}" srcOrd="1" destOrd="0" presId="urn:microsoft.com/office/officeart/2005/8/layout/default"/>
    <dgm:cxn modelId="{AAB4026E-216A-4A6A-B336-A0BD6DBAD058}" type="presParOf" srcId="{57114D9A-E9EF-4702-B591-1137C5A8D81C}" destId="{0C826E8E-C10F-458B-9B9E-F16F137F94CE}" srcOrd="2" destOrd="0" presId="urn:microsoft.com/office/officeart/2005/8/layout/default"/>
    <dgm:cxn modelId="{5BB85314-0B85-4395-A4CC-8D27C6FAF0DD}" type="presParOf" srcId="{57114D9A-E9EF-4702-B591-1137C5A8D81C}" destId="{BFA42805-FD82-458F-8F0A-025BFDA3DF74}" srcOrd="3" destOrd="0" presId="urn:microsoft.com/office/officeart/2005/8/layout/default"/>
    <dgm:cxn modelId="{8D0A42DD-B3D7-4380-95B8-E3391C250600}" type="presParOf" srcId="{57114D9A-E9EF-4702-B591-1137C5A8D81C}" destId="{FEFE2267-64BF-40B7-B3BA-A44CD5620C34}" srcOrd="4" destOrd="0" presId="urn:microsoft.com/office/officeart/2005/8/layout/default"/>
    <dgm:cxn modelId="{4959093A-3EDB-4939-B0F0-B002DE7C3968}" type="presParOf" srcId="{57114D9A-E9EF-4702-B591-1137C5A8D81C}" destId="{9765FD12-31B0-483F-9BD1-3E7430BDDF95}" srcOrd="5" destOrd="0" presId="urn:microsoft.com/office/officeart/2005/8/layout/default"/>
    <dgm:cxn modelId="{D1D5F8BD-0B1D-49CB-AF83-D3AE88BD6E99}" type="presParOf" srcId="{57114D9A-E9EF-4702-B591-1137C5A8D81C}" destId="{18780D3E-94C9-4FB2-BF0D-C5819B95BE3F}" srcOrd="6" destOrd="0" presId="urn:microsoft.com/office/officeart/2005/8/layout/default"/>
    <dgm:cxn modelId="{3615FED8-47C0-41A7-99BD-ECDDBC35A152}" type="presParOf" srcId="{57114D9A-E9EF-4702-B591-1137C5A8D81C}" destId="{22FC595B-6D7A-4A9C-9B91-5A252FCD85A9}" srcOrd="7" destOrd="0" presId="urn:microsoft.com/office/officeart/2005/8/layout/default"/>
    <dgm:cxn modelId="{3AD2209D-2F32-4CF1-B067-A7D24698CF0F}" type="presParOf" srcId="{57114D9A-E9EF-4702-B591-1137C5A8D81C}" destId="{0E4E9618-E789-470D-9280-2913E4244803}" srcOrd="8" destOrd="0" presId="urn:microsoft.com/office/officeart/2005/8/layout/default"/>
    <dgm:cxn modelId="{FA3A3B7F-03FE-43F7-B0E2-9D3FA04D618E}" type="presParOf" srcId="{57114D9A-E9EF-4702-B591-1137C5A8D81C}" destId="{C70828B0-3681-465C-98DE-ADEA7034F253}" srcOrd="9" destOrd="0" presId="urn:microsoft.com/office/officeart/2005/8/layout/default"/>
    <dgm:cxn modelId="{4FF46759-3725-4B05-BE11-E2EB53EC8A9E}" type="presParOf" srcId="{57114D9A-E9EF-4702-B591-1137C5A8D81C}" destId="{AB86C01F-6231-4FDB-B4C8-BBD5D9D81BAE}" srcOrd="1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2E4233F-6BAE-474A-8D0E-928587149E23}" type="doc">
      <dgm:prSet loTypeId="urn:microsoft.com/office/officeart/2005/8/layout/default" loCatId="list" qsTypeId="urn:microsoft.com/office/officeart/2005/8/quickstyle/simple1" qsCatId="simple" csTypeId="urn:microsoft.com/office/officeart/2005/8/colors/colorful5" csCatId="colorful" phldr="1"/>
      <dgm:spPr/>
      <dgm:t>
        <a:bodyPr/>
        <a:lstStyle/>
        <a:p>
          <a:endParaRPr lang="en-US"/>
        </a:p>
      </dgm:t>
    </dgm:pt>
    <dgm:pt modelId="{95008459-8B62-4222-9994-B5DFD87E0258}">
      <dgm:prSet custT="1"/>
      <dgm:spPr>
        <a:solidFill>
          <a:srgbClr val="9BAFB5"/>
        </a:solidFill>
        <a:ln>
          <a:noFill/>
        </a:ln>
      </dgm:spPr>
      <dgm:t>
        <a:bodyPr/>
        <a:lstStyle/>
        <a:p>
          <a:pPr algn="ctr"/>
          <a:r>
            <a:rPr lang="en-US" sz="4000">
              <a:solidFill>
                <a:schemeClr val="bg1">
                  <a:alpha val="80000"/>
                </a:schemeClr>
              </a:solidFill>
            </a:rPr>
            <a:t>Leir pågår –</a:t>
          </a:r>
        </a:p>
        <a:p>
          <a:pPr algn="ctr"/>
          <a:r>
            <a:rPr lang="en-US" sz="4000">
              <a:solidFill>
                <a:schemeClr val="bg1">
                  <a:alpha val="80000"/>
                </a:schemeClr>
              </a:solidFill>
            </a:rPr>
            <a:t> hold avstand!</a:t>
          </a:r>
        </a:p>
        <a:p>
          <a:pPr algn="l"/>
          <a:r>
            <a:rPr lang="en-US" sz="2000">
              <a:solidFill>
                <a:schemeClr val="bg1">
                  <a:alpha val="80000"/>
                </a:schemeClr>
              </a:solidFill>
            </a:rPr>
            <a:t>-</a:t>
          </a:r>
          <a:endParaRPr lang="en-US" sz="4000">
            <a:solidFill>
              <a:schemeClr val="bg1">
                <a:alpha val="80000"/>
              </a:schemeClr>
            </a:solidFill>
          </a:endParaRPr>
        </a:p>
      </dgm:t>
    </dgm:pt>
    <dgm:pt modelId="{24C42BC2-1673-4FB3-9BC5-C01C03563B9C}" type="parTrans" cxnId="{18CF1226-90D9-425C-B464-D356B1D4B967}">
      <dgm:prSet/>
      <dgm:spPr/>
      <dgm:t>
        <a:bodyPr/>
        <a:lstStyle/>
        <a:p>
          <a:endParaRPr lang="en-US"/>
        </a:p>
      </dgm:t>
    </dgm:pt>
    <dgm:pt modelId="{AF0A038A-8BB0-4BA5-B241-8F00C3E954A1}" type="sibTrans" cxnId="{18CF1226-90D9-425C-B464-D356B1D4B967}">
      <dgm:prSet/>
      <dgm:spPr/>
      <dgm:t>
        <a:bodyPr/>
        <a:lstStyle/>
        <a:p>
          <a:endParaRPr lang="en-US"/>
        </a:p>
      </dgm:t>
    </dgm:pt>
    <dgm:pt modelId="{A4C25E93-2D10-456D-AFDB-12298143AFA9}" type="pres">
      <dgm:prSet presAssocID="{52E4233F-6BAE-474A-8D0E-928587149E23}" presName="diagram" presStyleCnt="0">
        <dgm:presLayoutVars>
          <dgm:dir/>
          <dgm:resizeHandles val="exact"/>
        </dgm:presLayoutVars>
      </dgm:prSet>
      <dgm:spPr/>
    </dgm:pt>
    <dgm:pt modelId="{01C7994A-9AC4-4911-BB5B-948104E1DACE}" type="pres">
      <dgm:prSet presAssocID="{95008459-8B62-4222-9994-B5DFD87E0258}" presName="node" presStyleLbl="node1" presStyleIdx="0" presStyleCnt="1" custScaleX="117577" custScaleY="98623" custLinFactNeighborX="-4088" custLinFactNeighborY="1932">
        <dgm:presLayoutVars>
          <dgm:bulletEnabled val="1"/>
        </dgm:presLayoutVars>
      </dgm:prSet>
      <dgm:spPr/>
    </dgm:pt>
  </dgm:ptLst>
  <dgm:cxnLst>
    <dgm:cxn modelId="{18CF1226-90D9-425C-B464-D356B1D4B967}" srcId="{52E4233F-6BAE-474A-8D0E-928587149E23}" destId="{95008459-8B62-4222-9994-B5DFD87E0258}" srcOrd="0" destOrd="0" parTransId="{24C42BC2-1673-4FB3-9BC5-C01C03563B9C}" sibTransId="{AF0A038A-8BB0-4BA5-B241-8F00C3E954A1}"/>
    <dgm:cxn modelId="{65BE7B83-08BE-4AB8-B157-B65966D6302D}" type="presOf" srcId="{95008459-8B62-4222-9994-B5DFD87E0258}" destId="{01C7994A-9AC4-4911-BB5B-948104E1DACE}" srcOrd="0" destOrd="0" presId="urn:microsoft.com/office/officeart/2005/8/layout/default"/>
    <dgm:cxn modelId="{D7B7B5AF-4B91-4C5C-9952-218CD516BD24}" type="presOf" srcId="{52E4233F-6BAE-474A-8D0E-928587149E23}" destId="{A4C25E93-2D10-456D-AFDB-12298143AFA9}" srcOrd="0" destOrd="0" presId="urn:microsoft.com/office/officeart/2005/8/layout/default"/>
    <dgm:cxn modelId="{231FEC55-96AB-4098-B79B-19FBAF8E8B60}" type="presParOf" srcId="{A4C25E93-2D10-456D-AFDB-12298143AFA9}" destId="{01C7994A-9AC4-4911-BB5B-948104E1DACE}" srcOrd="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2E4233F-6BAE-474A-8D0E-928587149E23}" type="doc">
      <dgm:prSet loTypeId="urn:microsoft.com/office/officeart/2005/8/layout/default" loCatId="list" qsTypeId="urn:microsoft.com/office/officeart/2005/8/quickstyle/simple1" qsCatId="simple" csTypeId="urn:microsoft.com/office/officeart/2005/8/colors/colorful5" csCatId="colorful" phldr="1"/>
      <dgm:spPr/>
      <dgm:t>
        <a:bodyPr/>
        <a:lstStyle/>
        <a:p>
          <a:endParaRPr lang="en-US"/>
        </a:p>
      </dgm:t>
    </dgm:pt>
    <dgm:pt modelId="{95008459-8B62-4222-9994-B5DFD87E0258}">
      <dgm:prSet custT="1"/>
      <dgm:spPr>
        <a:solidFill>
          <a:srgbClr val="9BAFB5"/>
        </a:solidFill>
        <a:ln>
          <a:noFill/>
        </a:ln>
      </dgm:spPr>
      <dgm:t>
        <a:bodyPr/>
        <a:lstStyle/>
        <a:p>
          <a:pPr algn="ctr">
            <a:lnSpc>
              <a:spcPct val="100000"/>
            </a:lnSpc>
          </a:pPr>
          <a:endParaRPr lang="en-US" sz="4000">
            <a:solidFill>
              <a:schemeClr val="tx1">
                <a:alpha val="80000"/>
              </a:schemeClr>
            </a:solidFill>
          </a:endParaRPr>
        </a:p>
        <a:p>
          <a:pPr algn="ctr">
            <a:lnSpc>
              <a:spcPct val="100000"/>
            </a:lnSpc>
          </a:pPr>
          <a:r>
            <a:rPr lang="en-US" sz="4000" err="1">
              <a:solidFill>
                <a:schemeClr val="tx1">
                  <a:alpha val="80000"/>
                </a:schemeClr>
              </a:solidFill>
            </a:rPr>
            <a:t>Trygg</a:t>
          </a:r>
          <a:r>
            <a:rPr lang="en-US" sz="4000">
              <a:solidFill>
                <a:schemeClr val="tx1">
                  <a:alpha val="80000"/>
                </a:schemeClr>
              </a:solidFill>
            </a:rPr>
            <a:t> leir for:</a:t>
          </a:r>
        </a:p>
        <a:p>
          <a:pPr algn="l">
            <a:lnSpc>
              <a:spcPct val="100000"/>
            </a:lnSpc>
          </a:pPr>
          <a:r>
            <a:rPr lang="en-US" sz="2000">
              <a:solidFill>
                <a:schemeClr val="bg1">
                  <a:alpha val="80000"/>
                </a:schemeClr>
              </a:solidFill>
            </a:rPr>
            <a:t>- Arrangører – </a:t>
          </a:r>
          <a:r>
            <a:rPr lang="en-US" sz="2000" err="1">
              <a:solidFill>
                <a:schemeClr val="bg1">
                  <a:alpha val="80000"/>
                </a:schemeClr>
              </a:solidFill>
            </a:rPr>
            <a:t>juridisk</a:t>
          </a:r>
          <a:r>
            <a:rPr lang="en-US" sz="2000">
              <a:solidFill>
                <a:schemeClr val="bg1">
                  <a:alpha val="80000"/>
                </a:schemeClr>
              </a:solidFill>
            </a:rPr>
            <a:t>, </a:t>
          </a:r>
          <a:r>
            <a:rPr lang="en-US" sz="2000" err="1">
              <a:solidFill>
                <a:schemeClr val="bg1">
                  <a:alpha val="80000"/>
                </a:schemeClr>
              </a:solidFill>
            </a:rPr>
            <a:t>forsikringer</a:t>
          </a:r>
          <a:r>
            <a:rPr lang="en-US" sz="2000">
              <a:solidFill>
                <a:schemeClr val="bg1">
                  <a:alpha val="80000"/>
                </a:schemeClr>
              </a:solidFill>
            </a:rPr>
            <a:t>, </a:t>
          </a:r>
          <a:r>
            <a:rPr lang="en-US" sz="2000" err="1">
              <a:solidFill>
                <a:schemeClr val="bg1">
                  <a:alpha val="80000"/>
                </a:schemeClr>
              </a:solidFill>
            </a:rPr>
            <a:t>avtaler</a:t>
          </a:r>
          <a:endParaRPr lang="en-US" sz="2000">
            <a:solidFill>
              <a:schemeClr val="bg1">
                <a:alpha val="80000"/>
              </a:schemeClr>
            </a:solidFill>
          </a:endParaRPr>
        </a:p>
        <a:p>
          <a:pPr algn="l">
            <a:lnSpc>
              <a:spcPct val="90000"/>
            </a:lnSpc>
          </a:pPr>
          <a:r>
            <a:rPr lang="en-US" sz="2000">
              <a:solidFill>
                <a:schemeClr val="bg1">
                  <a:alpha val="80000"/>
                </a:schemeClr>
              </a:solidFill>
            </a:rPr>
            <a:t>- Deltagere – </a:t>
          </a:r>
          <a:r>
            <a:rPr lang="en-US" sz="2000" err="1">
              <a:solidFill>
                <a:schemeClr val="bg1">
                  <a:alpha val="80000"/>
                </a:schemeClr>
              </a:solidFill>
            </a:rPr>
            <a:t>aktiviteter</a:t>
          </a:r>
          <a:r>
            <a:rPr lang="en-US" sz="2000">
              <a:solidFill>
                <a:schemeClr val="bg1">
                  <a:alpha val="80000"/>
                </a:schemeClr>
              </a:solidFill>
            </a:rPr>
            <a:t>, </a:t>
          </a:r>
          <a:r>
            <a:rPr lang="en-US" sz="2000" err="1">
              <a:solidFill>
                <a:schemeClr val="bg1">
                  <a:alpha val="80000"/>
                </a:schemeClr>
              </a:solidFill>
            </a:rPr>
            <a:t>fysisk</a:t>
          </a:r>
          <a:r>
            <a:rPr lang="en-US" sz="2000">
              <a:solidFill>
                <a:schemeClr val="bg1">
                  <a:alpha val="80000"/>
                </a:schemeClr>
              </a:solidFill>
            </a:rPr>
            <a:t> og </a:t>
          </a:r>
          <a:r>
            <a:rPr lang="en-US" sz="2000" err="1">
              <a:solidFill>
                <a:schemeClr val="bg1">
                  <a:alpha val="80000"/>
                </a:schemeClr>
              </a:solidFill>
            </a:rPr>
            <a:t>psykisk</a:t>
          </a:r>
          <a:endParaRPr lang="en-US" sz="2000">
            <a:solidFill>
              <a:schemeClr val="bg1">
                <a:alpha val="80000"/>
              </a:schemeClr>
            </a:solidFill>
          </a:endParaRPr>
        </a:p>
        <a:p>
          <a:pPr algn="l">
            <a:lnSpc>
              <a:spcPct val="90000"/>
            </a:lnSpc>
          </a:pPr>
          <a:r>
            <a:rPr lang="en-US" sz="2000">
              <a:solidFill>
                <a:schemeClr val="bg1">
                  <a:alpha val="80000"/>
                </a:schemeClr>
              </a:solidFill>
            </a:rPr>
            <a:t>- </a:t>
          </a:r>
          <a:r>
            <a:rPr lang="en-US" sz="2000" err="1">
              <a:solidFill>
                <a:schemeClr val="bg1">
                  <a:alpha val="80000"/>
                </a:schemeClr>
              </a:solidFill>
            </a:rPr>
            <a:t>Foreldre</a:t>
          </a:r>
          <a:r>
            <a:rPr lang="en-US" sz="2000">
              <a:solidFill>
                <a:schemeClr val="bg1">
                  <a:alpha val="80000"/>
                </a:schemeClr>
              </a:solidFill>
            </a:rPr>
            <a:t> – </a:t>
          </a:r>
          <a:r>
            <a:rPr lang="en-US" sz="2000" err="1">
              <a:solidFill>
                <a:schemeClr val="bg1">
                  <a:alpha val="80000"/>
                </a:schemeClr>
              </a:solidFill>
            </a:rPr>
            <a:t>informasjon</a:t>
          </a:r>
          <a:r>
            <a:rPr lang="en-US" sz="2000">
              <a:solidFill>
                <a:schemeClr val="bg1">
                  <a:alpha val="80000"/>
                </a:schemeClr>
              </a:solidFill>
            </a:rPr>
            <a:t>, </a:t>
          </a:r>
          <a:r>
            <a:rPr lang="en-US" sz="2000" err="1">
              <a:solidFill>
                <a:schemeClr val="bg1">
                  <a:alpha val="80000"/>
                </a:schemeClr>
              </a:solidFill>
            </a:rPr>
            <a:t>komunikasjon</a:t>
          </a:r>
          <a:r>
            <a:rPr lang="en-US" sz="2000">
              <a:solidFill>
                <a:schemeClr val="bg1">
                  <a:alpha val="80000"/>
                </a:schemeClr>
              </a:solidFill>
            </a:rPr>
            <a:t>, </a:t>
          </a:r>
        </a:p>
        <a:p>
          <a:pPr algn="l">
            <a:lnSpc>
              <a:spcPct val="90000"/>
            </a:lnSpc>
          </a:pPr>
          <a:r>
            <a:rPr lang="en-US" sz="2000">
              <a:solidFill>
                <a:schemeClr val="bg1">
                  <a:alpha val="80000"/>
                </a:schemeClr>
              </a:solidFill>
            </a:rPr>
            <a:t>                  </a:t>
          </a:r>
          <a:r>
            <a:rPr lang="en-US" sz="2000" err="1">
              <a:solidFill>
                <a:schemeClr val="bg1">
                  <a:alpha val="80000"/>
                </a:schemeClr>
              </a:solidFill>
            </a:rPr>
            <a:t>troverdighet</a:t>
          </a:r>
          <a:r>
            <a:rPr lang="en-US" sz="2000">
              <a:solidFill>
                <a:schemeClr val="bg1">
                  <a:alpha val="80000"/>
                </a:schemeClr>
              </a:solidFill>
            </a:rPr>
            <a:t> </a:t>
          </a:r>
          <a:r>
            <a:rPr lang="en-US" sz="2000" err="1">
              <a:solidFill>
                <a:schemeClr val="bg1">
                  <a:alpha val="80000"/>
                </a:schemeClr>
              </a:solidFill>
            </a:rPr>
            <a:t>osv</a:t>
          </a:r>
          <a:r>
            <a:rPr lang="en-US" sz="2000">
              <a:solidFill>
                <a:schemeClr val="bg1">
                  <a:alpha val="80000"/>
                </a:schemeClr>
              </a:solidFill>
            </a:rPr>
            <a:t>. </a:t>
          </a:r>
        </a:p>
        <a:p>
          <a:pPr algn="l">
            <a:lnSpc>
              <a:spcPct val="90000"/>
            </a:lnSpc>
          </a:pPr>
          <a:r>
            <a:rPr lang="en-US" sz="2000">
              <a:solidFill>
                <a:schemeClr val="bg1">
                  <a:alpha val="80000"/>
                </a:schemeClr>
              </a:solidFill>
            </a:rPr>
            <a:t>- </a:t>
          </a:r>
          <a:r>
            <a:rPr lang="en-US" sz="2000" err="1">
              <a:solidFill>
                <a:schemeClr val="bg1">
                  <a:alpha val="80000"/>
                </a:schemeClr>
              </a:solidFill>
            </a:rPr>
            <a:t>Frivillige</a:t>
          </a:r>
          <a:r>
            <a:rPr lang="en-US" sz="2000">
              <a:solidFill>
                <a:schemeClr val="bg1">
                  <a:alpha val="80000"/>
                </a:schemeClr>
              </a:solidFill>
            </a:rPr>
            <a:t> – </a:t>
          </a:r>
          <a:r>
            <a:rPr lang="en-US" sz="2000" err="1">
              <a:solidFill>
                <a:schemeClr val="bg1">
                  <a:alpha val="80000"/>
                </a:schemeClr>
              </a:solidFill>
            </a:rPr>
            <a:t>arbeidsmiljø</a:t>
          </a:r>
          <a:r>
            <a:rPr lang="en-US" sz="2000">
              <a:solidFill>
                <a:schemeClr val="bg1">
                  <a:alpha val="80000"/>
                </a:schemeClr>
              </a:solidFill>
            </a:rPr>
            <a:t>, </a:t>
          </a:r>
          <a:r>
            <a:rPr lang="en-US" sz="2000" err="1">
              <a:solidFill>
                <a:schemeClr val="bg1">
                  <a:alpha val="80000"/>
                </a:schemeClr>
              </a:solidFill>
            </a:rPr>
            <a:t>aktiviteter</a:t>
          </a:r>
          <a:r>
            <a:rPr lang="en-US" sz="2000">
              <a:solidFill>
                <a:schemeClr val="bg1">
                  <a:alpha val="80000"/>
                </a:schemeClr>
              </a:solidFill>
            </a:rPr>
            <a:t>, </a:t>
          </a:r>
          <a:r>
            <a:rPr lang="en-US" sz="2000" err="1">
              <a:solidFill>
                <a:schemeClr val="bg1">
                  <a:alpha val="80000"/>
                </a:schemeClr>
              </a:solidFill>
            </a:rPr>
            <a:t>psykososialt</a:t>
          </a:r>
          <a:endParaRPr lang="en-US" sz="2000">
            <a:solidFill>
              <a:schemeClr val="bg1">
                <a:alpha val="80000"/>
              </a:schemeClr>
            </a:solidFill>
          </a:endParaRPr>
        </a:p>
        <a:p>
          <a:pPr algn="l">
            <a:lnSpc>
              <a:spcPct val="90000"/>
            </a:lnSpc>
          </a:pPr>
          <a:r>
            <a:rPr lang="en-US" sz="2000">
              <a:solidFill>
                <a:schemeClr val="bg1">
                  <a:alpha val="80000"/>
                </a:schemeClr>
              </a:solidFill>
            </a:rPr>
            <a:t>- </a:t>
          </a:r>
          <a:r>
            <a:rPr lang="en-US" sz="2000" err="1">
              <a:solidFill>
                <a:schemeClr val="bg1">
                  <a:alpha val="80000"/>
                </a:schemeClr>
              </a:solidFill>
            </a:rPr>
            <a:t>Ansatte</a:t>
          </a:r>
          <a:r>
            <a:rPr lang="en-US" sz="2000">
              <a:solidFill>
                <a:schemeClr val="bg1">
                  <a:alpha val="80000"/>
                </a:schemeClr>
              </a:solidFill>
            </a:rPr>
            <a:t> – </a:t>
          </a:r>
          <a:r>
            <a:rPr lang="en-US" sz="2000" err="1">
              <a:solidFill>
                <a:schemeClr val="bg1">
                  <a:alpha val="80000"/>
                </a:schemeClr>
              </a:solidFill>
            </a:rPr>
            <a:t>arbeidsmiljø</a:t>
          </a:r>
          <a:r>
            <a:rPr lang="en-US" sz="2000">
              <a:solidFill>
                <a:schemeClr val="bg1">
                  <a:alpha val="80000"/>
                </a:schemeClr>
              </a:solidFill>
            </a:rPr>
            <a:t>, </a:t>
          </a:r>
          <a:r>
            <a:rPr lang="en-US" sz="2000" err="1">
              <a:solidFill>
                <a:schemeClr val="bg1">
                  <a:alpha val="80000"/>
                </a:schemeClr>
              </a:solidFill>
            </a:rPr>
            <a:t>arbeidstid</a:t>
          </a:r>
          <a:r>
            <a:rPr lang="en-US" sz="2000">
              <a:solidFill>
                <a:schemeClr val="bg1">
                  <a:alpha val="80000"/>
                </a:schemeClr>
              </a:solidFill>
            </a:rPr>
            <a:t>, </a:t>
          </a:r>
          <a:r>
            <a:rPr lang="en-US" sz="2000" err="1">
              <a:solidFill>
                <a:schemeClr val="bg1">
                  <a:alpha val="80000"/>
                </a:schemeClr>
              </a:solidFill>
            </a:rPr>
            <a:t>hviletid</a:t>
          </a:r>
          <a:r>
            <a:rPr lang="en-US" sz="2000">
              <a:solidFill>
                <a:schemeClr val="bg1">
                  <a:alpha val="80000"/>
                </a:schemeClr>
              </a:solidFill>
            </a:rPr>
            <a:t>, </a:t>
          </a:r>
        </a:p>
        <a:p>
          <a:pPr algn="l">
            <a:lnSpc>
              <a:spcPct val="90000"/>
            </a:lnSpc>
          </a:pPr>
          <a:r>
            <a:rPr lang="en-US" sz="2000">
              <a:solidFill>
                <a:schemeClr val="bg1">
                  <a:alpha val="80000"/>
                </a:schemeClr>
              </a:solidFill>
            </a:rPr>
            <a:t>	</a:t>
          </a:r>
          <a:endParaRPr lang="en-US" sz="4000">
            <a:solidFill>
              <a:schemeClr val="bg1">
                <a:alpha val="80000"/>
              </a:schemeClr>
            </a:solidFill>
          </a:endParaRPr>
        </a:p>
      </dgm:t>
    </dgm:pt>
    <dgm:pt modelId="{24C42BC2-1673-4FB3-9BC5-C01C03563B9C}" type="parTrans" cxnId="{18CF1226-90D9-425C-B464-D356B1D4B967}">
      <dgm:prSet/>
      <dgm:spPr/>
      <dgm:t>
        <a:bodyPr/>
        <a:lstStyle/>
        <a:p>
          <a:endParaRPr lang="en-US"/>
        </a:p>
      </dgm:t>
    </dgm:pt>
    <dgm:pt modelId="{AF0A038A-8BB0-4BA5-B241-8F00C3E954A1}" type="sibTrans" cxnId="{18CF1226-90D9-425C-B464-D356B1D4B967}">
      <dgm:prSet/>
      <dgm:spPr/>
      <dgm:t>
        <a:bodyPr/>
        <a:lstStyle/>
        <a:p>
          <a:endParaRPr lang="en-US"/>
        </a:p>
      </dgm:t>
    </dgm:pt>
    <dgm:pt modelId="{A4C25E93-2D10-456D-AFDB-12298143AFA9}" type="pres">
      <dgm:prSet presAssocID="{52E4233F-6BAE-474A-8D0E-928587149E23}" presName="diagram" presStyleCnt="0">
        <dgm:presLayoutVars>
          <dgm:dir/>
          <dgm:resizeHandles val="exact"/>
        </dgm:presLayoutVars>
      </dgm:prSet>
      <dgm:spPr/>
    </dgm:pt>
    <dgm:pt modelId="{01C7994A-9AC4-4911-BB5B-948104E1DACE}" type="pres">
      <dgm:prSet presAssocID="{95008459-8B62-4222-9994-B5DFD87E0258}" presName="node" presStyleLbl="node1" presStyleIdx="0" presStyleCnt="1" custScaleX="132865" custScaleY="98623" custLinFactNeighborX="1275" custLinFactNeighborY="1932">
        <dgm:presLayoutVars>
          <dgm:bulletEnabled val="1"/>
        </dgm:presLayoutVars>
      </dgm:prSet>
      <dgm:spPr/>
    </dgm:pt>
  </dgm:ptLst>
  <dgm:cxnLst>
    <dgm:cxn modelId="{18CF1226-90D9-425C-B464-D356B1D4B967}" srcId="{52E4233F-6BAE-474A-8D0E-928587149E23}" destId="{95008459-8B62-4222-9994-B5DFD87E0258}" srcOrd="0" destOrd="0" parTransId="{24C42BC2-1673-4FB3-9BC5-C01C03563B9C}" sibTransId="{AF0A038A-8BB0-4BA5-B241-8F00C3E954A1}"/>
    <dgm:cxn modelId="{65BE7B83-08BE-4AB8-B157-B65966D6302D}" type="presOf" srcId="{95008459-8B62-4222-9994-B5DFD87E0258}" destId="{01C7994A-9AC4-4911-BB5B-948104E1DACE}" srcOrd="0" destOrd="0" presId="urn:microsoft.com/office/officeart/2005/8/layout/default"/>
    <dgm:cxn modelId="{D7B7B5AF-4B91-4C5C-9952-218CD516BD24}" type="presOf" srcId="{52E4233F-6BAE-474A-8D0E-928587149E23}" destId="{A4C25E93-2D10-456D-AFDB-12298143AFA9}" srcOrd="0" destOrd="0" presId="urn:microsoft.com/office/officeart/2005/8/layout/default"/>
    <dgm:cxn modelId="{231FEC55-96AB-4098-B79B-19FBAF8E8B60}" type="presParOf" srcId="{A4C25E93-2D10-456D-AFDB-12298143AFA9}" destId="{01C7994A-9AC4-4911-BB5B-948104E1DACE}" srcOrd="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1EE6671-8901-499A-88C0-85A37A550A88}"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48FD75E9-1A7A-4AA0-B68B-531049CF3D5F}">
      <dgm:prSet/>
      <dgm:spPr/>
      <dgm:t>
        <a:bodyPr/>
        <a:lstStyle/>
        <a:p>
          <a:r>
            <a:rPr lang="en-US"/>
            <a:t>Arbeid </a:t>
          </a:r>
          <a:r>
            <a:rPr lang="en-US" err="1"/>
            <a:t>på</a:t>
          </a:r>
          <a:r>
            <a:rPr lang="en-US"/>
            <a:t> </a:t>
          </a:r>
          <a:r>
            <a:rPr lang="en-US" err="1"/>
            <a:t>ulike</a:t>
          </a:r>
          <a:r>
            <a:rPr lang="en-US"/>
            <a:t> </a:t>
          </a:r>
          <a:r>
            <a:rPr lang="en-US" err="1"/>
            <a:t>tider</a:t>
          </a:r>
          <a:r>
            <a:rPr lang="en-US"/>
            <a:t> av </a:t>
          </a:r>
          <a:r>
            <a:rPr lang="en-US" err="1"/>
            <a:t>døgnet</a:t>
          </a:r>
          <a:endParaRPr lang="en-US"/>
        </a:p>
      </dgm:t>
    </dgm:pt>
    <dgm:pt modelId="{A089EA5D-76CF-4C52-BA65-EEA0F6F3911F}" type="parTrans" cxnId="{24CBE572-BB61-4EDA-B7A8-F512B9B8AC9E}">
      <dgm:prSet/>
      <dgm:spPr/>
      <dgm:t>
        <a:bodyPr/>
        <a:lstStyle/>
        <a:p>
          <a:endParaRPr lang="en-US"/>
        </a:p>
      </dgm:t>
    </dgm:pt>
    <dgm:pt modelId="{85780B42-83F8-4445-9301-393D66BB48EC}" type="sibTrans" cxnId="{24CBE572-BB61-4EDA-B7A8-F512B9B8AC9E}">
      <dgm:prSet/>
      <dgm:spPr/>
      <dgm:t>
        <a:bodyPr/>
        <a:lstStyle/>
        <a:p>
          <a:endParaRPr lang="en-US"/>
        </a:p>
      </dgm:t>
    </dgm:pt>
    <dgm:pt modelId="{B1F7F9CB-F8AE-4ABA-8F1B-7373120C6596}">
      <dgm:prSet/>
      <dgm:spPr/>
      <dgm:t>
        <a:bodyPr/>
        <a:lstStyle/>
        <a:p>
          <a:r>
            <a:rPr lang="nb-NO"/>
            <a:t>Daglig og ukentlig arbeidstid</a:t>
          </a:r>
          <a:endParaRPr lang="en-US"/>
        </a:p>
      </dgm:t>
    </dgm:pt>
    <dgm:pt modelId="{B32BBD22-85E9-4E81-B5D7-58BA75C1CB9B}" type="parTrans" cxnId="{BCAD1DBF-9BFA-4CF3-9255-50DA0B36EE60}">
      <dgm:prSet/>
      <dgm:spPr/>
      <dgm:t>
        <a:bodyPr/>
        <a:lstStyle/>
        <a:p>
          <a:endParaRPr lang="en-US"/>
        </a:p>
      </dgm:t>
    </dgm:pt>
    <dgm:pt modelId="{BABBBF70-6D8B-4821-88DF-2DC29EC4CC38}" type="sibTrans" cxnId="{BCAD1DBF-9BFA-4CF3-9255-50DA0B36EE60}">
      <dgm:prSet/>
      <dgm:spPr/>
      <dgm:t>
        <a:bodyPr/>
        <a:lstStyle/>
        <a:p>
          <a:endParaRPr lang="en-US"/>
        </a:p>
      </dgm:t>
    </dgm:pt>
    <dgm:pt modelId="{DE05B3F3-AE28-440F-9EB1-661737C79A4C}">
      <dgm:prSet/>
      <dgm:spPr/>
      <dgm:t>
        <a:bodyPr/>
        <a:lstStyle/>
        <a:p>
          <a:r>
            <a:rPr lang="en-US" err="1"/>
            <a:t>Hviletid</a:t>
          </a:r>
          <a:endParaRPr lang="en-US"/>
        </a:p>
      </dgm:t>
    </dgm:pt>
    <dgm:pt modelId="{454B525D-7DD2-4BAC-990A-C0D83F6B274E}" type="parTrans" cxnId="{9B069908-F21A-484A-80D3-D43F1CA54873}">
      <dgm:prSet/>
      <dgm:spPr/>
      <dgm:t>
        <a:bodyPr/>
        <a:lstStyle/>
        <a:p>
          <a:endParaRPr lang="en-US"/>
        </a:p>
      </dgm:t>
    </dgm:pt>
    <dgm:pt modelId="{1D58E82C-150E-4E47-86A4-AA5E2272FEC8}" type="sibTrans" cxnId="{9B069908-F21A-484A-80D3-D43F1CA54873}">
      <dgm:prSet/>
      <dgm:spPr/>
      <dgm:t>
        <a:bodyPr/>
        <a:lstStyle/>
        <a:p>
          <a:endParaRPr lang="en-US"/>
        </a:p>
      </dgm:t>
    </dgm:pt>
    <dgm:pt modelId="{B6140F33-7A91-48F6-AB3D-CD674464A7D5}">
      <dgm:prSet/>
      <dgm:spPr/>
      <dgm:t>
        <a:bodyPr/>
        <a:lstStyle/>
        <a:p>
          <a:r>
            <a:rPr lang="nb-NO"/>
            <a:t>Kompenserende hvile</a:t>
          </a:r>
          <a:endParaRPr lang="en-US"/>
        </a:p>
      </dgm:t>
    </dgm:pt>
    <dgm:pt modelId="{22E06A92-D534-48C6-AB23-8F8F6B3BABC7}" type="parTrans" cxnId="{3C75E494-5A6D-47E8-B3A8-88659129E043}">
      <dgm:prSet/>
      <dgm:spPr/>
      <dgm:t>
        <a:bodyPr/>
        <a:lstStyle/>
        <a:p>
          <a:endParaRPr lang="en-US"/>
        </a:p>
      </dgm:t>
    </dgm:pt>
    <dgm:pt modelId="{31B0DAE0-78BA-408F-9D8C-E00348312D0D}" type="sibTrans" cxnId="{3C75E494-5A6D-47E8-B3A8-88659129E043}">
      <dgm:prSet/>
      <dgm:spPr/>
      <dgm:t>
        <a:bodyPr/>
        <a:lstStyle/>
        <a:p>
          <a:endParaRPr lang="en-US"/>
        </a:p>
      </dgm:t>
    </dgm:pt>
    <dgm:pt modelId="{3B55D7F9-EAB9-4DED-86BF-11B2E253889F}" type="pres">
      <dgm:prSet presAssocID="{31EE6671-8901-499A-88C0-85A37A550A88}" presName="linear" presStyleCnt="0">
        <dgm:presLayoutVars>
          <dgm:animLvl val="lvl"/>
          <dgm:resizeHandles val="exact"/>
        </dgm:presLayoutVars>
      </dgm:prSet>
      <dgm:spPr/>
    </dgm:pt>
    <dgm:pt modelId="{FB52F4C1-FCF4-4018-B81C-A4FAF40C3F68}" type="pres">
      <dgm:prSet presAssocID="{48FD75E9-1A7A-4AA0-B68B-531049CF3D5F}" presName="parentText" presStyleLbl="node1" presStyleIdx="0" presStyleCnt="4">
        <dgm:presLayoutVars>
          <dgm:chMax val="0"/>
          <dgm:bulletEnabled val="1"/>
        </dgm:presLayoutVars>
      </dgm:prSet>
      <dgm:spPr/>
    </dgm:pt>
    <dgm:pt modelId="{39C0D33A-1CEC-40D3-ADC3-0CA8AF87E23B}" type="pres">
      <dgm:prSet presAssocID="{85780B42-83F8-4445-9301-393D66BB48EC}" presName="spacer" presStyleCnt="0"/>
      <dgm:spPr/>
    </dgm:pt>
    <dgm:pt modelId="{2788C656-7C6D-42E6-88BA-3651EBEC3790}" type="pres">
      <dgm:prSet presAssocID="{B1F7F9CB-F8AE-4ABA-8F1B-7373120C6596}" presName="parentText" presStyleLbl="node1" presStyleIdx="1" presStyleCnt="4">
        <dgm:presLayoutVars>
          <dgm:chMax val="0"/>
          <dgm:bulletEnabled val="1"/>
        </dgm:presLayoutVars>
      </dgm:prSet>
      <dgm:spPr/>
    </dgm:pt>
    <dgm:pt modelId="{8A360CE7-0B48-46ED-B058-73699F82986D}" type="pres">
      <dgm:prSet presAssocID="{BABBBF70-6D8B-4821-88DF-2DC29EC4CC38}" presName="spacer" presStyleCnt="0"/>
      <dgm:spPr/>
    </dgm:pt>
    <dgm:pt modelId="{E404D266-DE3B-403B-AF15-C07504B710DB}" type="pres">
      <dgm:prSet presAssocID="{DE05B3F3-AE28-440F-9EB1-661737C79A4C}" presName="parentText" presStyleLbl="node1" presStyleIdx="2" presStyleCnt="4">
        <dgm:presLayoutVars>
          <dgm:chMax val="0"/>
          <dgm:bulletEnabled val="1"/>
        </dgm:presLayoutVars>
      </dgm:prSet>
      <dgm:spPr/>
    </dgm:pt>
    <dgm:pt modelId="{2960B6CC-097C-465B-9B5E-2807B62A5BEA}" type="pres">
      <dgm:prSet presAssocID="{1D58E82C-150E-4E47-86A4-AA5E2272FEC8}" presName="spacer" presStyleCnt="0"/>
      <dgm:spPr/>
    </dgm:pt>
    <dgm:pt modelId="{D547101B-A5A0-4D4F-95FF-84AF70293865}" type="pres">
      <dgm:prSet presAssocID="{B6140F33-7A91-48F6-AB3D-CD674464A7D5}" presName="parentText" presStyleLbl="node1" presStyleIdx="3" presStyleCnt="4">
        <dgm:presLayoutVars>
          <dgm:chMax val="0"/>
          <dgm:bulletEnabled val="1"/>
        </dgm:presLayoutVars>
      </dgm:prSet>
      <dgm:spPr/>
    </dgm:pt>
  </dgm:ptLst>
  <dgm:cxnLst>
    <dgm:cxn modelId="{9B069908-F21A-484A-80D3-D43F1CA54873}" srcId="{31EE6671-8901-499A-88C0-85A37A550A88}" destId="{DE05B3F3-AE28-440F-9EB1-661737C79A4C}" srcOrd="2" destOrd="0" parTransId="{454B525D-7DD2-4BAC-990A-C0D83F6B274E}" sibTransId="{1D58E82C-150E-4E47-86A4-AA5E2272FEC8}"/>
    <dgm:cxn modelId="{AA415346-17DC-4412-B1DE-B155DCE3E056}" type="presOf" srcId="{31EE6671-8901-499A-88C0-85A37A550A88}" destId="{3B55D7F9-EAB9-4DED-86BF-11B2E253889F}" srcOrd="0" destOrd="0" presId="urn:microsoft.com/office/officeart/2005/8/layout/vList2"/>
    <dgm:cxn modelId="{24CBE572-BB61-4EDA-B7A8-F512B9B8AC9E}" srcId="{31EE6671-8901-499A-88C0-85A37A550A88}" destId="{48FD75E9-1A7A-4AA0-B68B-531049CF3D5F}" srcOrd="0" destOrd="0" parTransId="{A089EA5D-76CF-4C52-BA65-EEA0F6F3911F}" sibTransId="{85780B42-83F8-4445-9301-393D66BB48EC}"/>
    <dgm:cxn modelId="{3C75E494-5A6D-47E8-B3A8-88659129E043}" srcId="{31EE6671-8901-499A-88C0-85A37A550A88}" destId="{B6140F33-7A91-48F6-AB3D-CD674464A7D5}" srcOrd="3" destOrd="0" parTransId="{22E06A92-D534-48C6-AB23-8F8F6B3BABC7}" sibTransId="{31B0DAE0-78BA-408F-9D8C-E00348312D0D}"/>
    <dgm:cxn modelId="{42047E96-A3AE-4249-B9F4-01E1CF1979B9}" type="presOf" srcId="{DE05B3F3-AE28-440F-9EB1-661737C79A4C}" destId="{E404D266-DE3B-403B-AF15-C07504B710DB}" srcOrd="0" destOrd="0" presId="urn:microsoft.com/office/officeart/2005/8/layout/vList2"/>
    <dgm:cxn modelId="{E0DF209C-DE51-452A-A9AB-807CB351C0F5}" type="presOf" srcId="{B6140F33-7A91-48F6-AB3D-CD674464A7D5}" destId="{D547101B-A5A0-4D4F-95FF-84AF70293865}" srcOrd="0" destOrd="0" presId="urn:microsoft.com/office/officeart/2005/8/layout/vList2"/>
    <dgm:cxn modelId="{BCAD1DBF-9BFA-4CF3-9255-50DA0B36EE60}" srcId="{31EE6671-8901-499A-88C0-85A37A550A88}" destId="{B1F7F9CB-F8AE-4ABA-8F1B-7373120C6596}" srcOrd="1" destOrd="0" parTransId="{B32BBD22-85E9-4E81-B5D7-58BA75C1CB9B}" sibTransId="{BABBBF70-6D8B-4821-88DF-2DC29EC4CC38}"/>
    <dgm:cxn modelId="{D30276CA-70B6-4E6E-9154-C017D44EE65F}" type="presOf" srcId="{48FD75E9-1A7A-4AA0-B68B-531049CF3D5F}" destId="{FB52F4C1-FCF4-4018-B81C-A4FAF40C3F68}" srcOrd="0" destOrd="0" presId="urn:microsoft.com/office/officeart/2005/8/layout/vList2"/>
    <dgm:cxn modelId="{CDC987D4-5B6A-491A-B7CA-D8B0C80A48F4}" type="presOf" srcId="{B1F7F9CB-F8AE-4ABA-8F1B-7373120C6596}" destId="{2788C656-7C6D-42E6-88BA-3651EBEC3790}" srcOrd="0" destOrd="0" presId="urn:microsoft.com/office/officeart/2005/8/layout/vList2"/>
    <dgm:cxn modelId="{331624AA-6E77-4965-BDD7-0CC6B4098AEE}" type="presParOf" srcId="{3B55D7F9-EAB9-4DED-86BF-11B2E253889F}" destId="{FB52F4C1-FCF4-4018-B81C-A4FAF40C3F68}" srcOrd="0" destOrd="0" presId="urn:microsoft.com/office/officeart/2005/8/layout/vList2"/>
    <dgm:cxn modelId="{70DE852F-AB3E-4E72-A7A1-EC96B2229A3B}" type="presParOf" srcId="{3B55D7F9-EAB9-4DED-86BF-11B2E253889F}" destId="{39C0D33A-1CEC-40D3-ADC3-0CA8AF87E23B}" srcOrd="1" destOrd="0" presId="urn:microsoft.com/office/officeart/2005/8/layout/vList2"/>
    <dgm:cxn modelId="{5F757F9B-9F5B-4E9C-A370-FD96216C8FE9}" type="presParOf" srcId="{3B55D7F9-EAB9-4DED-86BF-11B2E253889F}" destId="{2788C656-7C6D-42E6-88BA-3651EBEC3790}" srcOrd="2" destOrd="0" presId="urn:microsoft.com/office/officeart/2005/8/layout/vList2"/>
    <dgm:cxn modelId="{FFD8A6A2-F03F-4D2D-9F22-23203C4ADBE2}" type="presParOf" srcId="{3B55D7F9-EAB9-4DED-86BF-11B2E253889F}" destId="{8A360CE7-0B48-46ED-B058-73699F82986D}" srcOrd="3" destOrd="0" presId="urn:microsoft.com/office/officeart/2005/8/layout/vList2"/>
    <dgm:cxn modelId="{01BBA7A2-6517-4A4C-B3B4-824E04EE351C}" type="presParOf" srcId="{3B55D7F9-EAB9-4DED-86BF-11B2E253889F}" destId="{E404D266-DE3B-403B-AF15-C07504B710DB}" srcOrd="4" destOrd="0" presId="urn:microsoft.com/office/officeart/2005/8/layout/vList2"/>
    <dgm:cxn modelId="{278D8AF6-FBF3-4F44-BCC3-A6ECDE1AF5E3}" type="presParOf" srcId="{3B55D7F9-EAB9-4DED-86BF-11B2E253889F}" destId="{2960B6CC-097C-465B-9B5E-2807B62A5BEA}" srcOrd="5" destOrd="0" presId="urn:microsoft.com/office/officeart/2005/8/layout/vList2"/>
    <dgm:cxn modelId="{FD7EA042-3540-4929-BDFE-CD3A21D66BFC}" type="presParOf" srcId="{3B55D7F9-EAB9-4DED-86BF-11B2E253889F}" destId="{D547101B-A5A0-4D4F-95FF-84AF70293865}"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D8EEFA37-160A-4A47-A39F-DB9567EBD48E}" type="doc">
      <dgm:prSet loTypeId="urn:microsoft.com/office/officeart/2005/8/layout/default" loCatId="list" qsTypeId="urn:microsoft.com/office/officeart/2005/8/quickstyle/simple1" qsCatId="simple" csTypeId="urn:microsoft.com/office/officeart/2005/8/colors/accent2_2" csCatId="accent2"/>
      <dgm:spPr/>
      <dgm:t>
        <a:bodyPr/>
        <a:lstStyle/>
        <a:p>
          <a:endParaRPr lang="en-US"/>
        </a:p>
      </dgm:t>
    </dgm:pt>
    <dgm:pt modelId="{4C88732C-DCD1-4BBC-BAB9-053166E6E2E2}">
      <dgm:prSet/>
      <dgm:spPr/>
      <dgm:t>
        <a:bodyPr/>
        <a:lstStyle/>
        <a:p>
          <a:r>
            <a:rPr lang="nb-NO"/>
            <a:t>Hvor mange deltagere skal en regne pr ansatt, voksen leder, foreldre og frivillige unge? </a:t>
          </a:r>
          <a:endParaRPr lang="en-US"/>
        </a:p>
      </dgm:t>
    </dgm:pt>
    <dgm:pt modelId="{AC57CDBA-DF84-4EE1-91C5-137BD49CD43E}" type="parTrans" cxnId="{FE5210CA-76A3-4C71-AC0B-DA809708247F}">
      <dgm:prSet/>
      <dgm:spPr/>
      <dgm:t>
        <a:bodyPr/>
        <a:lstStyle/>
        <a:p>
          <a:endParaRPr lang="en-US"/>
        </a:p>
      </dgm:t>
    </dgm:pt>
    <dgm:pt modelId="{26327828-C8CF-4FAC-936F-212E8123CC33}" type="sibTrans" cxnId="{FE5210CA-76A3-4C71-AC0B-DA809708247F}">
      <dgm:prSet/>
      <dgm:spPr/>
      <dgm:t>
        <a:bodyPr/>
        <a:lstStyle/>
        <a:p>
          <a:endParaRPr lang="en-US"/>
        </a:p>
      </dgm:t>
    </dgm:pt>
    <dgm:pt modelId="{5AF7CA4D-1DFC-414C-8981-B6BBDE807323}">
      <dgm:prSet/>
      <dgm:spPr/>
      <dgm:t>
        <a:bodyPr/>
        <a:lstStyle/>
        <a:p>
          <a:r>
            <a:rPr lang="nb-NO"/>
            <a:t>Hvor mange ledere behøver en ekstra når en har deltagere med særskilte behov?</a:t>
          </a:r>
          <a:endParaRPr lang="en-US"/>
        </a:p>
      </dgm:t>
    </dgm:pt>
    <dgm:pt modelId="{08119A84-B892-4302-B903-D9262B48C67D}" type="parTrans" cxnId="{44F577B3-B0F1-4596-944B-05153533B729}">
      <dgm:prSet/>
      <dgm:spPr/>
      <dgm:t>
        <a:bodyPr/>
        <a:lstStyle/>
        <a:p>
          <a:endParaRPr lang="en-US"/>
        </a:p>
      </dgm:t>
    </dgm:pt>
    <dgm:pt modelId="{E0D34EA7-8FA3-4654-8194-C4B0E0A42F5E}" type="sibTrans" cxnId="{44F577B3-B0F1-4596-944B-05153533B729}">
      <dgm:prSet/>
      <dgm:spPr/>
      <dgm:t>
        <a:bodyPr/>
        <a:lstStyle/>
        <a:p>
          <a:endParaRPr lang="en-US"/>
        </a:p>
      </dgm:t>
    </dgm:pt>
    <dgm:pt modelId="{FB482E33-E706-4C8D-BB78-644E6307AAD0}">
      <dgm:prSet/>
      <dgm:spPr/>
      <dgm:t>
        <a:bodyPr/>
        <a:lstStyle/>
        <a:p>
          <a:r>
            <a:rPr lang="nb-NO"/>
            <a:t>Hvordan sikre at det alltid er tilgjengelig ledere av begge kjønn dersom deltagere har behov for støtte/hjelp. </a:t>
          </a:r>
          <a:endParaRPr lang="en-US"/>
        </a:p>
      </dgm:t>
    </dgm:pt>
    <dgm:pt modelId="{C9EDD9A1-A978-406C-BE94-8378F91582F2}" type="parTrans" cxnId="{5ED17D81-C1F9-4959-A5DC-D183C536C6DF}">
      <dgm:prSet/>
      <dgm:spPr/>
      <dgm:t>
        <a:bodyPr/>
        <a:lstStyle/>
        <a:p>
          <a:endParaRPr lang="en-US"/>
        </a:p>
      </dgm:t>
    </dgm:pt>
    <dgm:pt modelId="{D82DA904-9C97-423A-8942-1DD1521CF294}" type="sibTrans" cxnId="{5ED17D81-C1F9-4959-A5DC-D183C536C6DF}">
      <dgm:prSet/>
      <dgm:spPr/>
      <dgm:t>
        <a:bodyPr/>
        <a:lstStyle/>
        <a:p>
          <a:endParaRPr lang="en-US"/>
        </a:p>
      </dgm:t>
    </dgm:pt>
    <dgm:pt modelId="{D7C85926-DDB9-4C2A-ABBB-4895BFD85F44}">
      <dgm:prSet/>
      <dgm:spPr/>
      <dgm:t>
        <a:bodyPr/>
        <a:lstStyle/>
        <a:p>
          <a:r>
            <a:rPr lang="nb-NO"/>
            <a:t>Noen har etablert ordninger for egen godgjøring av leirsjef/prosjektleder. </a:t>
          </a:r>
          <a:endParaRPr lang="en-US"/>
        </a:p>
      </dgm:t>
    </dgm:pt>
    <dgm:pt modelId="{FD80EC1C-30F0-499A-BB19-6F3E8D4447C2}" type="parTrans" cxnId="{D9D0957B-DAB4-4935-9168-E70B0D5CEB0B}">
      <dgm:prSet/>
      <dgm:spPr/>
      <dgm:t>
        <a:bodyPr/>
        <a:lstStyle/>
        <a:p>
          <a:endParaRPr lang="en-US"/>
        </a:p>
      </dgm:t>
    </dgm:pt>
    <dgm:pt modelId="{0AB5D1E7-4C47-4502-BE72-350CB884EFBE}" type="sibTrans" cxnId="{D9D0957B-DAB4-4935-9168-E70B0D5CEB0B}">
      <dgm:prSet/>
      <dgm:spPr/>
      <dgm:t>
        <a:bodyPr/>
        <a:lstStyle/>
        <a:p>
          <a:endParaRPr lang="en-US"/>
        </a:p>
      </dgm:t>
    </dgm:pt>
    <dgm:pt modelId="{A14EF2F9-7FF3-4919-8C3C-08A6B480E237}">
      <dgm:prSet/>
      <dgm:spPr/>
      <dgm:t>
        <a:bodyPr/>
        <a:lstStyle/>
        <a:p>
          <a:r>
            <a:rPr lang="nb-NO"/>
            <a:t>Hvem er assisterende leirsjef og overtar i prosjektleders fritid/hviletid?</a:t>
          </a:r>
          <a:endParaRPr lang="en-US"/>
        </a:p>
      </dgm:t>
    </dgm:pt>
    <dgm:pt modelId="{17388BCD-B543-421F-AD4A-961C9D301440}" type="parTrans" cxnId="{1EDB866C-8B7B-4D39-B25F-D076E35F2332}">
      <dgm:prSet/>
      <dgm:spPr/>
      <dgm:t>
        <a:bodyPr/>
        <a:lstStyle/>
        <a:p>
          <a:endParaRPr lang="en-US"/>
        </a:p>
      </dgm:t>
    </dgm:pt>
    <dgm:pt modelId="{2753D695-F329-4C14-BE4E-3CACB85C35E1}" type="sibTrans" cxnId="{1EDB866C-8B7B-4D39-B25F-D076E35F2332}">
      <dgm:prSet/>
      <dgm:spPr/>
      <dgm:t>
        <a:bodyPr/>
        <a:lstStyle/>
        <a:p>
          <a:endParaRPr lang="en-US"/>
        </a:p>
      </dgm:t>
    </dgm:pt>
    <dgm:pt modelId="{2E5A67F0-AA32-4B3B-A67D-7A36A98E0289}">
      <dgm:prSet/>
      <dgm:spPr/>
      <dgm:t>
        <a:bodyPr/>
        <a:lstStyle/>
        <a:p>
          <a:r>
            <a:rPr lang="nb-NO"/>
            <a:t>Hvordan komme i kontakt med ansvarlig arbeidsgiver dersom noe inntreffer som må løses/tas tak i raskt?</a:t>
          </a:r>
          <a:endParaRPr lang="en-US"/>
        </a:p>
      </dgm:t>
    </dgm:pt>
    <dgm:pt modelId="{FB5B66F8-6190-4B86-BA61-E123E45F85A2}" type="parTrans" cxnId="{E157B08A-B297-449D-8CAF-D5189FDA0AE8}">
      <dgm:prSet/>
      <dgm:spPr/>
      <dgm:t>
        <a:bodyPr/>
        <a:lstStyle/>
        <a:p>
          <a:endParaRPr lang="en-US"/>
        </a:p>
      </dgm:t>
    </dgm:pt>
    <dgm:pt modelId="{3DCA7068-E46F-47CF-AB95-13E77DFF6176}" type="sibTrans" cxnId="{E157B08A-B297-449D-8CAF-D5189FDA0AE8}">
      <dgm:prSet/>
      <dgm:spPr/>
      <dgm:t>
        <a:bodyPr/>
        <a:lstStyle/>
        <a:p>
          <a:endParaRPr lang="en-US"/>
        </a:p>
      </dgm:t>
    </dgm:pt>
    <dgm:pt modelId="{D19E7895-69BE-4DD4-AFF8-5DE7AD7969AA}" type="pres">
      <dgm:prSet presAssocID="{D8EEFA37-160A-4A47-A39F-DB9567EBD48E}" presName="diagram" presStyleCnt="0">
        <dgm:presLayoutVars>
          <dgm:dir/>
          <dgm:resizeHandles val="exact"/>
        </dgm:presLayoutVars>
      </dgm:prSet>
      <dgm:spPr/>
    </dgm:pt>
    <dgm:pt modelId="{E2C0CC2D-AD05-41DC-8ACC-B2CE4AD51A04}" type="pres">
      <dgm:prSet presAssocID="{4C88732C-DCD1-4BBC-BAB9-053166E6E2E2}" presName="node" presStyleLbl="node1" presStyleIdx="0" presStyleCnt="6">
        <dgm:presLayoutVars>
          <dgm:bulletEnabled val="1"/>
        </dgm:presLayoutVars>
      </dgm:prSet>
      <dgm:spPr/>
    </dgm:pt>
    <dgm:pt modelId="{C8D1FC06-9F34-4084-B8E9-29787AD955C4}" type="pres">
      <dgm:prSet presAssocID="{26327828-C8CF-4FAC-936F-212E8123CC33}" presName="sibTrans" presStyleCnt="0"/>
      <dgm:spPr/>
    </dgm:pt>
    <dgm:pt modelId="{2AC451F0-6501-412C-9A3F-F4F2FB9D85FA}" type="pres">
      <dgm:prSet presAssocID="{5AF7CA4D-1DFC-414C-8981-B6BBDE807323}" presName="node" presStyleLbl="node1" presStyleIdx="1" presStyleCnt="6">
        <dgm:presLayoutVars>
          <dgm:bulletEnabled val="1"/>
        </dgm:presLayoutVars>
      </dgm:prSet>
      <dgm:spPr/>
    </dgm:pt>
    <dgm:pt modelId="{2BAB5FAD-A7F5-4700-8DFF-2DC167566E50}" type="pres">
      <dgm:prSet presAssocID="{E0D34EA7-8FA3-4654-8194-C4B0E0A42F5E}" presName="sibTrans" presStyleCnt="0"/>
      <dgm:spPr/>
    </dgm:pt>
    <dgm:pt modelId="{4DBD116E-6AFF-4591-8FC1-3D5CC076C53B}" type="pres">
      <dgm:prSet presAssocID="{FB482E33-E706-4C8D-BB78-644E6307AAD0}" presName="node" presStyleLbl="node1" presStyleIdx="2" presStyleCnt="6">
        <dgm:presLayoutVars>
          <dgm:bulletEnabled val="1"/>
        </dgm:presLayoutVars>
      </dgm:prSet>
      <dgm:spPr/>
    </dgm:pt>
    <dgm:pt modelId="{F9A526AE-11CC-4F91-BAFE-F8119781B611}" type="pres">
      <dgm:prSet presAssocID="{D82DA904-9C97-423A-8942-1DD1521CF294}" presName="sibTrans" presStyleCnt="0"/>
      <dgm:spPr/>
    </dgm:pt>
    <dgm:pt modelId="{97DFCA25-57E9-4FBF-AB64-00D12E507F67}" type="pres">
      <dgm:prSet presAssocID="{D7C85926-DDB9-4C2A-ABBB-4895BFD85F44}" presName="node" presStyleLbl="node1" presStyleIdx="3" presStyleCnt="6">
        <dgm:presLayoutVars>
          <dgm:bulletEnabled val="1"/>
        </dgm:presLayoutVars>
      </dgm:prSet>
      <dgm:spPr/>
    </dgm:pt>
    <dgm:pt modelId="{A4EA4348-1C12-46FA-A74F-1AA3CC657AA1}" type="pres">
      <dgm:prSet presAssocID="{0AB5D1E7-4C47-4502-BE72-350CB884EFBE}" presName="sibTrans" presStyleCnt="0"/>
      <dgm:spPr/>
    </dgm:pt>
    <dgm:pt modelId="{F30A9EB6-B258-440F-8BE4-30A830E22706}" type="pres">
      <dgm:prSet presAssocID="{A14EF2F9-7FF3-4919-8C3C-08A6B480E237}" presName="node" presStyleLbl="node1" presStyleIdx="4" presStyleCnt="6">
        <dgm:presLayoutVars>
          <dgm:bulletEnabled val="1"/>
        </dgm:presLayoutVars>
      </dgm:prSet>
      <dgm:spPr/>
    </dgm:pt>
    <dgm:pt modelId="{F25497ED-8200-4A68-9156-7F74298A9AF5}" type="pres">
      <dgm:prSet presAssocID="{2753D695-F329-4C14-BE4E-3CACB85C35E1}" presName="sibTrans" presStyleCnt="0"/>
      <dgm:spPr/>
    </dgm:pt>
    <dgm:pt modelId="{7DF9912A-C89C-48B9-B720-39B807D40FBB}" type="pres">
      <dgm:prSet presAssocID="{2E5A67F0-AA32-4B3B-A67D-7A36A98E0289}" presName="node" presStyleLbl="node1" presStyleIdx="5" presStyleCnt="6">
        <dgm:presLayoutVars>
          <dgm:bulletEnabled val="1"/>
        </dgm:presLayoutVars>
      </dgm:prSet>
      <dgm:spPr/>
    </dgm:pt>
  </dgm:ptLst>
  <dgm:cxnLst>
    <dgm:cxn modelId="{00554115-6DD3-444E-9261-CD0D69374843}" type="presOf" srcId="{5AF7CA4D-1DFC-414C-8981-B6BBDE807323}" destId="{2AC451F0-6501-412C-9A3F-F4F2FB9D85FA}" srcOrd="0" destOrd="0" presId="urn:microsoft.com/office/officeart/2005/8/layout/default"/>
    <dgm:cxn modelId="{4CBE3A1F-CDE1-49A5-B5D0-F03F636BF9B9}" type="presOf" srcId="{2E5A67F0-AA32-4B3B-A67D-7A36A98E0289}" destId="{7DF9912A-C89C-48B9-B720-39B807D40FBB}" srcOrd="0" destOrd="0" presId="urn:microsoft.com/office/officeart/2005/8/layout/default"/>
    <dgm:cxn modelId="{1EDB866C-8B7B-4D39-B25F-D076E35F2332}" srcId="{D8EEFA37-160A-4A47-A39F-DB9567EBD48E}" destId="{A14EF2F9-7FF3-4919-8C3C-08A6B480E237}" srcOrd="4" destOrd="0" parTransId="{17388BCD-B543-421F-AD4A-961C9D301440}" sibTransId="{2753D695-F329-4C14-BE4E-3CACB85C35E1}"/>
    <dgm:cxn modelId="{8F0FDA77-C0B4-422A-B454-D667539E064E}" type="presOf" srcId="{FB482E33-E706-4C8D-BB78-644E6307AAD0}" destId="{4DBD116E-6AFF-4591-8FC1-3D5CC076C53B}" srcOrd="0" destOrd="0" presId="urn:microsoft.com/office/officeart/2005/8/layout/default"/>
    <dgm:cxn modelId="{D9D0957B-DAB4-4935-9168-E70B0D5CEB0B}" srcId="{D8EEFA37-160A-4A47-A39F-DB9567EBD48E}" destId="{D7C85926-DDB9-4C2A-ABBB-4895BFD85F44}" srcOrd="3" destOrd="0" parTransId="{FD80EC1C-30F0-499A-BB19-6F3E8D4447C2}" sibTransId="{0AB5D1E7-4C47-4502-BE72-350CB884EFBE}"/>
    <dgm:cxn modelId="{5ED17D81-C1F9-4959-A5DC-D183C536C6DF}" srcId="{D8EEFA37-160A-4A47-A39F-DB9567EBD48E}" destId="{FB482E33-E706-4C8D-BB78-644E6307AAD0}" srcOrd="2" destOrd="0" parTransId="{C9EDD9A1-A978-406C-BE94-8378F91582F2}" sibTransId="{D82DA904-9C97-423A-8942-1DD1521CF294}"/>
    <dgm:cxn modelId="{E157B08A-B297-449D-8CAF-D5189FDA0AE8}" srcId="{D8EEFA37-160A-4A47-A39F-DB9567EBD48E}" destId="{2E5A67F0-AA32-4B3B-A67D-7A36A98E0289}" srcOrd="5" destOrd="0" parTransId="{FB5B66F8-6190-4B86-BA61-E123E45F85A2}" sibTransId="{3DCA7068-E46F-47CF-AB95-13E77DFF6176}"/>
    <dgm:cxn modelId="{EFDF65A6-8A9D-4023-B0A4-556F0A4794B6}" type="presOf" srcId="{A14EF2F9-7FF3-4919-8C3C-08A6B480E237}" destId="{F30A9EB6-B258-440F-8BE4-30A830E22706}" srcOrd="0" destOrd="0" presId="urn:microsoft.com/office/officeart/2005/8/layout/default"/>
    <dgm:cxn modelId="{44F577B3-B0F1-4596-944B-05153533B729}" srcId="{D8EEFA37-160A-4A47-A39F-DB9567EBD48E}" destId="{5AF7CA4D-1DFC-414C-8981-B6BBDE807323}" srcOrd="1" destOrd="0" parTransId="{08119A84-B892-4302-B903-D9262B48C67D}" sibTransId="{E0D34EA7-8FA3-4654-8194-C4B0E0A42F5E}"/>
    <dgm:cxn modelId="{FE5210CA-76A3-4C71-AC0B-DA809708247F}" srcId="{D8EEFA37-160A-4A47-A39F-DB9567EBD48E}" destId="{4C88732C-DCD1-4BBC-BAB9-053166E6E2E2}" srcOrd="0" destOrd="0" parTransId="{AC57CDBA-DF84-4EE1-91C5-137BD49CD43E}" sibTransId="{26327828-C8CF-4FAC-936F-212E8123CC33}"/>
    <dgm:cxn modelId="{4FAA06DD-471A-44B2-BACB-60D03F3FD92A}" type="presOf" srcId="{D8EEFA37-160A-4A47-A39F-DB9567EBD48E}" destId="{D19E7895-69BE-4DD4-AFF8-5DE7AD7969AA}" srcOrd="0" destOrd="0" presId="urn:microsoft.com/office/officeart/2005/8/layout/default"/>
    <dgm:cxn modelId="{64D1C0EF-4A67-4837-A92D-D584A8ECEE8D}" type="presOf" srcId="{D7C85926-DDB9-4C2A-ABBB-4895BFD85F44}" destId="{97DFCA25-57E9-4FBF-AB64-00D12E507F67}" srcOrd="0" destOrd="0" presId="urn:microsoft.com/office/officeart/2005/8/layout/default"/>
    <dgm:cxn modelId="{8C10DFF9-1CA7-4292-9804-C647ECE3EC8D}" type="presOf" srcId="{4C88732C-DCD1-4BBC-BAB9-053166E6E2E2}" destId="{E2C0CC2D-AD05-41DC-8ACC-B2CE4AD51A04}" srcOrd="0" destOrd="0" presId="urn:microsoft.com/office/officeart/2005/8/layout/default"/>
    <dgm:cxn modelId="{41D4F251-99D3-4202-9342-AF1637AD0A87}" type="presParOf" srcId="{D19E7895-69BE-4DD4-AFF8-5DE7AD7969AA}" destId="{E2C0CC2D-AD05-41DC-8ACC-B2CE4AD51A04}" srcOrd="0" destOrd="0" presId="urn:microsoft.com/office/officeart/2005/8/layout/default"/>
    <dgm:cxn modelId="{427D5971-0F6E-4510-A801-AEB7C5F5B983}" type="presParOf" srcId="{D19E7895-69BE-4DD4-AFF8-5DE7AD7969AA}" destId="{C8D1FC06-9F34-4084-B8E9-29787AD955C4}" srcOrd="1" destOrd="0" presId="urn:microsoft.com/office/officeart/2005/8/layout/default"/>
    <dgm:cxn modelId="{0B6CAD38-3E3C-4C9A-8F37-AEB890F27840}" type="presParOf" srcId="{D19E7895-69BE-4DD4-AFF8-5DE7AD7969AA}" destId="{2AC451F0-6501-412C-9A3F-F4F2FB9D85FA}" srcOrd="2" destOrd="0" presId="urn:microsoft.com/office/officeart/2005/8/layout/default"/>
    <dgm:cxn modelId="{AE891AE0-AB6E-43C6-8892-EE8ACCC430A3}" type="presParOf" srcId="{D19E7895-69BE-4DD4-AFF8-5DE7AD7969AA}" destId="{2BAB5FAD-A7F5-4700-8DFF-2DC167566E50}" srcOrd="3" destOrd="0" presId="urn:microsoft.com/office/officeart/2005/8/layout/default"/>
    <dgm:cxn modelId="{ECA5D02F-FD7F-4BFE-B54A-C46CAB6DE199}" type="presParOf" srcId="{D19E7895-69BE-4DD4-AFF8-5DE7AD7969AA}" destId="{4DBD116E-6AFF-4591-8FC1-3D5CC076C53B}" srcOrd="4" destOrd="0" presId="urn:microsoft.com/office/officeart/2005/8/layout/default"/>
    <dgm:cxn modelId="{D2E18D5C-8814-4CE3-97F0-48D782D18B76}" type="presParOf" srcId="{D19E7895-69BE-4DD4-AFF8-5DE7AD7969AA}" destId="{F9A526AE-11CC-4F91-BAFE-F8119781B611}" srcOrd="5" destOrd="0" presId="urn:microsoft.com/office/officeart/2005/8/layout/default"/>
    <dgm:cxn modelId="{FA7D210F-723A-467D-AE17-7710A970B9E4}" type="presParOf" srcId="{D19E7895-69BE-4DD4-AFF8-5DE7AD7969AA}" destId="{97DFCA25-57E9-4FBF-AB64-00D12E507F67}" srcOrd="6" destOrd="0" presId="urn:microsoft.com/office/officeart/2005/8/layout/default"/>
    <dgm:cxn modelId="{C8F7E2F5-4C67-42CB-B3C5-613C1D35C653}" type="presParOf" srcId="{D19E7895-69BE-4DD4-AFF8-5DE7AD7969AA}" destId="{A4EA4348-1C12-46FA-A74F-1AA3CC657AA1}" srcOrd="7" destOrd="0" presId="urn:microsoft.com/office/officeart/2005/8/layout/default"/>
    <dgm:cxn modelId="{22024604-3C06-4E1B-B1BB-7B87ACACBF9D}" type="presParOf" srcId="{D19E7895-69BE-4DD4-AFF8-5DE7AD7969AA}" destId="{F30A9EB6-B258-440F-8BE4-30A830E22706}" srcOrd="8" destOrd="0" presId="urn:microsoft.com/office/officeart/2005/8/layout/default"/>
    <dgm:cxn modelId="{E4646D7E-6CF8-478B-BBCD-80E9479FBF14}" type="presParOf" srcId="{D19E7895-69BE-4DD4-AFF8-5DE7AD7969AA}" destId="{F25497ED-8200-4A68-9156-7F74298A9AF5}" srcOrd="9" destOrd="0" presId="urn:microsoft.com/office/officeart/2005/8/layout/default"/>
    <dgm:cxn modelId="{F2716F06-2861-4342-972D-B78ED9B84178}" type="presParOf" srcId="{D19E7895-69BE-4DD4-AFF8-5DE7AD7969AA}" destId="{7DF9912A-C89C-48B9-B720-39B807D40FBB}" srcOrd="1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1C7994A-9AC4-4911-BB5B-948104E1DACE}">
      <dsp:nvSpPr>
        <dsp:cNvPr id="0" name=""/>
        <dsp:cNvSpPr/>
      </dsp:nvSpPr>
      <dsp:spPr>
        <a:xfrm>
          <a:off x="14807" y="0"/>
          <a:ext cx="6081192" cy="2627926"/>
        </a:xfrm>
        <a:prstGeom prst="rect">
          <a:avLst/>
        </a:prstGeom>
        <a:solidFill>
          <a:srgbClr val="9BAFB5"/>
        </a:solid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ctr" defTabSz="1778000">
            <a:lnSpc>
              <a:spcPct val="90000"/>
            </a:lnSpc>
            <a:spcBef>
              <a:spcPct val="0"/>
            </a:spcBef>
            <a:spcAft>
              <a:spcPct val="35000"/>
            </a:spcAft>
            <a:buNone/>
          </a:pPr>
          <a:r>
            <a:rPr lang="en-US" sz="4000" kern="1200" err="1">
              <a:solidFill>
                <a:schemeClr val="bg1">
                  <a:alpha val="80000"/>
                </a:schemeClr>
              </a:solidFill>
            </a:rPr>
            <a:t>Trygg</a:t>
          </a:r>
          <a:r>
            <a:rPr lang="en-US" sz="4000" kern="1200">
              <a:solidFill>
                <a:schemeClr val="bg1">
                  <a:alpha val="80000"/>
                </a:schemeClr>
              </a:solidFill>
            </a:rPr>
            <a:t> leir for:</a:t>
          </a:r>
        </a:p>
        <a:p>
          <a:pPr marL="0" lvl="0" indent="0" algn="l" defTabSz="1778000">
            <a:lnSpc>
              <a:spcPct val="90000"/>
            </a:lnSpc>
            <a:spcBef>
              <a:spcPct val="0"/>
            </a:spcBef>
            <a:spcAft>
              <a:spcPct val="35000"/>
            </a:spcAft>
            <a:buNone/>
          </a:pPr>
          <a:r>
            <a:rPr lang="en-US" sz="2000" kern="1200">
              <a:solidFill>
                <a:schemeClr val="bg1">
                  <a:alpha val="80000"/>
                </a:schemeClr>
              </a:solidFill>
            </a:rPr>
            <a:t>	- Arrangører</a:t>
          </a:r>
        </a:p>
        <a:p>
          <a:pPr marL="0" lvl="0" indent="0" algn="l" defTabSz="1778000">
            <a:lnSpc>
              <a:spcPct val="90000"/>
            </a:lnSpc>
            <a:spcBef>
              <a:spcPct val="0"/>
            </a:spcBef>
            <a:spcAft>
              <a:spcPct val="35000"/>
            </a:spcAft>
            <a:buNone/>
          </a:pPr>
          <a:r>
            <a:rPr lang="en-US" sz="2000" kern="1200">
              <a:solidFill>
                <a:schemeClr val="bg1">
                  <a:alpha val="80000"/>
                </a:schemeClr>
              </a:solidFill>
            </a:rPr>
            <a:t>	- Deltagere</a:t>
          </a:r>
        </a:p>
        <a:p>
          <a:pPr marL="0" lvl="0" indent="0" algn="l" defTabSz="1778000">
            <a:lnSpc>
              <a:spcPct val="90000"/>
            </a:lnSpc>
            <a:spcBef>
              <a:spcPct val="0"/>
            </a:spcBef>
            <a:spcAft>
              <a:spcPct val="35000"/>
            </a:spcAft>
            <a:buNone/>
          </a:pPr>
          <a:r>
            <a:rPr lang="en-US" sz="2000" kern="1200">
              <a:solidFill>
                <a:schemeClr val="bg1">
                  <a:alpha val="80000"/>
                </a:schemeClr>
              </a:solidFill>
            </a:rPr>
            <a:t>	- </a:t>
          </a:r>
          <a:r>
            <a:rPr lang="en-US" sz="2000" kern="1200" err="1">
              <a:solidFill>
                <a:schemeClr val="bg1">
                  <a:alpha val="80000"/>
                </a:schemeClr>
              </a:solidFill>
            </a:rPr>
            <a:t>Foreldre</a:t>
          </a:r>
          <a:endParaRPr lang="en-US" sz="2000" kern="1200">
            <a:solidFill>
              <a:schemeClr val="bg1">
                <a:alpha val="80000"/>
              </a:schemeClr>
            </a:solidFill>
          </a:endParaRPr>
        </a:p>
        <a:p>
          <a:pPr marL="0" lvl="0" indent="0" algn="l" defTabSz="1778000">
            <a:lnSpc>
              <a:spcPct val="90000"/>
            </a:lnSpc>
            <a:spcBef>
              <a:spcPct val="0"/>
            </a:spcBef>
            <a:spcAft>
              <a:spcPct val="35000"/>
            </a:spcAft>
            <a:buNone/>
          </a:pPr>
          <a:r>
            <a:rPr lang="en-US" sz="2000" kern="1200">
              <a:solidFill>
                <a:schemeClr val="bg1">
                  <a:alpha val="80000"/>
                </a:schemeClr>
              </a:solidFill>
            </a:rPr>
            <a:t>	- </a:t>
          </a:r>
          <a:r>
            <a:rPr lang="en-US" sz="2000" kern="1200" err="1">
              <a:solidFill>
                <a:schemeClr val="bg1">
                  <a:alpha val="80000"/>
                </a:schemeClr>
              </a:solidFill>
            </a:rPr>
            <a:t>Ansatte</a:t>
          </a:r>
          <a:endParaRPr lang="en-US" sz="2000" kern="1200">
            <a:solidFill>
              <a:schemeClr val="bg1">
                <a:alpha val="80000"/>
              </a:schemeClr>
            </a:solidFill>
          </a:endParaRPr>
        </a:p>
        <a:p>
          <a:pPr marL="0" lvl="0" indent="0" algn="l" defTabSz="1778000">
            <a:lnSpc>
              <a:spcPct val="90000"/>
            </a:lnSpc>
            <a:spcBef>
              <a:spcPct val="0"/>
            </a:spcBef>
            <a:spcAft>
              <a:spcPct val="35000"/>
            </a:spcAft>
            <a:buNone/>
          </a:pPr>
          <a:r>
            <a:rPr lang="en-US" sz="2000" kern="1200">
              <a:solidFill>
                <a:schemeClr val="bg1">
                  <a:alpha val="80000"/>
                </a:schemeClr>
              </a:solidFill>
            </a:rPr>
            <a:t>	- </a:t>
          </a:r>
          <a:r>
            <a:rPr lang="en-US" sz="2000" kern="1200" err="1">
              <a:solidFill>
                <a:schemeClr val="bg1">
                  <a:alpha val="80000"/>
                </a:schemeClr>
              </a:solidFill>
            </a:rPr>
            <a:t>Frivillige</a:t>
          </a:r>
          <a:endParaRPr lang="en-US" sz="4000" kern="1200">
            <a:solidFill>
              <a:schemeClr val="bg1">
                <a:alpha val="80000"/>
              </a:schemeClr>
            </a:solidFill>
          </a:endParaRPr>
        </a:p>
      </dsp:txBody>
      <dsp:txXfrm>
        <a:off x="14807" y="0"/>
        <a:ext cx="6081192" cy="262792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BCB5A38-7862-4197-B6F8-E73B1793CA2D}">
      <dsp:nvSpPr>
        <dsp:cNvPr id="0" name=""/>
        <dsp:cNvSpPr/>
      </dsp:nvSpPr>
      <dsp:spPr>
        <a:xfrm>
          <a:off x="184118" y="265"/>
          <a:ext cx="2953563" cy="1772138"/>
        </a:xfrm>
        <a:prstGeom prst="rect">
          <a:avLst/>
        </a:prstGeom>
        <a:solidFill>
          <a:schemeClr val="bg1"/>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a:solidFill>
                <a:schemeClr val="tx1"/>
              </a:solidFill>
            </a:rPr>
            <a:t>FORSIKRINGER</a:t>
          </a:r>
        </a:p>
      </dsp:txBody>
      <dsp:txXfrm>
        <a:off x="184118" y="265"/>
        <a:ext cx="2953563" cy="1772138"/>
      </dsp:txXfrm>
    </dsp:sp>
    <dsp:sp modelId="{0C826E8E-C10F-458B-9B9E-F16F137F94CE}">
      <dsp:nvSpPr>
        <dsp:cNvPr id="0" name=""/>
        <dsp:cNvSpPr/>
      </dsp:nvSpPr>
      <dsp:spPr>
        <a:xfrm>
          <a:off x="3433038" y="265"/>
          <a:ext cx="2953563" cy="1772138"/>
        </a:xfrm>
        <a:prstGeom prst="rect">
          <a:avLst/>
        </a:prstGeom>
        <a:solidFill>
          <a:schemeClr val="bg1"/>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nn-NO" sz="2400" kern="1200">
              <a:solidFill>
                <a:schemeClr val="tx1"/>
              </a:solidFill>
            </a:rPr>
            <a:t>AVTALER OM ANSVAR</a:t>
          </a:r>
          <a:endParaRPr lang="en-US" sz="2400" kern="1200">
            <a:solidFill>
              <a:schemeClr val="tx1"/>
            </a:solidFill>
          </a:endParaRPr>
        </a:p>
      </dsp:txBody>
      <dsp:txXfrm>
        <a:off x="3433038" y="265"/>
        <a:ext cx="2953563" cy="1772138"/>
      </dsp:txXfrm>
    </dsp:sp>
    <dsp:sp modelId="{FEFE2267-64BF-40B7-B3BA-A44CD5620C34}">
      <dsp:nvSpPr>
        <dsp:cNvPr id="0" name=""/>
        <dsp:cNvSpPr/>
      </dsp:nvSpPr>
      <dsp:spPr>
        <a:xfrm>
          <a:off x="6681958" y="265"/>
          <a:ext cx="2953563" cy="1772138"/>
        </a:xfrm>
        <a:prstGeom prst="rect">
          <a:avLst/>
        </a:prstGeom>
        <a:solidFill>
          <a:schemeClr val="bg1"/>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a:solidFill>
                <a:schemeClr val="tx1"/>
              </a:solidFill>
            </a:rPr>
            <a:t>AVTALER OM ROLLER</a:t>
          </a:r>
        </a:p>
      </dsp:txBody>
      <dsp:txXfrm>
        <a:off x="6681958" y="265"/>
        <a:ext cx="2953563" cy="1772138"/>
      </dsp:txXfrm>
    </dsp:sp>
    <dsp:sp modelId="{18780D3E-94C9-4FB2-BF0D-C5819B95BE3F}">
      <dsp:nvSpPr>
        <dsp:cNvPr id="0" name=""/>
        <dsp:cNvSpPr/>
      </dsp:nvSpPr>
      <dsp:spPr>
        <a:xfrm>
          <a:off x="184118" y="2067759"/>
          <a:ext cx="2953563" cy="1772138"/>
        </a:xfrm>
        <a:prstGeom prst="rect">
          <a:avLst/>
        </a:prstGeom>
        <a:solidFill>
          <a:schemeClr val="bg1"/>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nn-NO" sz="2400" kern="1200">
              <a:solidFill>
                <a:schemeClr val="tx1"/>
              </a:solidFill>
            </a:rPr>
            <a:t>SAMARBEIDSAVTALE MED ALLE ARRANGØRER</a:t>
          </a:r>
          <a:endParaRPr lang="en-US" sz="2400" kern="1200">
            <a:solidFill>
              <a:schemeClr val="tx1"/>
            </a:solidFill>
          </a:endParaRPr>
        </a:p>
      </dsp:txBody>
      <dsp:txXfrm>
        <a:off x="184118" y="2067759"/>
        <a:ext cx="2953563" cy="1772138"/>
      </dsp:txXfrm>
    </dsp:sp>
    <dsp:sp modelId="{0E4E9618-E789-470D-9280-2913E4244803}">
      <dsp:nvSpPr>
        <dsp:cNvPr id="0" name=""/>
        <dsp:cNvSpPr/>
      </dsp:nvSpPr>
      <dsp:spPr>
        <a:xfrm>
          <a:off x="3433038" y="2067759"/>
          <a:ext cx="2953563" cy="1772138"/>
        </a:xfrm>
        <a:prstGeom prst="rect">
          <a:avLst/>
        </a:prstGeom>
        <a:solidFill>
          <a:schemeClr val="bg1"/>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nn-NO" sz="2400" kern="1200">
              <a:solidFill>
                <a:schemeClr val="tx1"/>
              </a:solidFill>
            </a:rPr>
            <a:t>AVTALE MED FRIVILLIGE</a:t>
          </a:r>
          <a:endParaRPr lang="en-US" sz="2400" kern="1200">
            <a:solidFill>
              <a:schemeClr val="tx1"/>
            </a:solidFill>
          </a:endParaRPr>
        </a:p>
      </dsp:txBody>
      <dsp:txXfrm>
        <a:off x="3433038" y="2067759"/>
        <a:ext cx="2953563" cy="1772138"/>
      </dsp:txXfrm>
    </dsp:sp>
    <dsp:sp modelId="{AB86C01F-6231-4FDB-B4C8-BBD5D9D81BAE}">
      <dsp:nvSpPr>
        <dsp:cNvPr id="0" name=""/>
        <dsp:cNvSpPr/>
      </dsp:nvSpPr>
      <dsp:spPr>
        <a:xfrm>
          <a:off x="6681958" y="2067759"/>
          <a:ext cx="2953563" cy="1772138"/>
        </a:xfrm>
        <a:prstGeom prst="rect">
          <a:avLst/>
        </a:prstGeom>
        <a:solidFill>
          <a:schemeClr val="bg1"/>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a:solidFill>
                <a:schemeClr val="tx1"/>
              </a:solidFill>
            </a:rPr>
            <a:t>AVTALER OM ARBEIDSTID FOR ANSATTE</a:t>
          </a:r>
        </a:p>
      </dsp:txBody>
      <dsp:txXfrm>
        <a:off x="6681958" y="2067759"/>
        <a:ext cx="2953563" cy="177213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1C7994A-9AC4-4911-BB5B-948104E1DACE}">
      <dsp:nvSpPr>
        <dsp:cNvPr id="0" name=""/>
        <dsp:cNvSpPr/>
      </dsp:nvSpPr>
      <dsp:spPr>
        <a:xfrm>
          <a:off x="255634" y="3512"/>
          <a:ext cx="5221631" cy="2627926"/>
        </a:xfrm>
        <a:prstGeom prst="rect">
          <a:avLst/>
        </a:prstGeom>
        <a:solidFill>
          <a:srgbClr val="9BAFB5"/>
        </a:solid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ctr" defTabSz="1778000">
            <a:lnSpc>
              <a:spcPct val="90000"/>
            </a:lnSpc>
            <a:spcBef>
              <a:spcPct val="0"/>
            </a:spcBef>
            <a:spcAft>
              <a:spcPct val="35000"/>
            </a:spcAft>
            <a:buNone/>
          </a:pPr>
          <a:r>
            <a:rPr lang="en-US" sz="4000" kern="1200">
              <a:solidFill>
                <a:schemeClr val="bg1">
                  <a:alpha val="80000"/>
                </a:schemeClr>
              </a:solidFill>
            </a:rPr>
            <a:t>Leir pågår –</a:t>
          </a:r>
        </a:p>
        <a:p>
          <a:pPr marL="0" lvl="0" indent="0" algn="ctr" defTabSz="1778000">
            <a:lnSpc>
              <a:spcPct val="90000"/>
            </a:lnSpc>
            <a:spcBef>
              <a:spcPct val="0"/>
            </a:spcBef>
            <a:spcAft>
              <a:spcPct val="35000"/>
            </a:spcAft>
            <a:buNone/>
          </a:pPr>
          <a:r>
            <a:rPr lang="en-US" sz="4000" kern="1200">
              <a:solidFill>
                <a:schemeClr val="bg1">
                  <a:alpha val="80000"/>
                </a:schemeClr>
              </a:solidFill>
            </a:rPr>
            <a:t> hold avstand!</a:t>
          </a:r>
        </a:p>
        <a:p>
          <a:pPr marL="0" lvl="0" indent="0" algn="l" defTabSz="1778000">
            <a:lnSpc>
              <a:spcPct val="90000"/>
            </a:lnSpc>
            <a:spcBef>
              <a:spcPct val="0"/>
            </a:spcBef>
            <a:spcAft>
              <a:spcPct val="35000"/>
            </a:spcAft>
            <a:buNone/>
          </a:pPr>
          <a:r>
            <a:rPr lang="en-US" sz="2000" kern="1200">
              <a:solidFill>
                <a:schemeClr val="bg1">
                  <a:alpha val="80000"/>
                </a:schemeClr>
              </a:solidFill>
            </a:rPr>
            <a:t>-</a:t>
          </a:r>
          <a:endParaRPr lang="en-US" sz="4000" kern="1200">
            <a:solidFill>
              <a:schemeClr val="bg1">
                <a:alpha val="80000"/>
              </a:schemeClr>
            </a:solidFill>
          </a:endParaRPr>
        </a:p>
      </dsp:txBody>
      <dsp:txXfrm>
        <a:off x="255634" y="3512"/>
        <a:ext cx="5221631" cy="262792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1C7994A-9AC4-4911-BB5B-948104E1DACE}">
      <dsp:nvSpPr>
        <dsp:cNvPr id="0" name=""/>
        <dsp:cNvSpPr/>
      </dsp:nvSpPr>
      <dsp:spPr>
        <a:xfrm>
          <a:off x="5592" y="252139"/>
          <a:ext cx="6090407" cy="2712471"/>
        </a:xfrm>
        <a:prstGeom prst="rect">
          <a:avLst/>
        </a:prstGeom>
        <a:solidFill>
          <a:srgbClr val="9BAFB5"/>
        </a:solid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ctr" defTabSz="1778000">
            <a:lnSpc>
              <a:spcPct val="100000"/>
            </a:lnSpc>
            <a:spcBef>
              <a:spcPct val="0"/>
            </a:spcBef>
            <a:spcAft>
              <a:spcPct val="35000"/>
            </a:spcAft>
            <a:buNone/>
          </a:pPr>
          <a:endParaRPr lang="en-US" sz="4000" kern="1200">
            <a:solidFill>
              <a:schemeClr val="tx1">
                <a:alpha val="80000"/>
              </a:schemeClr>
            </a:solidFill>
          </a:endParaRPr>
        </a:p>
        <a:p>
          <a:pPr marL="0" lvl="0" indent="0" algn="ctr" defTabSz="1778000">
            <a:lnSpc>
              <a:spcPct val="100000"/>
            </a:lnSpc>
            <a:spcBef>
              <a:spcPct val="0"/>
            </a:spcBef>
            <a:spcAft>
              <a:spcPct val="35000"/>
            </a:spcAft>
            <a:buNone/>
          </a:pPr>
          <a:r>
            <a:rPr lang="en-US" sz="4000" kern="1200" err="1">
              <a:solidFill>
                <a:schemeClr val="tx1">
                  <a:alpha val="80000"/>
                </a:schemeClr>
              </a:solidFill>
            </a:rPr>
            <a:t>Trygg</a:t>
          </a:r>
          <a:r>
            <a:rPr lang="en-US" sz="4000" kern="1200">
              <a:solidFill>
                <a:schemeClr val="tx1">
                  <a:alpha val="80000"/>
                </a:schemeClr>
              </a:solidFill>
            </a:rPr>
            <a:t> leir for:</a:t>
          </a:r>
        </a:p>
        <a:p>
          <a:pPr marL="0" lvl="0" indent="0" algn="l" defTabSz="1778000">
            <a:lnSpc>
              <a:spcPct val="100000"/>
            </a:lnSpc>
            <a:spcBef>
              <a:spcPct val="0"/>
            </a:spcBef>
            <a:spcAft>
              <a:spcPct val="35000"/>
            </a:spcAft>
            <a:buNone/>
          </a:pPr>
          <a:r>
            <a:rPr lang="en-US" sz="2000" kern="1200">
              <a:solidFill>
                <a:schemeClr val="bg1">
                  <a:alpha val="80000"/>
                </a:schemeClr>
              </a:solidFill>
            </a:rPr>
            <a:t>- Arrangører – </a:t>
          </a:r>
          <a:r>
            <a:rPr lang="en-US" sz="2000" kern="1200" err="1">
              <a:solidFill>
                <a:schemeClr val="bg1">
                  <a:alpha val="80000"/>
                </a:schemeClr>
              </a:solidFill>
            </a:rPr>
            <a:t>juridisk</a:t>
          </a:r>
          <a:r>
            <a:rPr lang="en-US" sz="2000" kern="1200">
              <a:solidFill>
                <a:schemeClr val="bg1">
                  <a:alpha val="80000"/>
                </a:schemeClr>
              </a:solidFill>
            </a:rPr>
            <a:t>, </a:t>
          </a:r>
          <a:r>
            <a:rPr lang="en-US" sz="2000" kern="1200" err="1">
              <a:solidFill>
                <a:schemeClr val="bg1">
                  <a:alpha val="80000"/>
                </a:schemeClr>
              </a:solidFill>
            </a:rPr>
            <a:t>forsikringer</a:t>
          </a:r>
          <a:r>
            <a:rPr lang="en-US" sz="2000" kern="1200">
              <a:solidFill>
                <a:schemeClr val="bg1">
                  <a:alpha val="80000"/>
                </a:schemeClr>
              </a:solidFill>
            </a:rPr>
            <a:t>, </a:t>
          </a:r>
          <a:r>
            <a:rPr lang="en-US" sz="2000" kern="1200" err="1">
              <a:solidFill>
                <a:schemeClr val="bg1">
                  <a:alpha val="80000"/>
                </a:schemeClr>
              </a:solidFill>
            </a:rPr>
            <a:t>avtaler</a:t>
          </a:r>
          <a:endParaRPr lang="en-US" sz="2000" kern="1200">
            <a:solidFill>
              <a:schemeClr val="bg1">
                <a:alpha val="80000"/>
              </a:schemeClr>
            </a:solidFill>
          </a:endParaRPr>
        </a:p>
        <a:p>
          <a:pPr marL="0" lvl="0" indent="0" algn="l" defTabSz="1778000">
            <a:lnSpc>
              <a:spcPct val="90000"/>
            </a:lnSpc>
            <a:spcBef>
              <a:spcPct val="0"/>
            </a:spcBef>
            <a:spcAft>
              <a:spcPct val="35000"/>
            </a:spcAft>
            <a:buNone/>
          </a:pPr>
          <a:r>
            <a:rPr lang="en-US" sz="2000" kern="1200">
              <a:solidFill>
                <a:schemeClr val="bg1">
                  <a:alpha val="80000"/>
                </a:schemeClr>
              </a:solidFill>
            </a:rPr>
            <a:t>- Deltagere – </a:t>
          </a:r>
          <a:r>
            <a:rPr lang="en-US" sz="2000" kern="1200" err="1">
              <a:solidFill>
                <a:schemeClr val="bg1">
                  <a:alpha val="80000"/>
                </a:schemeClr>
              </a:solidFill>
            </a:rPr>
            <a:t>aktiviteter</a:t>
          </a:r>
          <a:r>
            <a:rPr lang="en-US" sz="2000" kern="1200">
              <a:solidFill>
                <a:schemeClr val="bg1">
                  <a:alpha val="80000"/>
                </a:schemeClr>
              </a:solidFill>
            </a:rPr>
            <a:t>, </a:t>
          </a:r>
          <a:r>
            <a:rPr lang="en-US" sz="2000" kern="1200" err="1">
              <a:solidFill>
                <a:schemeClr val="bg1">
                  <a:alpha val="80000"/>
                </a:schemeClr>
              </a:solidFill>
            </a:rPr>
            <a:t>fysisk</a:t>
          </a:r>
          <a:r>
            <a:rPr lang="en-US" sz="2000" kern="1200">
              <a:solidFill>
                <a:schemeClr val="bg1">
                  <a:alpha val="80000"/>
                </a:schemeClr>
              </a:solidFill>
            </a:rPr>
            <a:t> og </a:t>
          </a:r>
          <a:r>
            <a:rPr lang="en-US" sz="2000" kern="1200" err="1">
              <a:solidFill>
                <a:schemeClr val="bg1">
                  <a:alpha val="80000"/>
                </a:schemeClr>
              </a:solidFill>
            </a:rPr>
            <a:t>psykisk</a:t>
          </a:r>
          <a:endParaRPr lang="en-US" sz="2000" kern="1200">
            <a:solidFill>
              <a:schemeClr val="bg1">
                <a:alpha val="80000"/>
              </a:schemeClr>
            </a:solidFill>
          </a:endParaRPr>
        </a:p>
        <a:p>
          <a:pPr marL="0" lvl="0" indent="0" algn="l" defTabSz="1778000">
            <a:lnSpc>
              <a:spcPct val="90000"/>
            </a:lnSpc>
            <a:spcBef>
              <a:spcPct val="0"/>
            </a:spcBef>
            <a:spcAft>
              <a:spcPct val="35000"/>
            </a:spcAft>
            <a:buNone/>
          </a:pPr>
          <a:r>
            <a:rPr lang="en-US" sz="2000" kern="1200">
              <a:solidFill>
                <a:schemeClr val="bg1">
                  <a:alpha val="80000"/>
                </a:schemeClr>
              </a:solidFill>
            </a:rPr>
            <a:t>- </a:t>
          </a:r>
          <a:r>
            <a:rPr lang="en-US" sz="2000" kern="1200" err="1">
              <a:solidFill>
                <a:schemeClr val="bg1">
                  <a:alpha val="80000"/>
                </a:schemeClr>
              </a:solidFill>
            </a:rPr>
            <a:t>Foreldre</a:t>
          </a:r>
          <a:r>
            <a:rPr lang="en-US" sz="2000" kern="1200">
              <a:solidFill>
                <a:schemeClr val="bg1">
                  <a:alpha val="80000"/>
                </a:schemeClr>
              </a:solidFill>
            </a:rPr>
            <a:t> – </a:t>
          </a:r>
          <a:r>
            <a:rPr lang="en-US" sz="2000" kern="1200" err="1">
              <a:solidFill>
                <a:schemeClr val="bg1">
                  <a:alpha val="80000"/>
                </a:schemeClr>
              </a:solidFill>
            </a:rPr>
            <a:t>informasjon</a:t>
          </a:r>
          <a:r>
            <a:rPr lang="en-US" sz="2000" kern="1200">
              <a:solidFill>
                <a:schemeClr val="bg1">
                  <a:alpha val="80000"/>
                </a:schemeClr>
              </a:solidFill>
            </a:rPr>
            <a:t>, </a:t>
          </a:r>
          <a:r>
            <a:rPr lang="en-US" sz="2000" kern="1200" err="1">
              <a:solidFill>
                <a:schemeClr val="bg1">
                  <a:alpha val="80000"/>
                </a:schemeClr>
              </a:solidFill>
            </a:rPr>
            <a:t>komunikasjon</a:t>
          </a:r>
          <a:r>
            <a:rPr lang="en-US" sz="2000" kern="1200">
              <a:solidFill>
                <a:schemeClr val="bg1">
                  <a:alpha val="80000"/>
                </a:schemeClr>
              </a:solidFill>
            </a:rPr>
            <a:t>, </a:t>
          </a:r>
        </a:p>
        <a:p>
          <a:pPr marL="0" lvl="0" indent="0" algn="l" defTabSz="1778000">
            <a:lnSpc>
              <a:spcPct val="90000"/>
            </a:lnSpc>
            <a:spcBef>
              <a:spcPct val="0"/>
            </a:spcBef>
            <a:spcAft>
              <a:spcPct val="35000"/>
            </a:spcAft>
            <a:buNone/>
          </a:pPr>
          <a:r>
            <a:rPr lang="en-US" sz="2000" kern="1200">
              <a:solidFill>
                <a:schemeClr val="bg1">
                  <a:alpha val="80000"/>
                </a:schemeClr>
              </a:solidFill>
            </a:rPr>
            <a:t>                  </a:t>
          </a:r>
          <a:r>
            <a:rPr lang="en-US" sz="2000" kern="1200" err="1">
              <a:solidFill>
                <a:schemeClr val="bg1">
                  <a:alpha val="80000"/>
                </a:schemeClr>
              </a:solidFill>
            </a:rPr>
            <a:t>troverdighet</a:t>
          </a:r>
          <a:r>
            <a:rPr lang="en-US" sz="2000" kern="1200">
              <a:solidFill>
                <a:schemeClr val="bg1">
                  <a:alpha val="80000"/>
                </a:schemeClr>
              </a:solidFill>
            </a:rPr>
            <a:t> </a:t>
          </a:r>
          <a:r>
            <a:rPr lang="en-US" sz="2000" kern="1200" err="1">
              <a:solidFill>
                <a:schemeClr val="bg1">
                  <a:alpha val="80000"/>
                </a:schemeClr>
              </a:solidFill>
            </a:rPr>
            <a:t>osv</a:t>
          </a:r>
          <a:r>
            <a:rPr lang="en-US" sz="2000" kern="1200">
              <a:solidFill>
                <a:schemeClr val="bg1">
                  <a:alpha val="80000"/>
                </a:schemeClr>
              </a:solidFill>
            </a:rPr>
            <a:t>. </a:t>
          </a:r>
        </a:p>
        <a:p>
          <a:pPr marL="0" lvl="0" indent="0" algn="l" defTabSz="1778000">
            <a:lnSpc>
              <a:spcPct val="90000"/>
            </a:lnSpc>
            <a:spcBef>
              <a:spcPct val="0"/>
            </a:spcBef>
            <a:spcAft>
              <a:spcPct val="35000"/>
            </a:spcAft>
            <a:buNone/>
          </a:pPr>
          <a:r>
            <a:rPr lang="en-US" sz="2000" kern="1200">
              <a:solidFill>
                <a:schemeClr val="bg1">
                  <a:alpha val="80000"/>
                </a:schemeClr>
              </a:solidFill>
            </a:rPr>
            <a:t>- </a:t>
          </a:r>
          <a:r>
            <a:rPr lang="en-US" sz="2000" kern="1200" err="1">
              <a:solidFill>
                <a:schemeClr val="bg1">
                  <a:alpha val="80000"/>
                </a:schemeClr>
              </a:solidFill>
            </a:rPr>
            <a:t>Frivillige</a:t>
          </a:r>
          <a:r>
            <a:rPr lang="en-US" sz="2000" kern="1200">
              <a:solidFill>
                <a:schemeClr val="bg1">
                  <a:alpha val="80000"/>
                </a:schemeClr>
              </a:solidFill>
            </a:rPr>
            <a:t> – </a:t>
          </a:r>
          <a:r>
            <a:rPr lang="en-US" sz="2000" kern="1200" err="1">
              <a:solidFill>
                <a:schemeClr val="bg1">
                  <a:alpha val="80000"/>
                </a:schemeClr>
              </a:solidFill>
            </a:rPr>
            <a:t>arbeidsmiljø</a:t>
          </a:r>
          <a:r>
            <a:rPr lang="en-US" sz="2000" kern="1200">
              <a:solidFill>
                <a:schemeClr val="bg1">
                  <a:alpha val="80000"/>
                </a:schemeClr>
              </a:solidFill>
            </a:rPr>
            <a:t>, </a:t>
          </a:r>
          <a:r>
            <a:rPr lang="en-US" sz="2000" kern="1200" err="1">
              <a:solidFill>
                <a:schemeClr val="bg1">
                  <a:alpha val="80000"/>
                </a:schemeClr>
              </a:solidFill>
            </a:rPr>
            <a:t>aktiviteter</a:t>
          </a:r>
          <a:r>
            <a:rPr lang="en-US" sz="2000" kern="1200">
              <a:solidFill>
                <a:schemeClr val="bg1">
                  <a:alpha val="80000"/>
                </a:schemeClr>
              </a:solidFill>
            </a:rPr>
            <a:t>, </a:t>
          </a:r>
          <a:r>
            <a:rPr lang="en-US" sz="2000" kern="1200" err="1">
              <a:solidFill>
                <a:schemeClr val="bg1">
                  <a:alpha val="80000"/>
                </a:schemeClr>
              </a:solidFill>
            </a:rPr>
            <a:t>psykososialt</a:t>
          </a:r>
          <a:endParaRPr lang="en-US" sz="2000" kern="1200">
            <a:solidFill>
              <a:schemeClr val="bg1">
                <a:alpha val="80000"/>
              </a:schemeClr>
            </a:solidFill>
          </a:endParaRPr>
        </a:p>
        <a:p>
          <a:pPr marL="0" lvl="0" indent="0" algn="l" defTabSz="1778000">
            <a:lnSpc>
              <a:spcPct val="90000"/>
            </a:lnSpc>
            <a:spcBef>
              <a:spcPct val="0"/>
            </a:spcBef>
            <a:spcAft>
              <a:spcPct val="35000"/>
            </a:spcAft>
            <a:buNone/>
          </a:pPr>
          <a:r>
            <a:rPr lang="en-US" sz="2000" kern="1200">
              <a:solidFill>
                <a:schemeClr val="bg1">
                  <a:alpha val="80000"/>
                </a:schemeClr>
              </a:solidFill>
            </a:rPr>
            <a:t>- </a:t>
          </a:r>
          <a:r>
            <a:rPr lang="en-US" sz="2000" kern="1200" err="1">
              <a:solidFill>
                <a:schemeClr val="bg1">
                  <a:alpha val="80000"/>
                </a:schemeClr>
              </a:solidFill>
            </a:rPr>
            <a:t>Ansatte</a:t>
          </a:r>
          <a:r>
            <a:rPr lang="en-US" sz="2000" kern="1200">
              <a:solidFill>
                <a:schemeClr val="bg1">
                  <a:alpha val="80000"/>
                </a:schemeClr>
              </a:solidFill>
            </a:rPr>
            <a:t> – </a:t>
          </a:r>
          <a:r>
            <a:rPr lang="en-US" sz="2000" kern="1200" err="1">
              <a:solidFill>
                <a:schemeClr val="bg1">
                  <a:alpha val="80000"/>
                </a:schemeClr>
              </a:solidFill>
            </a:rPr>
            <a:t>arbeidsmiljø</a:t>
          </a:r>
          <a:r>
            <a:rPr lang="en-US" sz="2000" kern="1200">
              <a:solidFill>
                <a:schemeClr val="bg1">
                  <a:alpha val="80000"/>
                </a:schemeClr>
              </a:solidFill>
            </a:rPr>
            <a:t>, </a:t>
          </a:r>
          <a:r>
            <a:rPr lang="en-US" sz="2000" kern="1200" err="1">
              <a:solidFill>
                <a:schemeClr val="bg1">
                  <a:alpha val="80000"/>
                </a:schemeClr>
              </a:solidFill>
            </a:rPr>
            <a:t>arbeidstid</a:t>
          </a:r>
          <a:r>
            <a:rPr lang="en-US" sz="2000" kern="1200">
              <a:solidFill>
                <a:schemeClr val="bg1">
                  <a:alpha val="80000"/>
                </a:schemeClr>
              </a:solidFill>
            </a:rPr>
            <a:t>, </a:t>
          </a:r>
          <a:r>
            <a:rPr lang="en-US" sz="2000" kern="1200" err="1">
              <a:solidFill>
                <a:schemeClr val="bg1">
                  <a:alpha val="80000"/>
                </a:schemeClr>
              </a:solidFill>
            </a:rPr>
            <a:t>hviletid</a:t>
          </a:r>
          <a:r>
            <a:rPr lang="en-US" sz="2000" kern="1200">
              <a:solidFill>
                <a:schemeClr val="bg1">
                  <a:alpha val="80000"/>
                </a:schemeClr>
              </a:solidFill>
            </a:rPr>
            <a:t>, </a:t>
          </a:r>
        </a:p>
        <a:p>
          <a:pPr marL="0" lvl="0" indent="0" algn="l" defTabSz="1778000">
            <a:lnSpc>
              <a:spcPct val="90000"/>
            </a:lnSpc>
            <a:spcBef>
              <a:spcPct val="0"/>
            </a:spcBef>
            <a:spcAft>
              <a:spcPct val="35000"/>
            </a:spcAft>
            <a:buNone/>
          </a:pPr>
          <a:r>
            <a:rPr lang="en-US" sz="2000" kern="1200">
              <a:solidFill>
                <a:schemeClr val="bg1">
                  <a:alpha val="80000"/>
                </a:schemeClr>
              </a:solidFill>
            </a:rPr>
            <a:t>	</a:t>
          </a:r>
          <a:endParaRPr lang="en-US" sz="4000" kern="1200">
            <a:solidFill>
              <a:schemeClr val="bg1">
                <a:alpha val="80000"/>
              </a:schemeClr>
            </a:solidFill>
          </a:endParaRPr>
        </a:p>
      </dsp:txBody>
      <dsp:txXfrm>
        <a:off x="5592" y="252139"/>
        <a:ext cx="6090407" cy="2712471"/>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52F4C1-FCF4-4018-B81C-A4FAF40C3F68}">
      <dsp:nvSpPr>
        <dsp:cNvPr id="0" name=""/>
        <dsp:cNvSpPr/>
      </dsp:nvSpPr>
      <dsp:spPr>
        <a:xfrm>
          <a:off x="0" y="17391"/>
          <a:ext cx="7729728" cy="7020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kern="1200"/>
            <a:t>Arbeid </a:t>
          </a:r>
          <a:r>
            <a:rPr lang="en-US" sz="3000" kern="1200" err="1"/>
            <a:t>på</a:t>
          </a:r>
          <a:r>
            <a:rPr lang="en-US" sz="3000" kern="1200"/>
            <a:t> </a:t>
          </a:r>
          <a:r>
            <a:rPr lang="en-US" sz="3000" kern="1200" err="1"/>
            <a:t>ulike</a:t>
          </a:r>
          <a:r>
            <a:rPr lang="en-US" sz="3000" kern="1200"/>
            <a:t> </a:t>
          </a:r>
          <a:r>
            <a:rPr lang="en-US" sz="3000" kern="1200" err="1"/>
            <a:t>tider</a:t>
          </a:r>
          <a:r>
            <a:rPr lang="en-US" sz="3000" kern="1200"/>
            <a:t> av </a:t>
          </a:r>
          <a:r>
            <a:rPr lang="en-US" sz="3000" kern="1200" err="1"/>
            <a:t>døgnet</a:t>
          </a:r>
          <a:endParaRPr lang="en-US" sz="3000" kern="1200"/>
        </a:p>
      </dsp:txBody>
      <dsp:txXfrm>
        <a:off x="34269" y="51660"/>
        <a:ext cx="7661190" cy="633462"/>
      </dsp:txXfrm>
    </dsp:sp>
    <dsp:sp modelId="{2788C656-7C6D-42E6-88BA-3651EBEC3790}">
      <dsp:nvSpPr>
        <dsp:cNvPr id="0" name=""/>
        <dsp:cNvSpPr/>
      </dsp:nvSpPr>
      <dsp:spPr>
        <a:xfrm>
          <a:off x="0" y="805791"/>
          <a:ext cx="7729728" cy="7020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nb-NO" sz="3000" kern="1200"/>
            <a:t>Daglig og ukentlig arbeidstid</a:t>
          </a:r>
          <a:endParaRPr lang="en-US" sz="3000" kern="1200"/>
        </a:p>
      </dsp:txBody>
      <dsp:txXfrm>
        <a:off x="34269" y="840060"/>
        <a:ext cx="7661190" cy="633462"/>
      </dsp:txXfrm>
    </dsp:sp>
    <dsp:sp modelId="{E404D266-DE3B-403B-AF15-C07504B710DB}">
      <dsp:nvSpPr>
        <dsp:cNvPr id="0" name=""/>
        <dsp:cNvSpPr/>
      </dsp:nvSpPr>
      <dsp:spPr>
        <a:xfrm>
          <a:off x="0" y="1594191"/>
          <a:ext cx="7729728" cy="7020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kern="1200" err="1"/>
            <a:t>Hviletid</a:t>
          </a:r>
          <a:endParaRPr lang="en-US" sz="3000" kern="1200"/>
        </a:p>
      </dsp:txBody>
      <dsp:txXfrm>
        <a:off x="34269" y="1628460"/>
        <a:ext cx="7661190" cy="633462"/>
      </dsp:txXfrm>
    </dsp:sp>
    <dsp:sp modelId="{D547101B-A5A0-4D4F-95FF-84AF70293865}">
      <dsp:nvSpPr>
        <dsp:cNvPr id="0" name=""/>
        <dsp:cNvSpPr/>
      </dsp:nvSpPr>
      <dsp:spPr>
        <a:xfrm>
          <a:off x="0" y="2382591"/>
          <a:ext cx="7729728" cy="7020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nb-NO" sz="3000" kern="1200"/>
            <a:t>Kompenserende hvile</a:t>
          </a:r>
          <a:endParaRPr lang="en-US" sz="3000" kern="1200"/>
        </a:p>
      </dsp:txBody>
      <dsp:txXfrm>
        <a:off x="34269" y="2416860"/>
        <a:ext cx="7661190" cy="63346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2C0CC2D-AD05-41DC-8ACC-B2CE4AD51A04}">
      <dsp:nvSpPr>
        <dsp:cNvPr id="0" name=""/>
        <dsp:cNvSpPr/>
      </dsp:nvSpPr>
      <dsp:spPr>
        <a:xfrm>
          <a:off x="48310" y="516"/>
          <a:ext cx="2385345" cy="1431207"/>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nb-NO" sz="1900" kern="1200"/>
            <a:t>Hvor mange deltagere skal en regne pr ansatt, voksen leder, foreldre og frivillige unge? </a:t>
          </a:r>
          <a:endParaRPr lang="en-US" sz="1900" kern="1200"/>
        </a:p>
      </dsp:txBody>
      <dsp:txXfrm>
        <a:off x="48310" y="516"/>
        <a:ext cx="2385345" cy="1431207"/>
      </dsp:txXfrm>
    </dsp:sp>
    <dsp:sp modelId="{2AC451F0-6501-412C-9A3F-F4F2FB9D85FA}">
      <dsp:nvSpPr>
        <dsp:cNvPr id="0" name=""/>
        <dsp:cNvSpPr/>
      </dsp:nvSpPr>
      <dsp:spPr>
        <a:xfrm>
          <a:off x="2672191" y="516"/>
          <a:ext cx="2385345" cy="1431207"/>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nb-NO" sz="1900" kern="1200"/>
            <a:t>Hvor mange ledere behøver en ekstra når en har deltagere med særskilte behov?</a:t>
          </a:r>
          <a:endParaRPr lang="en-US" sz="1900" kern="1200"/>
        </a:p>
      </dsp:txBody>
      <dsp:txXfrm>
        <a:off x="2672191" y="516"/>
        <a:ext cx="2385345" cy="1431207"/>
      </dsp:txXfrm>
    </dsp:sp>
    <dsp:sp modelId="{4DBD116E-6AFF-4591-8FC1-3D5CC076C53B}">
      <dsp:nvSpPr>
        <dsp:cNvPr id="0" name=""/>
        <dsp:cNvSpPr/>
      </dsp:nvSpPr>
      <dsp:spPr>
        <a:xfrm>
          <a:off x="5296071" y="516"/>
          <a:ext cx="2385345" cy="1431207"/>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nb-NO" sz="1900" kern="1200"/>
            <a:t>Hvordan sikre at det alltid er tilgjengelig ledere av begge kjønn dersom deltagere har behov for støtte/hjelp. </a:t>
          </a:r>
          <a:endParaRPr lang="en-US" sz="1900" kern="1200"/>
        </a:p>
      </dsp:txBody>
      <dsp:txXfrm>
        <a:off x="5296071" y="516"/>
        <a:ext cx="2385345" cy="1431207"/>
      </dsp:txXfrm>
    </dsp:sp>
    <dsp:sp modelId="{97DFCA25-57E9-4FBF-AB64-00D12E507F67}">
      <dsp:nvSpPr>
        <dsp:cNvPr id="0" name=""/>
        <dsp:cNvSpPr/>
      </dsp:nvSpPr>
      <dsp:spPr>
        <a:xfrm>
          <a:off x="48310" y="1670258"/>
          <a:ext cx="2385345" cy="1431207"/>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nb-NO" sz="1900" kern="1200"/>
            <a:t>Noen har etablert ordninger for egen godgjøring av leirsjef/prosjektleder. </a:t>
          </a:r>
          <a:endParaRPr lang="en-US" sz="1900" kern="1200"/>
        </a:p>
      </dsp:txBody>
      <dsp:txXfrm>
        <a:off x="48310" y="1670258"/>
        <a:ext cx="2385345" cy="1431207"/>
      </dsp:txXfrm>
    </dsp:sp>
    <dsp:sp modelId="{F30A9EB6-B258-440F-8BE4-30A830E22706}">
      <dsp:nvSpPr>
        <dsp:cNvPr id="0" name=""/>
        <dsp:cNvSpPr/>
      </dsp:nvSpPr>
      <dsp:spPr>
        <a:xfrm>
          <a:off x="2672191" y="1670258"/>
          <a:ext cx="2385345" cy="1431207"/>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nb-NO" sz="1900" kern="1200"/>
            <a:t>Hvem er assisterende leirsjef og overtar i prosjektleders fritid/hviletid?</a:t>
          </a:r>
          <a:endParaRPr lang="en-US" sz="1900" kern="1200"/>
        </a:p>
      </dsp:txBody>
      <dsp:txXfrm>
        <a:off x="2672191" y="1670258"/>
        <a:ext cx="2385345" cy="1431207"/>
      </dsp:txXfrm>
    </dsp:sp>
    <dsp:sp modelId="{7DF9912A-C89C-48B9-B720-39B807D40FBB}">
      <dsp:nvSpPr>
        <dsp:cNvPr id="0" name=""/>
        <dsp:cNvSpPr/>
      </dsp:nvSpPr>
      <dsp:spPr>
        <a:xfrm>
          <a:off x="5296071" y="1670258"/>
          <a:ext cx="2385345" cy="1431207"/>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nb-NO" sz="1900" kern="1200"/>
            <a:t>Hvordan komme i kontakt med ansvarlig arbeidsgiver dersom noe inntreffer som må løses/tas tak i raskt?</a:t>
          </a:r>
          <a:endParaRPr lang="en-US" sz="1900" kern="1200"/>
        </a:p>
      </dsp:txBody>
      <dsp:txXfrm>
        <a:off x="5296071" y="1670258"/>
        <a:ext cx="2385345" cy="1431207"/>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E20705AA-AF89-4433-9E90-7F0FF3F9AECA}" type="datetimeFigureOut">
              <a:rPr lang="nb-NO" smtClean="0"/>
              <a:t>24.03.2023</a:t>
            </a:fld>
            <a:endParaRPr lang="nb-NO"/>
          </a:p>
        </p:txBody>
      </p:sp>
      <p:sp>
        <p:nvSpPr>
          <p:cNvPr id="4" name="Plassholder for lysbilde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045FDA67-E71F-4A7C-B27A-B55F85379B56}" type="slidenum">
              <a:rPr lang="nb-NO" smtClean="0"/>
              <a:t>‹#›</a:t>
            </a:fld>
            <a:endParaRPr lang="nb-NO"/>
          </a:p>
        </p:txBody>
      </p:sp>
    </p:spTree>
    <p:extLst>
      <p:ext uri="{BB962C8B-B14F-4D97-AF65-F5344CB8AC3E}">
        <p14:creationId xmlns:p14="http://schemas.microsoft.com/office/powerpoint/2010/main" val="9823445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8" Type="http://schemas.openxmlformats.org/officeDocument/2006/relationships/hyperlink" Target="https://lovdata.no/lov/2005-06-17-62/%C2%A710-12" TargetMode="External"/><Relationship Id="rId3" Type="http://schemas.openxmlformats.org/officeDocument/2006/relationships/hyperlink" Target="https://lovdata.no/lov/2005-06-17-62/%C2%A710-5" TargetMode="External"/><Relationship Id="rId7" Type="http://schemas.openxmlformats.org/officeDocument/2006/relationships/hyperlink" Target="https://lovdata.no/lov/2005-06-17-62/%C2%A710-11" TargetMode="External"/><Relationship Id="rId2" Type="http://schemas.openxmlformats.org/officeDocument/2006/relationships/slide" Target="../slides/slide22.xml"/><Relationship Id="rId1" Type="http://schemas.openxmlformats.org/officeDocument/2006/relationships/notesMaster" Target="../notesMasters/notesMaster1.xml"/><Relationship Id="rId6" Type="http://schemas.openxmlformats.org/officeDocument/2006/relationships/hyperlink" Target="https://lovdata.no/lov/2005-06-17-62/%C2%A710-10" TargetMode="External"/><Relationship Id="rId5" Type="http://schemas.openxmlformats.org/officeDocument/2006/relationships/hyperlink" Target="https://lovdata.no/lov/2005-06-17-62/%C2%A710-8" TargetMode="External"/><Relationship Id="rId4" Type="http://schemas.openxmlformats.org/officeDocument/2006/relationships/hyperlink" Target="https://lovdata.no/lov/2005-06-17-62/%C2%A710-6" TargetMode="Externa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Velkommen til webinar igjen!</a:t>
            </a:r>
          </a:p>
          <a:p>
            <a:r>
              <a:rPr lang="nb-NO"/>
              <a:t>Vi skal fortsette med tema som relaterer og konkretiserer noe av det som var team siste uke. </a:t>
            </a:r>
          </a:p>
          <a:p>
            <a:r>
              <a:rPr lang="nb-NO"/>
              <a:t>I første rekke tema som har med personer, relasjoner roller, arbeidstid osv. </a:t>
            </a:r>
          </a:p>
          <a:p>
            <a:endParaRPr lang="nb-NO"/>
          </a:p>
          <a:p>
            <a:r>
              <a:rPr lang="nb-NO"/>
              <a:t>Vi minner om at opptak av webinarene og presentasjoner vil være tilgjengelig i Ressursbanken om kort tid. </a:t>
            </a:r>
          </a:p>
          <a:p>
            <a:endParaRPr lang="nb-NO"/>
          </a:p>
          <a:p>
            <a:endParaRPr lang="nb-NO"/>
          </a:p>
          <a:p>
            <a:r>
              <a:rPr lang="nb-NO"/>
              <a:t>Jeg heter Harald Skarsaune og arbeider i KUFO – Kirkelig undervisningsforbund.</a:t>
            </a:r>
          </a:p>
        </p:txBody>
      </p:sp>
      <p:sp>
        <p:nvSpPr>
          <p:cNvPr id="4" name="Plassholder for lysbildenummer 3"/>
          <p:cNvSpPr>
            <a:spLocks noGrp="1"/>
          </p:cNvSpPr>
          <p:nvPr>
            <p:ph type="sldNum" sz="quarter" idx="5"/>
          </p:nvPr>
        </p:nvSpPr>
        <p:spPr/>
        <p:txBody>
          <a:bodyPr/>
          <a:lstStyle/>
          <a:p>
            <a:fld id="{045FDA67-E71F-4A7C-B27A-B55F85379B56}" type="slidenum">
              <a:rPr lang="nb-NO" smtClean="0"/>
              <a:t>1</a:t>
            </a:fld>
            <a:endParaRPr lang="nb-NO"/>
          </a:p>
        </p:txBody>
      </p:sp>
    </p:spTree>
    <p:extLst>
      <p:ext uri="{BB962C8B-B14F-4D97-AF65-F5344CB8AC3E}">
        <p14:creationId xmlns:p14="http://schemas.microsoft.com/office/powerpoint/2010/main" val="28397574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Slik skal det ikke være!</a:t>
            </a:r>
          </a:p>
          <a:p>
            <a:endParaRPr lang="nb-NO"/>
          </a:p>
          <a:p>
            <a:r>
              <a:rPr lang="nb-NO"/>
              <a:t>Vi kjenner igjen disse skiltene fra anleggsplasser og fortau der det kan være farlig å oppholde seg. </a:t>
            </a:r>
          </a:p>
          <a:p>
            <a:endParaRPr lang="nb-NO"/>
          </a:p>
          <a:p>
            <a:r>
              <a:rPr lang="nb-NO"/>
              <a:t>Leiren skal være et trygt sted for alle!</a:t>
            </a:r>
          </a:p>
          <a:p>
            <a:r>
              <a:rPr lang="nb-NO"/>
              <a:t>Dette er målet for alt forarbeid og planlegging.</a:t>
            </a:r>
          </a:p>
          <a:p>
            <a:endParaRPr lang="nb-NO"/>
          </a:p>
          <a:p>
            <a:r>
              <a:rPr lang="nb-NO" err="1"/>
              <a:t>Ref</a:t>
            </a:r>
            <a:r>
              <a:rPr lang="nb-NO"/>
              <a:t> ROS analyse i forrige webinar</a:t>
            </a:r>
          </a:p>
        </p:txBody>
      </p:sp>
      <p:sp>
        <p:nvSpPr>
          <p:cNvPr id="4" name="Plassholder for lysbildenummer 3"/>
          <p:cNvSpPr>
            <a:spLocks noGrp="1"/>
          </p:cNvSpPr>
          <p:nvPr>
            <p:ph type="sldNum" sz="quarter" idx="5"/>
          </p:nvPr>
        </p:nvSpPr>
        <p:spPr/>
        <p:txBody>
          <a:bodyPr/>
          <a:lstStyle/>
          <a:p>
            <a:fld id="{045FDA67-E71F-4A7C-B27A-B55F85379B56}" type="slidenum">
              <a:rPr lang="nb-NO" smtClean="0"/>
              <a:t>10</a:t>
            </a:fld>
            <a:endParaRPr lang="nb-NO"/>
          </a:p>
        </p:txBody>
      </p:sp>
    </p:spTree>
    <p:extLst>
      <p:ext uri="{BB962C8B-B14F-4D97-AF65-F5344CB8AC3E}">
        <p14:creationId xmlns:p14="http://schemas.microsoft.com/office/powerpoint/2010/main" val="34866408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Her har vi fjernet sladden!</a:t>
            </a:r>
          </a:p>
          <a:p>
            <a:endParaRPr lang="nb-NO"/>
          </a:p>
          <a:p>
            <a:r>
              <a:rPr lang="nb-NO"/>
              <a:t>Vi ser fortsatt på de ulike rollene</a:t>
            </a:r>
          </a:p>
          <a:p>
            <a:endParaRPr lang="nb-NO"/>
          </a:p>
          <a:p>
            <a:r>
              <a:rPr lang="nb-NO"/>
              <a:t>Et viktig </a:t>
            </a:r>
            <a:r>
              <a:rPr lang="nb-NO" err="1"/>
              <a:t>ellement</a:t>
            </a:r>
            <a:r>
              <a:rPr lang="nb-NO"/>
              <a:t> som vi ikke har snakket om enda er relasjonen til foreldre.</a:t>
            </a:r>
          </a:p>
          <a:p>
            <a:pPr marL="171450" indent="-171450">
              <a:buFontTx/>
              <a:buChar char="-"/>
            </a:pPr>
            <a:r>
              <a:rPr lang="nb-NO"/>
              <a:t>Den inneholder noen viktige forhold:</a:t>
            </a:r>
          </a:p>
          <a:p>
            <a:pPr marL="628650" lvl="1" indent="-171450">
              <a:buFontTx/>
              <a:buChar char="-"/>
            </a:pPr>
            <a:r>
              <a:rPr lang="nb-NO"/>
              <a:t>Informasjon, kommunikasjon</a:t>
            </a:r>
          </a:p>
          <a:p>
            <a:pPr marL="1085850" lvl="2" indent="-171450">
              <a:buFontTx/>
              <a:buChar char="-"/>
            </a:pPr>
            <a:r>
              <a:rPr lang="nb-NO"/>
              <a:t>Ikke bare hva må de vite</a:t>
            </a:r>
          </a:p>
          <a:p>
            <a:pPr marL="1085850" lvl="2" indent="-171450">
              <a:buFontTx/>
              <a:buChar char="-"/>
            </a:pPr>
            <a:r>
              <a:rPr lang="nb-NO"/>
              <a:t>Men hva er det bra at de vet </a:t>
            </a:r>
          </a:p>
          <a:p>
            <a:pPr marL="1085850" lvl="2" indent="-171450">
              <a:buFontTx/>
              <a:buChar char="-"/>
            </a:pPr>
            <a:r>
              <a:rPr lang="nb-NO"/>
              <a:t>Så langt som mulig bør foreldre og deltagere få samme informasjon</a:t>
            </a:r>
          </a:p>
          <a:p>
            <a:pPr marL="1085850" lvl="2" indent="-171450">
              <a:buFontTx/>
              <a:buChar char="-"/>
            </a:pPr>
            <a:r>
              <a:rPr lang="nb-NO"/>
              <a:t>DETTE SKAPER TILLIT OG TROVERDIGHET</a:t>
            </a:r>
          </a:p>
        </p:txBody>
      </p:sp>
      <p:sp>
        <p:nvSpPr>
          <p:cNvPr id="4" name="Plassholder for lysbildenummer 3"/>
          <p:cNvSpPr>
            <a:spLocks noGrp="1"/>
          </p:cNvSpPr>
          <p:nvPr>
            <p:ph type="sldNum" sz="quarter" idx="5"/>
          </p:nvPr>
        </p:nvSpPr>
        <p:spPr/>
        <p:txBody>
          <a:bodyPr/>
          <a:lstStyle/>
          <a:p>
            <a:fld id="{045FDA67-E71F-4A7C-B27A-B55F85379B56}" type="slidenum">
              <a:rPr lang="nb-NO" smtClean="0"/>
              <a:t>11</a:t>
            </a:fld>
            <a:endParaRPr lang="nb-NO"/>
          </a:p>
        </p:txBody>
      </p:sp>
    </p:spTree>
    <p:extLst>
      <p:ext uri="{BB962C8B-B14F-4D97-AF65-F5344CB8AC3E}">
        <p14:creationId xmlns:p14="http://schemas.microsoft.com/office/powerpoint/2010/main" val="4069282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1">
                <a:cs typeface="Calibri"/>
              </a:rPr>
              <a:t>Nå tar vi med begrepet ARBEIDSMILJØ!</a:t>
            </a:r>
          </a:p>
          <a:p>
            <a:r>
              <a:rPr lang="nb-NO">
                <a:cs typeface="Calibri"/>
              </a:rPr>
              <a:t>For de fleste er dette kjent som noe som tilhører arbeidsplassen og forholdet mellom ansatte og mellom ansatte og ledelse.</a:t>
            </a:r>
          </a:p>
          <a:p>
            <a:endParaRPr lang="nb-NO">
              <a:cs typeface="Calibri"/>
            </a:endParaRPr>
          </a:p>
          <a:p>
            <a:r>
              <a:rPr lang="nb-NO">
                <a:cs typeface="Calibri"/>
              </a:rPr>
              <a:t>Skal vi forholde oss til de gruppene vi har må leir er det viktig at vi har med oss at det også er ansvar for arbeidsmiljøet for alle som medvirker og delta på leir. </a:t>
            </a:r>
          </a:p>
          <a:p>
            <a:endParaRPr lang="nb-NO">
              <a:cs typeface="Calibri"/>
            </a:endParaRPr>
          </a:p>
          <a:p>
            <a:r>
              <a:rPr lang="nb-NO">
                <a:cs typeface="Calibri"/>
              </a:rPr>
              <a:t>ARBEIDSMILJØLOVEN gjelder ikke for frivillige hører vi av og til!</a:t>
            </a:r>
          </a:p>
          <a:p>
            <a:endParaRPr lang="nb-NO">
              <a:cs typeface="Calibri"/>
            </a:endParaRPr>
          </a:p>
          <a:p>
            <a:r>
              <a:rPr lang="nb-NO">
                <a:cs typeface="Calibri"/>
              </a:rPr>
              <a:t>DET ER ET UTSAG SOM MÅ NYANSERES!</a:t>
            </a:r>
          </a:p>
          <a:p>
            <a:r>
              <a:rPr lang="nb-NO">
                <a:cs typeface="Calibri"/>
              </a:rPr>
              <a:t>Den som står som arrangør har et ansvar for at det er et trygt arbeidsmiljø for alle som deltar</a:t>
            </a:r>
          </a:p>
          <a:p>
            <a:endParaRPr lang="nb-NO">
              <a:cs typeface="Calibri"/>
            </a:endParaRPr>
          </a:p>
          <a:p>
            <a:r>
              <a:rPr lang="nb-NO">
                <a:cs typeface="Calibri"/>
              </a:rPr>
              <a:t>I det minste kan vi si at Arbeidsmiljølovens formålsparagraf første ledd gjelder alle. </a:t>
            </a:r>
          </a:p>
          <a:p>
            <a:endParaRPr lang="nb-NO">
              <a:cs typeface="Calibri"/>
            </a:endParaRPr>
          </a:p>
          <a:p>
            <a:r>
              <a:rPr lang="nb-NO">
                <a:cs typeface="Calibri"/>
              </a:rPr>
              <a:t>Vi skal også se at Arbeidstilsynet er meget tydelig på dette ansvaret!</a:t>
            </a:r>
          </a:p>
        </p:txBody>
      </p:sp>
      <p:sp>
        <p:nvSpPr>
          <p:cNvPr id="4" name="Plassholder for lysbildenummer 3"/>
          <p:cNvSpPr>
            <a:spLocks noGrp="1"/>
          </p:cNvSpPr>
          <p:nvPr>
            <p:ph type="sldNum" sz="quarter" idx="5"/>
          </p:nvPr>
        </p:nvSpPr>
        <p:spPr/>
        <p:txBody>
          <a:bodyPr/>
          <a:lstStyle/>
          <a:p>
            <a:fld id="{045FDA67-E71F-4A7C-B27A-B55F85379B56}" type="slidenum">
              <a:rPr lang="nb-NO" smtClean="0"/>
              <a:t>12</a:t>
            </a:fld>
            <a:endParaRPr lang="nb-NO"/>
          </a:p>
        </p:txBody>
      </p:sp>
    </p:spTree>
    <p:extLst>
      <p:ext uri="{BB962C8B-B14F-4D97-AF65-F5344CB8AC3E}">
        <p14:creationId xmlns:p14="http://schemas.microsoft.com/office/powerpoint/2010/main" val="25081111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cs typeface="Calibri"/>
              </a:rPr>
              <a:t>Vi leser!</a:t>
            </a:r>
          </a:p>
          <a:p>
            <a:r>
              <a:rPr lang="nb-NO">
                <a:cs typeface="Calibri"/>
              </a:rPr>
              <a:t>Arbeidsgiveren har ansvar!</a:t>
            </a:r>
          </a:p>
          <a:p>
            <a:pPr marL="171450" indent="-171450">
              <a:buFontTx/>
              <a:buChar char="-"/>
            </a:pPr>
            <a:r>
              <a:rPr lang="nb-NO">
                <a:cs typeface="Calibri"/>
              </a:rPr>
              <a:t>Men som ansatte opptrer vi også på vegne av arbeidsgiver og må samarbeide for at dette ansvaret skal bli tatt på alvor. </a:t>
            </a:r>
          </a:p>
          <a:p>
            <a:pPr marL="171450" indent="-171450">
              <a:buFontTx/>
              <a:buChar char="-"/>
            </a:pPr>
            <a:r>
              <a:rPr lang="nb-NO">
                <a:cs typeface="Calibri"/>
              </a:rPr>
              <a:t>Som leirsjef opptrer du med fullmakt fra arbeidsgiver og må sikre at oppholdet på leir er trygt for alle. </a:t>
            </a:r>
          </a:p>
          <a:p>
            <a:pPr marL="171450" indent="-171450">
              <a:buFontTx/>
              <a:buChar char="-"/>
            </a:pPr>
            <a:endParaRPr lang="nb-NO">
              <a:cs typeface="Calibri"/>
            </a:endParaRPr>
          </a:p>
          <a:p>
            <a:r>
              <a:rPr lang="nb-NO">
                <a:cs typeface="Calibri"/>
              </a:rPr>
              <a:t>Det som derimot ikke gjelder er alle de detaljerte paragrafer som gjelder for ansatte. Men kravet om trygghet og vern mot uønskede hendelser gjelder.</a:t>
            </a:r>
          </a:p>
          <a:p>
            <a:endParaRPr lang="nb-NO">
              <a:cs typeface="Calibri"/>
            </a:endParaRPr>
          </a:p>
          <a:p>
            <a:r>
              <a:rPr lang="nb-NO">
                <a:cs typeface="Calibri"/>
              </a:rPr>
              <a:t>Leiren skal være: </a:t>
            </a:r>
          </a:p>
          <a:p>
            <a:pPr marL="171450" indent="-171450">
              <a:buFontTx/>
              <a:buChar char="-"/>
            </a:pPr>
            <a:r>
              <a:rPr lang="nb-NO">
                <a:cs typeface="Calibri"/>
              </a:rPr>
              <a:t>«HELSEKREMMENDE»</a:t>
            </a:r>
          </a:p>
          <a:p>
            <a:pPr marL="171450" indent="-171450">
              <a:buFontTx/>
              <a:buChar char="-"/>
            </a:pPr>
            <a:r>
              <a:rPr lang="nb-NO">
                <a:cs typeface="Calibri"/>
              </a:rPr>
              <a:t>MENINGSFULL</a:t>
            </a:r>
          </a:p>
          <a:p>
            <a:pPr marL="171450" indent="-171450">
              <a:buFontTx/>
              <a:buChar char="-"/>
            </a:pPr>
            <a:r>
              <a:rPr lang="nb-NO">
                <a:cs typeface="Calibri"/>
              </a:rPr>
              <a:t>SIKKER - </a:t>
            </a:r>
            <a:r>
              <a:rPr kumimoji="0" lang="nb-NO" sz="2400" b="0" i="0" u="none" strike="noStrike" kern="1200" cap="none" spc="0" normalizeH="0" baseline="0" noProof="0">
                <a:ln>
                  <a:noFill/>
                </a:ln>
                <a:solidFill>
                  <a:srgbClr val="000000"/>
                </a:solidFill>
                <a:effectLst/>
                <a:uLnTx/>
                <a:uFillTx/>
                <a:latin typeface="Gill Sans MT" panose="020B0502020104020203"/>
                <a:ea typeface="+mn-ea"/>
                <a:cs typeface="+mn-cs"/>
              </a:rPr>
              <a:t>full trygghet mot fysiske og psykiske skadevirkninger,</a:t>
            </a:r>
            <a:endParaRPr lang="nb-NO">
              <a:cs typeface="Calibri"/>
            </a:endParaRPr>
          </a:p>
        </p:txBody>
      </p:sp>
      <p:sp>
        <p:nvSpPr>
          <p:cNvPr id="4" name="Plassholder for lysbildenumm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45FDA67-E71F-4A7C-B27A-B55F85379B56}"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96775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Noe av det som kommer er kjent for de som er drevne arbeidsgivere og tillitsvalgte. </a:t>
            </a:r>
          </a:p>
          <a:p>
            <a:endParaRPr lang="nb-NO"/>
          </a:p>
          <a:p>
            <a:r>
              <a:rPr lang="nb-NO"/>
              <a:t>Men vi tar utgangspunkt i noen enkle begreper, lover og avtaler. </a:t>
            </a:r>
          </a:p>
          <a:p>
            <a:endParaRPr lang="nb-NO"/>
          </a:p>
          <a:p>
            <a:r>
              <a:rPr lang="nb-NO"/>
              <a:t>De er her ordnet slik at de skal leses nedenfra og oppover</a:t>
            </a:r>
          </a:p>
          <a:p>
            <a:r>
              <a:rPr lang="nb-NO"/>
              <a:t>Det betyr at det som legges til oppå kan bygge på det som ligger nedenfor, men ikke trekke fra eller endre det som ligger under</a:t>
            </a:r>
          </a:p>
          <a:p>
            <a:r>
              <a:rPr lang="nb-NO"/>
              <a:t>Det kan kun legges til og konkretiseres der lov og avtale ikke er til hinder for dette.</a:t>
            </a:r>
          </a:p>
          <a:p>
            <a:endParaRPr lang="nb-NO"/>
          </a:p>
          <a:p>
            <a:r>
              <a:rPr lang="nb-NO"/>
              <a:t>Jeg går ikke inn på hva de enkelte avtaler inneholder. Dette er kun en oversikt. Linker finnes lengre ned i presentasjonen</a:t>
            </a:r>
          </a:p>
        </p:txBody>
      </p:sp>
      <p:sp>
        <p:nvSpPr>
          <p:cNvPr id="4" name="Plassholder for lysbildenummer 3"/>
          <p:cNvSpPr>
            <a:spLocks noGrp="1"/>
          </p:cNvSpPr>
          <p:nvPr>
            <p:ph type="sldNum" sz="quarter" idx="5"/>
          </p:nvPr>
        </p:nvSpPr>
        <p:spPr/>
        <p:txBody>
          <a:bodyPr/>
          <a:lstStyle/>
          <a:p>
            <a:fld id="{045FDA67-E71F-4A7C-B27A-B55F85379B56}" type="slidenum">
              <a:rPr lang="nb-NO" smtClean="0"/>
              <a:t>14</a:t>
            </a:fld>
            <a:endParaRPr lang="nb-NO"/>
          </a:p>
        </p:txBody>
      </p:sp>
    </p:spTree>
    <p:extLst>
      <p:ext uri="{BB962C8B-B14F-4D97-AF65-F5344CB8AC3E}">
        <p14:creationId xmlns:p14="http://schemas.microsoft.com/office/powerpoint/2010/main" val="25265014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045FDA67-E71F-4A7C-B27A-B55F85379B56}" type="slidenum">
              <a:rPr lang="nb-NO" smtClean="0"/>
              <a:t>15</a:t>
            </a:fld>
            <a:endParaRPr lang="nb-NO"/>
          </a:p>
        </p:txBody>
      </p:sp>
    </p:spTree>
    <p:extLst>
      <p:ext uri="{BB962C8B-B14F-4D97-AF65-F5344CB8AC3E}">
        <p14:creationId xmlns:p14="http://schemas.microsoft.com/office/powerpoint/2010/main" val="20357503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Ingen kommentar</a:t>
            </a:r>
          </a:p>
        </p:txBody>
      </p:sp>
      <p:sp>
        <p:nvSpPr>
          <p:cNvPr id="4" name="Plassholder for lysbildenummer 3"/>
          <p:cNvSpPr>
            <a:spLocks noGrp="1"/>
          </p:cNvSpPr>
          <p:nvPr>
            <p:ph type="sldNum" sz="quarter" idx="5"/>
          </p:nvPr>
        </p:nvSpPr>
        <p:spPr/>
        <p:txBody>
          <a:bodyPr/>
          <a:lstStyle/>
          <a:p>
            <a:fld id="{045FDA67-E71F-4A7C-B27A-B55F85379B56}" type="slidenum">
              <a:rPr lang="nb-NO" smtClean="0"/>
              <a:t>16</a:t>
            </a:fld>
            <a:endParaRPr lang="nb-NO"/>
          </a:p>
        </p:txBody>
      </p:sp>
    </p:spTree>
    <p:extLst>
      <p:ext uri="{BB962C8B-B14F-4D97-AF65-F5344CB8AC3E}">
        <p14:creationId xmlns:p14="http://schemas.microsoft.com/office/powerpoint/2010/main" val="33583688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Enkel definisjon, men viktig presisering</a:t>
            </a:r>
          </a:p>
          <a:p>
            <a:r>
              <a:rPr lang="nb-NO"/>
              <a:t>Tilsvarende med noen andre ord står også i tariffavtalene</a:t>
            </a:r>
          </a:p>
        </p:txBody>
      </p:sp>
      <p:sp>
        <p:nvSpPr>
          <p:cNvPr id="4" name="Plassholder for lysbildenummer 3"/>
          <p:cNvSpPr>
            <a:spLocks noGrp="1"/>
          </p:cNvSpPr>
          <p:nvPr>
            <p:ph type="sldNum" sz="quarter" idx="5"/>
          </p:nvPr>
        </p:nvSpPr>
        <p:spPr/>
        <p:txBody>
          <a:bodyPr/>
          <a:lstStyle/>
          <a:p>
            <a:fld id="{045FDA67-E71F-4A7C-B27A-B55F85379B56}" type="slidenum">
              <a:rPr lang="nb-NO" smtClean="0"/>
              <a:t>19</a:t>
            </a:fld>
            <a:endParaRPr lang="nb-NO"/>
          </a:p>
        </p:txBody>
      </p:sp>
    </p:spTree>
    <p:extLst>
      <p:ext uri="{BB962C8B-B14F-4D97-AF65-F5344CB8AC3E}">
        <p14:creationId xmlns:p14="http://schemas.microsoft.com/office/powerpoint/2010/main" val="13197306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En plan for forutsigbarhet og ikke kontroll </a:t>
            </a:r>
          </a:p>
          <a:p>
            <a:r>
              <a:rPr lang="nb-NO"/>
              <a:t>Senest to uker før iverksettelsen</a:t>
            </a:r>
          </a:p>
          <a:p>
            <a:endParaRPr lang="nb-NO"/>
          </a:p>
          <a:p>
            <a:r>
              <a:rPr lang="nb-NO"/>
              <a:t>Hva om den endres. – Det kommer noe om dette senere.</a:t>
            </a:r>
          </a:p>
        </p:txBody>
      </p:sp>
      <p:sp>
        <p:nvSpPr>
          <p:cNvPr id="4" name="Plassholder for lysbildenummer 3"/>
          <p:cNvSpPr>
            <a:spLocks noGrp="1"/>
          </p:cNvSpPr>
          <p:nvPr>
            <p:ph type="sldNum" sz="quarter" idx="5"/>
          </p:nvPr>
        </p:nvSpPr>
        <p:spPr/>
        <p:txBody>
          <a:bodyPr/>
          <a:lstStyle/>
          <a:p>
            <a:fld id="{045FDA67-E71F-4A7C-B27A-B55F85379B56}" type="slidenum">
              <a:rPr lang="nb-NO" smtClean="0"/>
              <a:t>20</a:t>
            </a:fld>
            <a:endParaRPr lang="nb-NO"/>
          </a:p>
        </p:txBody>
      </p:sp>
    </p:spTree>
    <p:extLst>
      <p:ext uri="{BB962C8B-B14F-4D97-AF65-F5344CB8AC3E}">
        <p14:creationId xmlns:p14="http://schemas.microsoft.com/office/powerpoint/2010/main" val="26805606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Arbeidstid er etter AML 40 timer</a:t>
            </a:r>
          </a:p>
          <a:p>
            <a:r>
              <a:rPr lang="nb-NO"/>
              <a:t>Alle tariffavtaler sier 37,5 eller 35,5</a:t>
            </a:r>
          </a:p>
          <a:p>
            <a:r>
              <a:rPr lang="nb-NO"/>
              <a:t>AML tar utgangspunkt i at det normale er å ha fast arbeidstid som </a:t>
            </a:r>
            <a:r>
              <a:rPr lang="nb-NO" err="1"/>
              <a:t>evt</a:t>
            </a:r>
            <a:r>
              <a:rPr lang="nb-NO"/>
              <a:t> kan flekses etter ønske. </a:t>
            </a:r>
          </a:p>
          <a:p>
            <a:endParaRPr lang="nb-NO"/>
          </a:p>
          <a:p>
            <a:r>
              <a:rPr lang="nb-NO"/>
              <a:t>Dersom dette ikke er mulig skal det inngås en avtale om at en er enig om at arbeidstiden vil variere, men at den i gjennomsnitt ikke skal fravike det avtalte uketimetall.</a:t>
            </a:r>
          </a:p>
          <a:p>
            <a:endParaRPr lang="nb-NO"/>
          </a:p>
          <a:p>
            <a:r>
              <a:rPr lang="nb-NO"/>
              <a:t>Viktig PERIODE FOR BEREGNING! OG INNTILHVOR MANGE TIMER KAN REGNES. </a:t>
            </a:r>
          </a:p>
          <a:p>
            <a:endParaRPr lang="nb-NO"/>
          </a:p>
          <a:p>
            <a:endParaRPr lang="nb-NO"/>
          </a:p>
        </p:txBody>
      </p:sp>
      <p:sp>
        <p:nvSpPr>
          <p:cNvPr id="4" name="Plassholder for lysbildenummer 3"/>
          <p:cNvSpPr>
            <a:spLocks noGrp="1"/>
          </p:cNvSpPr>
          <p:nvPr>
            <p:ph type="sldNum" sz="quarter" idx="5"/>
          </p:nvPr>
        </p:nvSpPr>
        <p:spPr/>
        <p:txBody>
          <a:bodyPr/>
          <a:lstStyle/>
          <a:p>
            <a:fld id="{045FDA67-E71F-4A7C-B27A-B55F85379B56}" type="slidenum">
              <a:rPr lang="nb-NO" smtClean="0"/>
              <a:t>21</a:t>
            </a:fld>
            <a:endParaRPr lang="nb-NO"/>
          </a:p>
        </p:txBody>
      </p:sp>
    </p:spTree>
    <p:extLst>
      <p:ext uri="{BB962C8B-B14F-4D97-AF65-F5344CB8AC3E}">
        <p14:creationId xmlns:p14="http://schemas.microsoft.com/office/powerpoint/2010/main" val="25962123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Vi vil i dag komme innom følgende tema. </a:t>
            </a:r>
          </a:p>
        </p:txBody>
      </p:sp>
      <p:sp>
        <p:nvSpPr>
          <p:cNvPr id="4" name="Plassholder for lysbildenummer 3"/>
          <p:cNvSpPr>
            <a:spLocks noGrp="1"/>
          </p:cNvSpPr>
          <p:nvPr>
            <p:ph type="sldNum" sz="quarter" idx="5"/>
          </p:nvPr>
        </p:nvSpPr>
        <p:spPr/>
        <p:txBody>
          <a:bodyPr/>
          <a:lstStyle/>
          <a:p>
            <a:fld id="{045FDA67-E71F-4A7C-B27A-B55F85379B56}" type="slidenum">
              <a:rPr lang="nb-NO" smtClean="0"/>
              <a:t>2</a:t>
            </a:fld>
            <a:endParaRPr lang="nb-NO"/>
          </a:p>
        </p:txBody>
      </p:sp>
    </p:spTree>
    <p:extLst>
      <p:ext uri="{BB962C8B-B14F-4D97-AF65-F5344CB8AC3E}">
        <p14:creationId xmlns:p14="http://schemas.microsoft.com/office/powerpoint/2010/main" val="5525359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Arbeidsmiljøloven gir mulighet for fravik (unntak under visse vilkår)</a:t>
            </a:r>
          </a:p>
          <a:p>
            <a:r>
              <a:rPr lang="nb-NO"/>
              <a:t>Merk at dersom arbeidstiden i en uke er over 48 timer må avtalen om gjennomsnittsberegning gjelde kun for åtte uker. </a:t>
            </a:r>
          </a:p>
          <a:p>
            <a:r>
              <a:rPr lang="nb-NO"/>
              <a:t>Der det ikke er tillitsvalgt er det ingen unntak for lengre arbeidstid pr dag eller uke. </a:t>
            </a:r>
          </a:p>
          <a:p>
            <a:endParaRPr lang="nb-NO">
              <a:effectLst/>
            </a:endParaRPr>
          </a:p>
          <a:p>
            <a:r>
              <a:rPr lang="nb-NO">
                <a:effectLst/>
              </a:rPr>
              <a:t>AML 10-12.5 Dersom det er inngått avtale som nevnt i </a:t>
            </a:r>
            <a:r>
              <a:rPr lang="nb-NO" u="none" strike="noStrike">
                <a:solidFill>
                  <a:srgbClr val="DB142C"/>
                </a:solidFill>
                <a:effectLst/>
                <a:hlinkClick r:id="rId3"/>
              </a:rPr>
              <a:t>§§ 10-5</a:t>
            </a:r>
            <a:r>
              <a:rPr lang="nb-NO">
                <a:effectLst/>
              </a:rPr>
              <a:t> andre ledd, </a:t>
            </a:r>
            <a:r>
              <a:rPr lang="nb-NO" u="none" strike="noStrike">
                <a:solidFill>
                  <a:srgbClr val="DB142C"/>
                </a:solidFill>
                <a:effectLst/>
                <a:hlinkClick r:id="rId4"/>
              </a:rPr>
              <a:t>10-6</a:t>
            </a:r>
            <a:r>
              <a:rPr lang="nb-NO">
                <a:effectLst/>
              </a:rPr>
              <a:t>, </a:t>
            </a:r>
            <a:r>
              <a:rPr lang="nb-NO" u="none" strike="noStrike">
                <a:solidFill>
                  <a:srgbClr val="DB142C"/>
                </a:solidFill>
                <a:effectLst/>
                <a:hlinkClick r:id="rId5"/>
              </a:rPr>
              <a:t>10-8</a:t>
            </a:r>
            <a:r>
              <a:rPr lang="nb-NO">
                <a:effectLst/>
              </a:rPr>
              <a:t> tredje ledd, </a:t>
            </a:r>
            <a:r>
              <a:rPr lang="nb-NO" u="none" strike="noStrike">
                <a:solidFill>
                  <a:srgbClr val="DB142C"/>
                </a:solidFill>
                <a:effectLst/>
                <a:hlinkClick r:id="rId6"/>
              </a:rPr>
              <a:t>10-10</a:t>
            </a:r>
            <a:r>
              <a:rPr lang="nb-NO">
                <a:effectLst/>
              </a:rPr>
              <a:t>, </a:t>
            </a:r>
            <a:r>
              <a:rPr lang="nb-NO" u="none" strike="noStrike">
                <a:solidFill>
                  <a:srgbClr val="DB142C"/>
                </a:solidFill>
                <a:effectLst/>
                <a:hlinkClick r:id="rId7"/>
              </a:rPr>
              <a:t>10-11</a:t>
            </a:r>
            <a:r>
              <a:rPr lang="nb-NO">
                <a:effectLst/>
              </a:rPr>
              <a:t> første, fjerde eller niende ledd eller </a:t>
            </a:r>
            <a:r>
              <a:rPr lang="nb-NO" u="none" strike="noStrike">
                <a:solidFill>
                  <a:srgbClr val="DB142C"/>
                </a:solidFill>
                <a:effectLst/>
                <a:hlinkClick r:id="rId8"/>
              </a:rPr>
              <a:t>§ 10-12</a:t>
            </a:r>
            <a:r>
              <a:rPr lang="nb-NO">
                <a:effectLst/>
              </a:rPr>
              <a:t> fjerde ledd, og et flertall av arbeidstakerne er bundet av avtalen, kan arbeidsgiver gjøre avtalens bestemmelser om arbeidstid gjeldende for alle arbeidstakere som utfører arbeid av den art avtalen omfatter.</a:t>
            </a:r>
            <a:endParaRPr lang="nb-NO"/>
          </a:p>
          <a:p>
            <a:endParaRPr lang="nb-NO"/>
          </a:p>
        </p:txBody>
      </p:sp>
      <p:sp>
        <p:nvSpPr>
          <p:cNvPr id="4" name="Plassholder for lysbildenummer 3"/>
          <p:cNvSpPr>
            <a:spLocks noGrp="1"/>
          </p:cNvSpPr>
          <p:nvPr>
            <p:ph type="sldNum" sz="quarter" idx="5"/>
          </p:nvPr>
        </p:nvSpPr>
        <p:spPr/>
        <p:txBody>
          <a:bodyPr/>
          <a:lstStyle/>
          <a:p>
            <a:fld id="{045FDA67-E71F-4A7C-B27A-B55F85379B56}" type="slidenum">
              <a:rPr lang="nb-NO" smtClean="0"/>
              <a:t>22</a:t>
            </a:fld>
            <a:endParaRPr lang="nb-NO"/>
          </a:p>
        </p:txBody>
      </p:sp>
    </p:spTree>
    <p:extLst>
      <p:ext uri="{BB962C8B-B14F-4D97-AF65-F5344CB8AC3E}">
        <p14:creationId xmlns:p14="http://schemas.microsoft.com/office/powerpoint/2010/main" val="220721061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Litt mer oversiktlig satt opp!</a:t>
            </a:r>
          </a:p>
        </p:txBody>
      </p:sp>
      <p:sp>
        <p:nvSpPr>
          <p:cNvPr id="4" name="Plassholder for lysbildenummer 3"/>
          <p:cNvSpPr>
            <a:spLocks noGrp="1"/>
          </p:cNvSpPr>
          <p:nvPr>
            <p:ph type="sldNum" sz="quarter" idx="5"/>
          </p:nvPr>
        </p:nvSpPr>
        <p:spPr/>
        <p:txBody>
          <a:bodyPr/>
          <a:lstStyle/>
          <a:p>
            <a:fld id="{045FDA67-E71F-4A7C-B27A-B55F85379B56}" type="slidenum">
              <a:rPr lang="nb-NO" smtClean="0"/>
              <a:t>23</a:t>
            </a:fld>
            <a:endParaRPr lang="nb-NO"/>
          </a:p>
        </p:txBody>
      </p:sp>
    </p:spTree>
    <p:extLst>
      <p:ext uri="{BB962C8B-B14F-4D97-AF65-F5344CB8AC3E}">
        <p14:creationId xmlns:p14="http://schemas.microsoft.com/office/powerpoint/2010/main" val="181092837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Dette er altså ikke ekstra fri, men utsatt fridag</a:t>
            </a:r>
          </a:p>
          <a:p>
            <a:r>
              <a:rPr lang="nb-NO"/>
              <a:t>Kompensasjon for at en arbeidet på det som etter loven er ukefridagen. </a:t>
            </a:r>
          </a:p>
          <a:p>
            <a:endParaRPr lang="nb-NO"/>
          </a:p>
          <a:p>
            <a:r>
              <a:rPr lang="nb-NO"/>
              <a:t>Tariffavtalen gir i tillegg rett til en ukefridag </a:t>
            </a:r>
            <a:r>
              <a:rPr lang="nb-NO" err="1"/>
              <a:t>nr</a:t>
            </a:r>
            <a:r>
              <a:rPr lang="nb-NO"/>
              <a:t> 2 slik at i de fleste tilfelle skal en ha 5 dagers uke. .</a:t>
            </a:r>
          </a:p>
        </p:txBody>
      </p:sp>
      <p:sp>
        <p:nvSpPr>
          <p:cNvPr id="4" name="Plassholder for lysbildenumm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45FDA67-E71F-4A7C-B27A-B55F85379B56}"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3666195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Dugnad!</a:t>
            </a:r>
          </a:p>
          <a:p>
            <a:r>
              <a:rPr lang="nb-NO"/>
              <a:t>Kvalitetssikre avtaler i KA</a:t>
            </a:r>
          </a:p>
          <a:p>
            <a:r>
              <a:rPr lang="nb-NO"/>
              <a:t>;Mulig rammeavtale dersom partene ser at avtale brukes av alle og at de følges</a:t>
            </a:r>
          </a:p>
        </p:txBody>
      </p:sp>
      <p:sp>
        <p:nvSpPr>
          <p:cNvPr id="4" name="Plassholder for lysbildenummer 3"/>
          <p:cNvSpPr>
            <a:spLocks noGrp="1"/>
          </p:cNvSpPr>
          <p:nvPr>
            <p:ph type="sldNum" sz="quarter" idx="5"/>
          </p:nvPr>
        </p:nvSpPr>
        <p:spPr/>
        <p:txBody>
          <a:bodyPr/>
          <a:lstStyle/>
          <a:p>
            <a:fld id="{045FDA67-E71F-4A7C-B27A-B55F85379B56}" type="slidenum">
              <a:rPr lang="nb-NO" smtClean="0"/>
              <a:t>25</a:t>
            </a:fld>
            <a:endParaRPr lang="nb-NO"/>
          </a:p>
        </p:txBody>
      </p:sp>
    </p:spTree>
    <p:extLst>
      <p:ext uri="{BB962C8B-B14F-4D97-AF65-F5344CB8AC3E}">
        <p14:creationId xmlns:p14="http://schemas.microsoft.com/office/powerpoint/2010/main" val="135106770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Ingen kommentar</a:t>
            </a:r>
          </a:p>
        </p:txBody>
      </p:sp>
      <p:sp>
        <p:nvSpPr>
          <p:cNvPr id="4" name="Plassholder for lysbildenummer 3"/>
          <p:cNvSpPr>
            <a:spLocks noGrp="1"/>
          </p:cNvSpPr>
          <p:nvPr>
            <p:ph type="sldNum" sz="quarter" idx="5"/>
          </p:nvPr>
        </p:nvSpPr>
        <p:spPr/>
        <p:txBody>
          <a:bodyPr/>
          <a:lstStyle/>
          <a:p>
            <a:fld id="{045FDA67-E71F-4A7C-B27A-B55F85379B56}" type="slidenum">
              <a:rPr lang="nb-NO" smtClean="0"/>
              <a:t>26</a:t>
            </a:fld>
            <a:endParaRPr lang="nb-NO"/>
          </a:p>
        </p:txBody>
      </p:sp>
    </p:spTree>
    <p:extLst>
      <p:ext uri="{BB962C8B-B14F-4D97-AF65-F5344CB8AC3E}">
        <p14:creationId xmlns:p14="http://schemas.microsoft.com/office/powerpoint/2010/main" val="316877980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Passiv til brukes ikke lengre – alt er ordinær arbeidstid</a:t>
            </a:r>
          </a:p>
          <a:p>
            <a:r>
              <a:rPr lang="nb-NO"/>
              <a:t>Men det bør komme fram at det i løpet av arbeidsdagen er perioder der den ansatte har pauser og arbeid av mer passiv karakter. </a:t>
            </a:r>
          </a:p>
        </p:txBody>
      </p:sp>
      <p:sp>
        <p:nvSpPr>
          <p:cNvPr id="4" name="Plassholder for lysbildenummer 3"/>
          <p:cNvSpPr>
            <a:spLocks noGrp="1"/>
          </p:cNvSpPr>
          <p:nvPr>
            <p:ph type="sldNum" sz="quarter" idx="5"/>
          </p:nvPr>
        </p:nvSpPr>
        <p:spPr/>
        <p:txBody>
          <a:bodyPr/>
          <a:lstStyle/>
          <a:p>
            <a:fld id="{045FDA67-E71F-4A7C-B27A-B55F85379B56}" type="slidenum">
              <a:rPr lang="nb-NO" smtClean="0"/>
              <a:t>28</a:t>
            </a:fld>
            <a:endParaRPr lang="nb-NO"/>
          </a:p>
        </p:txBody>
      </p:sp>
    </p:spTree>
    <p:extLst>
      <p:ext uri="{BB962C8B-B14F-4D97-AF65-F5344CB8AC3E}">
        <p14:creationId xmlns:p14="http://schemas.microsoft.com/office/powerpoint/2010/main" val="365803209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Avtale lokalt</a:t>
            </a:r>
          </a:p>
          <a:p>
            <a:r>
              <a:rPr lang="nb-NO"/>
              <a:t>Sendes sentralt for å godkjenne avtalen og fraviket</a:t>
            </a:r>
          </a:p>
          <a:p>
            <a:r>
              <a:rPr lang="nb-NO"/>
              <a:t>Noen kriterier som organisasjonene benytter – kan være noe ulikt</a:t>
            </a:r>
          </a:p>
          <a:p>
            <a:r>
              <a:rPr lang="nb-NO"/>
              <a:t>Men vi ønsker og arbeider for at praksis skal være så lik som mulig</a:t>
            </a:r>
          </a:p>
          <a:p>
            <a:endParaRPr lang="nb-NO"/>
          </a:p>
          <a:p>
            <a:r>
              <a:rPr lang="nb-NO"/>
              <a:t>Det er ikke leiren som godkjennes, men arbeidstiden til den/de ansatte!</a:t>
            </a:r>
          </a:p>
        </p:txBody>
      </p:sp>
      <p:sp>
        <p:nvSpPr>
          <p:cNvPr id="4" name="Plassholder for lysbildenummer 3"/>
          <p:cNvSpPr>
            <a:spLocks noGrp="1"/>
          </p:cNvSpPr>
          <p:nvPr>
            <p:ph type="sldNum" sz="quarter" idx="5"/>
          </p:nvPr>
        </p:nvSpPr>
        <p:spPr/>
        <p:txBody>
          <a:bodyPr/>
          <a:lstStyle/>
          <a:p>
            <a:fld id="{045FDA67-E71F-4A7C-B27A-B55F85379B56}" type="slidenum">
              <a:rPr lang="nb-NO" smtClean="0"/>
              <a:t>29</a:t>
            </a:fld>
            <a:endParaRPr lang="nb-NO"/>
          </a:p>
        </p:txBody>
      </p:sp>
    </p:spTree>
    <p:extLst>
      <p:ext uri="{BB962C8B-B14F-4D97-AF65-F5344CB8AC3E}">
        <p14:creationId xmlns:p14="http://schemas.microsoft.com/office/powerpoint/2010/main" val="182931468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FRISTER</a:t>
            </a:r>
          </a:p>
        </p:txBody>
      </p:sp>
      <p:sp>
        <p:nvSpPr>
          <p:cNvPr id="4" name="Plassholder for lysbildenummer 3"/>
          <p:cNvSpPr>
            <a:spLocks noGrp="1"/>
          </p:cNvSpPr>
          <p:nvPr>
            <p:ph type="sldNum" sz="quarter" idx="5"/>
          </p:nvPr>
        </p:nvSpPr>
        <p:spPr/>
        <p:txBody>
          <a:bodyPr/>
          <a:lstStyle/>
          <a:p>
            <a:fld id="{045FDA67-E71F-4A7C-B27A-B55F85379B56}" type="slidenum">
              <a:rPr lang="nb-NO" smtClean="0"/>
              <a:t>30</a:t>
            </a:fld>
            <a:endParaRPr lang="nb-NO"/>
          </a:p>
        </p:txBody>
      </p:sp>
    </p:spTree>
    <p:extLst>
      <p:ext uri="{BB962C8B-B14F-4D97-AF65-F5344CB8AC3E}">
        <p14:creationId xmlns:p14="http://schemas.microsoft.com/office/powerpoint/2010/main" val="25358621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Man vet jo aldri</a:t>
            </a:r>
          </a:p>
          <a:p>
            <a:r>
              <a:rPr lang="nb-NO"/>
              <a:t>Det bør avklares hvilke fullmakter hovedleder har på forhand slik at en situasjon kan handteres raskest mulig uten at det oppstår diskusjon om myndighet til å gjøre dette i ettertid.</a:t>
            </a:r>
          </a:p>
        </p:txBody>
      </p:sp>
      <p:sp>
        <p:nvSpPr>
          <p:cNvPr id="4" name="Plassholder for lysbildenummer 3"/>
          <p:cNvSpPr>
            <a:spLocks noGrp="1"/>
          </p:cNvSpPr>
          <p:nvPr>
            <p:ph type="sldNum" sz="quarter" idx="5"/>
          </p:nvPr>
        </p:nvSpPr>
        <p:spPr/>
        <p:txBody>
          <a:bodyPr/>
          <a:lstStyle/>
          <a:p>
            <a:fld id="{045FDA67-E71F-4A7C-B27A-B55F85379B56}" type="slidenum">
              <a:rPr lang="nb-NO" smtClean="0"/>
              <a:t>31</a:t>
            </a:fld>
            <a:endParaRPr lang="nb-NO"/>
          </a:p>
        </p:txBody>
      </p:sp>
    </p:spTree>
    <p:extLst>
      <p:ext uri="{BB962C8B-B14F-4D97-AF65-F5344CB8AC3E}">
        <p14:creationId xmlns:p14="http://schemas.microsoft.com/office/powerpoint/2010/main" val="145369945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en-US">
                <a:cs typeface="Calibri"/>
              </a:rPr>
              <a:t>Dette er et </a:t>
            </a:r>
            <a:r>
              <a:rPr lang="en-US" err="1">
                <a:cs typeface="Calibri"/>
              </a:rPr>
              <a:t>overordnet</a:t>
            </a:r>
            <a:r>
              <a:rPr lang="en-US">
                <a:cs typeface="Calibri"/>
              </a:rPr>
              <a:t> </a:t>
            </a:r>
            <a:r>
              <a:rPr lang="en-US" err="1">
                <a:cs typeface="Calibri"/>
              </a:rPr>
              <a:t>mål</a:t>
            </a:r>
            <a:r>
              <a:rPr lang="en-US">
                <a:cs typeface="Calibri"/>
              </a:rPr>
              <a:t> for all </a:t>
            </a:r>
            <a:r>
              <a:rPr lang="en-US" err="1">
                <a:cs typeface="Calibri"/>
              </a:rPr>
              <a:t>aktivitet</a:t>
            </a:r>
            <a:r>
              <a:rPr lang="en-US">
                <a:cs typeface="Calibri"/>
              </a:rPr>
              <a:t> I kirken!</a:t>
            </a:r>
          </a:p>
          <a:p>
            <a:endParaRPr lang="en-US">
              <a:cs typeface="Calibri"/>
            </a:endParaRPr>
          </a:p>
          <a:p>
            <a:r>
              <a:rPr lang="en-US" err="1">
                <a:cs typeface="Calibri"/>
              </a:rPr>
              <a:t>Viktig</a:t>
            </a:r>
            <a:r>
              <a:rPr lang="en-US">
                <a:cs typeface="Calibri"/>
              </a:rPr>
              <a:t> med god </a:t>
            </a:r>
            <a:r>
              <a:rPr lang="en-US" err="1">
                <a:cs typeface="Calibri"/>
              </a:rPr>
              <a:t>kartlegging</a:t>
            </a:r>
            <a:r>
              <a:rPr lang="en-US">
                <a:cs typeface="Calibri"/>
              </a:rPr>
              <a:t> og </a:t>
            </a:r>
            <a:r>
              <a:rPr lang="en-US" err="1">
                <a:cs typeface="Calibri"/>
              </a:rPr>
              <a:t>behovsanalyse</a:t>
            </a:r>
            <a:endParaRPr lang="en-US">
              <a:cs typeface="Calibri"/>
            </a:endParaRPr>
          </a:p>
          <a:p>
            <a:endParaRPr lang="en-US">
              <a:cs typeface="Calibri"/>
            </a:endParaRPr>
          </a:p>
          <a:p>
            <a:r>
              <a:rPr lang="en-US" err="1">
                <a:cs typeface="Calibri"/>
              </a:rPr>
              <a:t>Snakk</a:t>
            </a:r>
            <a:r>
              <a:rPr lang="en-US">
                <a:cs typeface="Calibri"/>
              </a:rPr>
              <a:t> med </a:t>
            </a:r>
            <a:r>
              <a:rPr lang="en-US" err="1">
                <a:cs typeface="Calibri"/>
              </a:rPr>
              <a:t>foreldre</a:t>
            </a:r>
            <a:r>
              <a:rPr lang="en-US">
                <a:cs typeface="Calibri"/>
              </a:rPr>
              <a:t>, </a:t>
            </a:r>
            <a:r>
              <a:rPr lang="en-US" err="1">
                <a:cs typeface="Calibri"/>
              </a:rPr>
              <a:t>skole</a:t>
            </a:r>
            <a:r>
              <a:rPr lang="en-US">
                <a:cs typeface="Calibri"/>
              </a:rPr>
              <a:t> og </a:t>
            </a:r>
            <a:r>
              <a:rPr lang="en-US" err="1">
                <a:cs typeface="Calibri"/>
              </a:rPr>
              <a:t>andre</a:t>
            </a:r>
            <a:r>
              <a:rPr lang="en-US">
                <a:cs typeface="Calibri"/>
              </a:rPr>
              <a:t> </a:t>
            </a:r>
            <a:r>
              <a:rPr lang="en-US" err="1">
                <a:cs typeface="Calibri"/>
              </a:rPr>
              <a:t>som</a:t>
            </a:r>
            <a:r>
              <a:rPr lang="en-US">
                <a:cs typeface="Calibri"/>
              </a:rPr>
              <a:t> </a:t>
            </a:r>
            <a:r>
              <a:rPr lang="en-US" err="1">
                <a:cs typeface="Calibri"/>
              </a:rPr>
              <a:t>har</a:t>
            </a:r>
            <a:r>
              <a:rPr lang="en-US">
                <a:cs typeface="Calibri"/>
              </a:rPr>
              <a:t> </a:t>
            </a:r>
            <a:r>
              <a:rPr lang="en-US" err="1">
                <a:cs typeface="Calibri"/>
              </a:rPr>
              <a:t>kunnskap</a:t>
            </a:r>
            <a:r>
              <a:rPr lang="en-US">
                <a:cs typeface="Calibri"/>
              </a:rPr>
              <a:t> og </a:t>
            </a:r>
            <a:r>
              <a:rPr lang="en-US" err="1">
                <a:cs typeface="Calibri"/>
              </a:rPr>
              <a:t>erfaring</a:t>
            </a:r>
            <a:endParaRPr lang="en-US">
              <a:cs typeface="Calibri"/>
            </a:endParaRPr>
          </a:p>
          <a:p>
            <a:endParaRPr lang="en-US">
              <a:cs typeface="Calibri"/>
            </a:endParaRPr>
          </a:p>
          <a:p>
            <a:r>
              <a:rPr lang="en-US">
                <a:cs typeface="Calibri"/>
              </a:rPr>
              <a:t>Kan </a:t>
            </a:r>
            <a:r>
              <a:rPr lang="en-US" err="1">
                <a:cs typeface="Calibri"/>
              </a:rPr>
              <a:t>kommune</a:t>
            </a:r>
            <a:r>
              <a:rPr lang="en-US">
                <a:cs typeface="Calibri"/>
              </a:rPr>
              <a:t> </a:t>
            </a:r>
            <a:r>
              <a:rPr lang="en-US" err="1">
                <a:cs typeface="Calibri"/>
              </a:rPr>
              <a:t>stille</a:t>
            </a:r>
            <a:r>
              <a:rPr lang="en-US">
                <a:cs typeface="Calibri"/>
              </a:rPr>
              <a:t> med person – </a:t>
            </a:r>
            <a:r>
              <a:rPr lang="en-US" err="1">
                <a:cs typeface="Calibri"/>
              </a:rPr>
              <a:t>kan</a:t>
            </a:r>
            <a:r>
              <a:rPr lang="en-US">
                <a:cs typeface="Calibri"/>
              </a:rPr>
              <a:t> </a:t>
            </a:r>
            <a:r>
              <a:rPr lang="en-US" err="1">
                <a:cs typeface="Calibri"/>
              </a:rPr>
              <a:t>en</a:t>
            </a:r>
            <a:r>
              <a:rPr lang="en-US">
                <a:cs typeface="Calibri"/>
              </a:rPr>
              <a:t> </a:t>
            </a:r>
            <a:r>
              <a:rPr lang="en-US" err="1">
                <a:cs typeface="Calibri"/>
              </a:rPr>
              <a:t>benytte</a:t>
            </a:r>
            <a:r>
              <a:rPr lang="en-US">
                <a:cs typeface="Calibri"/>
              </a:rPr>
              <a:t> den person </a:t>
            </a:r>
            <a:r>
              <a:rPr lang="en-US" err="1">
                <a:cs typeface="Calibri"/>
              </a:rPr>
              <a:t>som</a:t>
            </a:r>
            <a:r>
              <a:rPr lang="en-US">
                <a:cs typeface="Calibri"/>
              </a:rPr>
              <a:t> </a:t>
            </a:r>
            <a:r>
              <a:rPr lang="en-US" err="1">
                <a:cs typeface="Calibri"/>
              </a:rPr>
              <a:t>kjenner</a:t>
            </a:r>
            <a:r>
              <a:rPr lang="en-US">
                <a:cs typeface="Calibri"/>
              </a:rPr>
              <a:t> den </a:t>
            </a:r>
            <a:r>
              <a:rPr lang="en-US" err="1">
                <a:cs typeface="Calibri"/>
              </a:rPr>
              <a:t>aktuelle</a:t>
            </a:r>
            <a:r>
              <a:rPr lang="en-US">
                <a:cs typeface="Calibri"/>
              </a:rPr>
              <a:t> </a:t>
            </a:r>
            <a:r>
              <a:rPr lang="en-US" err="1">
                <a:cs typeface="Calibri"/>
              </a:rPr>
              <a:t>deltagern</a:t>
            </a:r>
            <a:endParaRPr lang="en-US">
              <a:cs typeface="Calibri"/>
            </a:endParaRPr>
          </a:p>
          <a:p>
            <a:endParaRPr lang="en-US">
              <a:cs typeface="Calibri"/>
            </a:endParaRPr>
          </a:p>
          <a:p>
            <a:r>
              <a:rPr lang="en-US">
                <a:cs typeface="Calibri"/>
              </a:rPr>
              <a:t>Arbeidsgiver </a:t>
            </a:r>
            <a:r>
              <a:rPr lang="en-US" err="1">
                <a:cs typeface="Calibri"/>
              </a:rPr>
              <a:t>må</a:t>
            </a:r>
            <a:r>
              <a:rPr lang="en-US">
                <a:cs typeface="Calibri"/>
              </a:rPr>
              <a:t> inn da </a:t>
            </a:r>
            <a:r>
              <a:rPr lang="en-US" err="1">
                <a:cs typeface="Calibri"/>
              </a:rPr>
              <a:t>dette</a:t>
            </a:r>
            <a:r>
              <a:rPr lang="en-US">
                <a:cs typeface="Calibri"/>
              </a:rPr>
              <a:t> </a:t>
            </a:r>
            <a:r>
              <a:rPr lang="en-US" err="1">
                <a:cs typeface="Calibri"/>
              </a:rPr>
              <a:t>kan</a:t>
            </a:r>
            <a:r>
              <a:rPr lang="en-US">
                <a:cs typeface="Calibri"/>
              </a:rPr>
              <a:t> </a:t>
            </a:r>
            <a:r>
              <a:rPr lang="en-US" err="1">
                <a:cs typeface="Calibri"/>
              </a:rPr>
              <a:t>koste</a:t>
            </a:r>
            <a:r>
              <a:rPr lang="en-US">
                <a:cs typeface="Calibri"/>
              </a:rPr>
              <a:t> </a:t>
            </a:r>
            <a:r>
              <a:rPr lang="en-US" err="1">
                <a:cs typeface="Calibri"/>
              </a:rPr>
              <a:t>penger</a:t>
            </a:r>
            <a:r>
              <a:rPr lang="en-US">
                <a:cs typeface="Calibri"/>
              </a:rPr>
              <a:t> og handler om </a:t>
            </a:r>
            <a:r>
              <a:rPr lang="en-US" err="1">
                <a:cs typeface="Calibri"/>
              </a:rPr>
              <a:t>menighetens</a:t>
            </a:r>
            <a:r>
              <a:rPr lang="en-US">
                <a:cs typeface="Calibri"/>
              </a:rPr>
              <a:t> </a:t>
            </a:r>
            <a:r>
              <a:rPr lang="en-US" err="1">
                <a:cs typeface="Calibri"/>
              </a:rPr>
              <a:t>omdømme</a:t>
            </a:r>
            <a:endParaRPr lang="en-US">
              <a:cs typeface="Calibri"/>
            </a:endParaRPr>
          </a:p>
          <a:p>
            <a:endParaRPr lang="en-US">
              <a:cs typeface="Calibri"/>
            </a:endParaRPr>
          </a:p>
          <a:p>
            <a:r>
              <a:rPr lang="en-US">
                <a:cs typeface="Calibri"/>
              </a:rPr>
              <a:t>Hva </a:t>
            </a:r>
            <a:r>
              <a:rPr lang="en-US" err="1">
                <a:cs typeface="Calibri"/>
              </a:rPr>
              <a:t>skal</a:t>
            </a:r>
            <a:r>
              <a:rPr lang="en-US">
                <a:cs typeface="Calibri"/>
              </a:rPr>
              <a:t> og hva </a:t>
            </a:r>
            <a:r>
              <a:rPr lang="en-US" err="1">
                <a:cs typeface="Calibri"/>
              </a:rPr>
              <a:t>skal</a:t>
            </a:r>
            <a:r>
              <a:rPr lang="en-US">
                <a:cs typeface="Calibri"/>
              </a:rPr>
              <a:t> </a:t>
            </a:r>
            <a:r>
              <a:rPr lang="en-US" err="1">
                <a:cs typeface="Calibri"/>
              </a:rPr>
              <a:t>ikke</a:t>
            </a:r>
            <a:r>
              <a:rPr lang="en-US">
                <a:cs typeface="Calibri"/>
              </a:rPr>
              <a:t> </a:t>
            </a:r>
            <a:r>
              <a:rPr lang="en-US" err="1">
                <a:cs typeface="Calibri"/>
              </a:rPr>
              <a:t>andre</a:t>
            </a:r>
            <a:r>
              <a:rPr lang="en-US">
                <a:cs typeface="Calibri"/>
              </a:rPr>
              <a:t> </a:t>
            </a:r>
            <a:r>
              <a:rPr lang="en-US" err="1">
                <a:cs typeface="Calibri"/>
              </a:rPr>
              <a:t>ledere</a:t>
            </a:r>
            <a:r>
              <a:rPr lang="en-US">
                <a:cs typeface="Calibri"/>
              </a:rPr>
              <a:t> </a:t>
            </a:r>
            <a:r>
              <a:rPr lang="en-US" err="1">
                <a:cs typeface="Calibri"/>
              </a:rPr>
              <a:t>vite</a:t>
            </a:r>
            <a:r>
              <a:rPr lang="en-US">
                <a:cs typeface="Calibri"/>
              </a:rPr>
              <a:t>?</a:t>
            </a:r>
          </a:p>
        </p:txBody>
      </p:sp>
      <p:sp>
        <p:nvSpPr>
          <p:cNvPr id="4" name="Plassholder for lysbildenummer 3"/>
          <p:cNvSpPr>
            <a:spLocks noGrp="1"/>
          </p:cNvSpPr>
          <p:nvPr>
            <p:ph type="sldNum" sz="quarter" idx="5"/>
          </p:nvPr>
        </p:nvSpPr>
        <p:spPr/>
        <p:txBody>
          <a:bodyPr/>
          <a:lstStyle/>
          <a:p>
            <a:fld id="{045FDA67-E71F-4A7C-B27A-B55F85379B56}" type="slidenum">
              <a:rPr lang="nb-NO" smtClean="0"/>
              <a:t>33</a:t>
            </a:fld>
            <a:endParaRPr lang="nb-NO"/>
          </a:p>
        </p:txBody>
      </p:sp>
    </p:spTree>
    <p:extLst>
      <p:ext uri="{BB962C8B-B14F-4D97-AF65-F5344CB8AC3E}">
        <p14:creationId xmlns:p14="http://schemas.microsoft.com/office/powerpoint/2010/main" val="18968506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Hovedmålet er å skape en trygg og meningsfull leir for alle parter. For at dette skal fungere er det viktig å planlegge godt og gjøre nødvendige avtaler og avklaringer på forhand. </a:t>
            </a:r>
          </a:p>
          <a:p>
            <a:endParaRPr lang="nb-NO"/>
          </a:p>
          <a:p>
            <a:r>
              <a:rPr lang="nb-NO"/>
              <a:t>Vi kan ikke planlegge alt, men vi kan planlegge slik at vi best mulig er forberedt på det som ikke skulle skje!</a:t>
            </a:r>
          </a:p>
        </p:txBody>
      </p:sp>
      <p:sp>
        <p:nvSpPr>
          <p:cNvPr id="4" name="Plassholder for lysbildenummer 3"/>
          <p:cNvSpPr>
            <a:spLocks noGrp="1"/>
          </p:cNvSpPr>
          <p:nvPr>
            <p:ph type="sldNum" sz="quarter" idx="5"/>
          </p:nvPr>
        </p:nvSpPr>
        <p:spPr/>
        <p:txBody>
          <a:bodyPr/>
          <a:lstStyle/>
          <a:p>
            <a:fld id="{045FDA67-E71F-4A7C-B27A-B55F85379B56}" type="slidenum">
              <a:rPr lang="nb-NO" smtClean="0"/>
              <a:t>3</a:t>
            </a:fld>
            <a:endParaRPr lang="nb-NO"/>
          </a:p>
        </p:txBody>
      </p:sp>
    </p:spTree>
    <p:extLst>
      <p:ext uri="{BB962C8B-B14F-4D97-AF65-F5344CB8AC3E}">
        <p14:creationId xmlns:p14="http://schemas.microsoft.com/office/powerpoint/2010/main" val="53441638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en-US">
                <a:cs typeface="Calibri"/>
              </a:rPr>
              <a:t>HUSK K-stud!</a:t>
            </a:r>
          </a:p>
          <a:p>
            <a:endParaRPr lang="en-US">
              <a:cs typeface="Calibri"/>
            </a:endParaRPr>
          </a:p>
          <a:p>
            <a:r>
              <a:rPr lang="en-US" err="1">
                <a:cs typeface="Calibri"/>
              </a:rPr>
              <a:t>Taushetsplikt</a:t>
            </a:r>
            <a:endParaRPr lang="en-US">
              <a:cs typeface="Calibri"/>
            </a:endParaRPr>
          </a:p>
        </p:txBody>
      </p:sp>
      <p:sp>
        <p:nvSpPr>
          <p:cNvPr id="4" name="Plassholder for lysbildenumm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45FDA67-E71F-4A7C-B27A-B55F85379B56}"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5480338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en-US">
                <a:cs typeface="Calibri"/>
              </a:rPr>
              <a:t>Det </a:t>
            </a:r>
            <a:r>
              <a:rPr lang="en-US" err="1">
                <a:cs typeface="Calibri"/>
              </a:rPr>
              <a:t>kunne</a:t>
            </a:r>
            <a:r>
              <a:rPr lang="en-US">
                <a:cs typeface="Calibri"/>
              </a:rPr>
              <a:t> </a:t>
            </a:r>
            <a:r>
              <a:rPr lang="en-US" err="1">
                <a:cs typeface="Calibri"/>
              </a:rPr>
              <a:t>sikkert</a:t>
            </a:r>
            <a:r>
              <a:rPr lang="en-US">
                <a:cs typeface="Calibri"/>
              </a:rPr>
              <a:t> ha </a:t>
            </a:r>
            <a:r>
              <a:rPr lang="en-US" err="1">
                <a:cs typeface="Calibri"/>
              </a:rPr>
              <a:t>vært</a:t>
            </a:r>
            <a:r>
              <a:rPr lang="en-US">
                <a:cs typeface="Calibri"/>
              </a:rPr>
              <a:t> </a:t>
            </a:r>
            <a:r>
              <a:rPr lang="en-US" err="1">
                <a:cs typeface="Calibri"/>
              </a:rPr>
              <a:t>flere</a:t>
            </a:r>
            <a:r>
              <a:rPr lang="en-US">
                <a:cs typeface="Calibri"/>
              </a:rPr>
              <a:t> </a:t>
            </a:r>
            <a:r>
              <a:rPr lang="en-US" err="1">
                <a:cs typeface="Calibri"/>
              </a:rPr>
              <a:t>bokser</a:t>
            </a:r>
            <a:r>
              <a:rPr lang="en-US">
                <a:cs typeface="Calibri"/>
              </a:rPr>
              <a:t>. </a:t>
            </a:r>
          </a:p>
          <a:p>
            <a:r>
              <a:rPr lang="en-US">
                <a:cs typeface="Calibri"/>
              </a:rPr>
              <a:t>Men </a:t>
            </a:r>
            <a:r>
              <a:rPr lang="en-US" err="1">
                <a:cs typeface="Calibri"/>
              </a:rPr>
              <a:t>disse</a:t>
            </a:r>
            <a:r>
              <a:rPr lang="en-US">
                <a:cs typeface="Calibri"/>
              </a:rPr>
              <a:t> </a:t>
            </a:r>
            <a:r>
              <a:rPr lang="en-US" err="1">
                <a:cs typeface="Calibri"/>
              </a:rPr>
              <a:t>kan</a:t>
            </a:r>
            <a:r>
              <a:rPr lang="en-US">
                <a:cs typeface="Calibri"/>
              </a:rPr>
              <a:t> </a:t>
            </a:r>
            <a:r>
              <a:rPr lang="en-US" err="1">
                <a:cs typeface="Calibri"/>
              </a:rPr>
              <a:t>hjelpe</a:t>
            </a:r>
            <a:r>
              <a:rPr lang="en-US">
                <a:cs typeface="Calibri"/>
              </a:rPr>
              <a:t> </a:t>
            </a:r>
            <a:r>
              <a:rPr lang="en-US" err="1">
                <a:cs typeface="Calibri"/>
              </a:rPr>
              <a:t>dere</a:t>
            </a:r>
            <a:r>
              <a:rPr lang="en-US">
                <a:cs typeface="Calibri"/>
              </a:rPr>
              <a:t> </a:t>
            </a:r>
            <a:r>
              <a:rPr lang="en-US" err="1">
                <a:cs typeface="Calibri"/>
              </a:rPr>
              <a:t>til</a:t>
            </a:r>
            <a:r>
              <a:rPr lang="en-US">
                <a:cs typeface="Calibri"/>
              </a:rPr>
              <a:t> å </a:t>
            </a:r>
            <a:r>
              <a:rPr lang="en-US" err="1">
                <a:cs typeface="Calibri"/>
              </a:rPr>
              <a:t>tenke</a:t>
            </a:r>
            <a:r>
              <a:rPr lang="en-US">
                <a:cs typeface="Calibri"/>
              </a:rPr>
              <a:t> </a:t>
            </a:r>
            <a:r>
              <a:rPr lang="en-US" err="1">
                <a:cs typeface="Calibri"/>
              </a:rPr>
              <a:t>på</a:t>
            </a:r>
            <a:r>
              <a:rPr lang="en-US">
                <a:cs typeface="Calibri"/>
              </a:rPr>
              <a:t> </a:t>
            </a:r>
            <a:r>
              <a:rPr lang="en-US" err="1">
                <a:cs typeface="Calibri"/>
              </a:rPr>
              <a:t>andre</a:t>
            </a:r>
            <a:r>
              <a:rPr lang="en-US">
                <a:cs typeface="Calibri"/>
              </a:rPr>
              <a:t> </a:t>
            </a:r>
            <a:r>
              <a:rPr lang="en-US" err="1">
                <a:cs typeface="Calibri"/>
              </a:rPr>
              <a:t>bokser</a:t>
            </a:r>
            <a:r>
              <a:rPr lang="en-US">
                <a:cs typeface="Calibri"/>
              </a:rPr>
              <a:t> </a:t>
            </a:r>
            <a:r>
              <a:rPr lang="en-US" err="1">
                <a:cs typeface="Calibri"/>
              </a:rPr>
              <a:t>dere</a:t>
            </a:r>
            <a:r>
              <a:rPr lang="en-US">
                <a:cs typeface="Calibri"/>
              </a:rPr>
              <a:t> </a:t>
            </a:r>
            <a:r>
              <a:rPr lang="en-US" err="1">
                <a:cs typeface="Calibri"/>
              </a:rPr>
              <a:t>bør</a:t>
            </a:r>
            <a:r>
              <a:rPr lang="en-US">
                <a:cs typeface="Calibri"/>
              </a:rPr>
              <a:t> ha med og </a:t>
            </a:r>
            <a:r>
              <a:rPr lang="en-US" err="1">
                <a:cs typeface="Calibri"/>
              </a:rPr>
              <a:t>sjekke</a:t>
            </a:r>
            <a:r>
              <a:rPr lang="en-US">
                <a:cs typeface="Calibri"/>
              </a:rPr>
              <a:t> </a:t>
            </a:r>
            <a:r>
              <a:rPr lang="en-US" err="1">
                <a:cs typeface="Calibri"/>
              </a:rPr>
              <a:t>ut</a:t>
            </a:r>
            <a:r>
              <a:rPr lang="en-US">
                <a:cs typeface="Calibri"/>
              </a:rPr>
              <a:t>!</a:t>
            </a:r>
          </a:p>
          <a:p>
            <a:endParaRPr lang="en-US">
              <a:cs typeface="Calibri"/>
            </a:endParaRPr>
          </a:p>
          <a:p>
            <a:endParaRPr lang="en-US">
              <a:cs typeface="Calibri"/>
            </a:endParaRPr>
          </a:p>
        </p:txBody>
      </p:sp>
      <p:sp>
        <p:nvSpPr>
          <p:cNvPr id="4" name="Plassholder for lysbildenumm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45FDA67-E71F-4A7C-B27A-B55F85379B56}"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8132433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045FDA67-E71F-4A7C-B27A-B55F85379B56}" type="slidenum">
              <a:rPr lang="nb-NO" smtClean="0"/>
              <a:t>36</a:t>
            </a:fld>
            <a:endParaRPr lang="nb-NO"/>
          </a:p>
        </p:txBody>
      </p:sp>
    </p:spTree>
    <p:extLst>
      <p:ext uri="{BB962C8B-B14F-4D97-AF65-F5344CB8AC3E}">
        <p14:creationId xmlns:p14="http://schemas.microsoft.com/office/powerpoint/2010/main" val="19378710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Her er en liten sjekk med ulike avtaler som bør være på plass. </a:t>
            </a:r>
          </a:p>
          <a:p>
            <a:endParaRPr lang="nb-NO"/>
          </a:p>
          <a:p>
            <a:r>
              <a:rPr lang="nb-NO"/>
              <a:t>Forsikringer var behandlet på forrige webinar</a:t>
            </a:r>
          </a:p>
          <a:p>
            <a:endParaRPr lang="nb-NO"/>
          </a:p>
          <a:p>
            <a:r>
              <a:rPr lang="nb-NO"/>
              <a:t>Avtale om ansvar kan være </a:t>
            </a:r>
          </a:p>
          <a:p>
            <a:pPr marL="171450" indent="-171450">
              <a:buFontTx/>
              <a:buChar char="-"/>
            </a:pPr>
            <a:r>
              <a:rPr lang="nb-NO"/>
              <a:t>Avtale om hvem som har hovedansvar</a:t>
            </a:r>
          </a:p>
          <a:p>
            <a:pPr marL="171450" indent="-171450">
              <a:buFontTx/>
              <a:buChar char="-"/>
            </a:pPr>
            <a:r>
              <a:rPr lang="nb-NO"/>
              <a:t>Hvem kan ta beslutninger på vegne av arbeidsgiver og menighetsråd som ansvarlig arrangør</a:t>
            </a:r>
          </a:p>
          <a:p>
            <a:pPr marL="171450" indent="-171450">
              <a:buFontTx/>
              <a:buChar char="-"/>
            </a:pPr>
            <a:r>
              <a:rPr lang="nb-NO"/>
              <a:t>Avklaring og tydelig rollefordeling og forventninger mellom ansatte i de to arbeidsgiverlinjene</a:t>
            </a:r>
          </a:p>
          <a:p>
            <a:pPr marL="171450" indent="-171450">
              <a:buFontTx/>
              <a:buChar char="-"/>
            </a:pPr>
            <a:r>
              <a:rPr lang="nb-NO"/>
              <a:t>Avtale med frivillige</a:t>
            </a:r>
          </a:p>
          <a:p>
            <a:pPr marL="171450" indent="-171450">
              <a:buFontTx/>
              <a:buChar char="-"/>
            </a:pPr>
            <a:r>
              <a:rPr lang="nb-NO"/>
              <a:t>Dersom det er en leir i regi av en organisasjon er det viktig at det foreligger en klar forventningsavklaring og avklaring om hvem som har det juridiske ansvaret. </a:t>
            </a:r>
          </a:p>
          <a:p>
            <a:pPr marL="628650" lvl="1" indent="-171450">
              <a:buFontTx/>
              <a:buChar char="-"/>
            </a:pPr>
            <a:r>
              <a:rPr lang="nb-NO"/>
              <a:t>Merk at en organisasjon ikke kan overta det ansvar som tilhører arbeidsgiver i forhold til sine arbeidstakere. </a:t>
            </a:r>
          </a:p>
          <a:p>
            <a:pPr marL="628650" lvl="1" indent="-171450">
              <a:buFontTx/>
              <a:buChar char="-"/>
            </a:pPr>
            <a:r>
              <a:rPr lang="nb-NO"/>
              <a:t>Her gjelder de regler som arbeidsgiver er forpliktet på etter lover og avtaler. </a:t>
            </a:r>
          </a:p>
          <a:p>
            <a:pPr marL="628650" lvl="1" indent="-171450">
              <a:buFontTx/>
              <a:buChar char="-"/>
            </a:pPr>
            <a:r>
              <a:rPr lang="nb-NO"/>
              <a:t>I dette ligger blant annet avtaler og regler for arbeidstid som vi kommer tilbake til.</a:t>
            </a:r>
          </a:p>
        </p:txBody>
      </p:sp>
      <p:sp>
        <p:nvSpPr>
          <p:cNvPr id="4" name="Plassholder for lysbildenummer 3"/>
          <p:cNvSpPr>
            <a:spLocks noGrp="1"/>
          </p:cNvSpPr>
          <p:nvPr>
            <p:ph type="sldNum" sz="quarter" idx="5"/>
          </p:nvPr>
        </p:nvSpPr>
        <p:spPr/>
        <p:txBody>
          <a:bodyPr/>
          <a:lstStyle/>
          <a:p>
            <a:fld id="{045FDA67-E71F-4A7C-B27A-B55F85379B56}" type="slidenum">
              <a:rPr lang="nb-NO" smtClean="0"/>
              <a:t>4</a:t>
            </a:fld>
            <a:endParaRPr lang="nb-NO"/>
          </a:p>
        </p:txBody>
      </p:sp>
    </p:spTree>
    <p:extLst>
      <p:ext uri="{BB962C8B-B14F-4D97-AF65-F5344CB8AC3E}">
        <p14:creationId xmlns:p14="http://schemas.microsoft.com/office/powerpoint/2010/main" val="10888067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VAKE – ressurssenteret.no</a:t>
            </a:r>
          </a:p>
        </p:txBody>
      </p:sp>
      <p:sp>
        <p:nvSpPr>
          <p:cNvPr id="4" name="Plassholder for lysbildenummer 3"/>
          <p:cNvSpPr>
            <a:spLocks noGrp="1"/>
          </p:cNvSpPr>
          <p:nvPr>
            <p:ph type="sldNum" sz="quarter" idx="5"/>
          </p:nvPr>
        </p:nvSpPr>
        <p:spPr/>
        <p:txBody>
          <a:bodyPr/>
          <a:lstStyle/>
          <a:p>
            <a:fld id="{045FDA67-E71F-4A7C-B27A-B55F85379B56}" type="slidenum">
              <a:rPr lang="nb-NO" smtClean="0"/>
              <a:t>5</a:t>
            </a:fld>
            <a:endParaRPr lang="nb-NO"/>
          </a:p>
        </p:txBody>
      </p:sp>
    </p:spTree>
    <p:extLst>
      <p:ext uri="{BB962C8B-B14F-4D97-AF65-F5344CB8AC3E}">
        <p14:creationId xmlns:p14="http://schemas.microsoft.com/office/powerpoint/2010/main" val="6017789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Sjekk med arbeidsgiver at alle forsikringer er i orden. Evt. om aktiviteter som skal holdes er dekket av de forsikringer som finnes.</a:t>
            </a:r>
          </a:p>
          <a:p>
            <a:r>
              <a:rPr lang="nb-NO"/>
              <a:t>Evt. hva har leirstedet  </a:t>
            </a:r>
          </a:p>
          <a:p>
            <a:endParaRPr lang="nb-NO"/>
          </a:p>
          <a:p>
            <a:endParaRPr lang="nb-NO"/>
          </a:p>
          <a:p>
            <a:r>
              <a:rPr lang="nb-NO"/>
              <a:t>Både for deltagere , frivillige og ansatte</a:t>
            </a:r>
          </a:p>
        </p:txBody>
      </p:sp>
      <p:sp>
        <p:nvSpPr>
          <p:cNvPr id="4" name="Plassholder for lysbildenummer 3"/>
          <p:cNvSpPr>
            <a:spLocks noGrp="1"/>
          </p:cNvSpPr>
          <p:nvPr>
            <p:ph type="sldNum" sz="quarter" idx="5"/>
          </p:nvPr>
        </p:nvSpPr>
        <p:spPr/>
        <p:txBody>
          <a:bodyPr/>
          <a:lstStyle/>
          <a:p>
            <a:fld id="{045FDA67-E71F-4A7C-B27A-B55F85379B56}" type="slidenum">
              <a:rPr lang="nb-NO" smtClean="0"/>
              <a:t>6</a:t>
            </a:fld>
            <a:endParaRPr lang="nb-NO"/>
          </a:p>
        </p:txBody>
      </p:sp>
    </p:spTree>
    <p:extLst>
      <p:ext uri="{BB962C8B-B14F-4D97-AF65-F5344CB8AC3E}">
        <p14:creationId xmlns:p14="http://schemas.microsoft.com/office/powerpoint/2010/main" val="18706585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Da er vi over på avklaringer som må gjøres i lederteamet og i noen grad ovenfor arbeidsgiver. </a:t>
            </a:r>
          </a:p>
          <a:p>
            <a:endParaRPr lang="nb-NO"/>
          </a:p>
          <a:p>
            <a:r>
              <a:rPr lang="nb-NO"/>
              <a:t>Dette må være så tydelig som mulig og det må være kjent for alle!</a:t>
            </a:r>
          </a:p>
          <a:p>
            <a:endParaRPr lang="nb-NO"/>
          </a:p>
          <a:p>
            <a:r>
              <a:rPr lang="nb-NO"/>
              <a:t>Som ansatte arbeider dere på vegne av menighetsråd og arbeidsgiver. </a:t>
            </a:r>
          </a:p>
          <a:p>
            <a:r>
              <a:rPr lang="nb-NO"/>
              <a:t>Det er derfor disse som har ansvar for at det finnes en hovedansvar</a:t>
            </a:r>
          </a:p>
          <a:p>
            <a:pPr marL="171450" indent="-171450">
              <a:buFontTx/>
              <a:buChar char="-"/>
            </a:pPr>
            <a:r>
              <a:rPr lang="nb-NO"/>
              <a:t>For program og innhold</a:t>
            </a:r>
          </a:p>
          <a:p>
            <a:pPr marL="171450" indent="-171450">
              <a:buFontTx/>
              <a:buChar char="-"/>
            </a:pPr>
            <a:r>
              <a:rPr lang="nb-NO"/>
              <a:t>For kriser og konflikter</a:t>
            </a:r>
          </a:p>
          <a:p>
            <a:pPr marL="171450" indent="-171450">
              <a:buFontTx/>
              <a:buChar char="-"/>
            </a:pPr>
            <a:r>
              <a:rPr lang="nb-NO"/>
              <a:t>For nødvendige tiltak som følge av uforutsette hendelser</a:t>
            </a:r>
          </a:p>
          <a:p>
            <a:pPr marL="171450" indent="-171450">
              <a:buFontTx/>
              <a:buChar char="-"/>
            </a:pPr>
            <a:r>
              <a:rPr lang="nb-NO"/>
              <a:t>DENNE PERSONEN MÅ HA DE NØDVENDIGE TILLIT OG FULLMAKTER TIL Å KUNNE TA UFORUTSETTE AVGJØRELSER</a:t>
            </a:r>
          </a:p>
          <a:p>
            <a:pPr marL="171450" indent="-171450">
              <a:buFontTx/>
              <a:buChar char="-"/>
            </a:pPr>
            <a:endParaRPr lang="nb-NO"/>
          </a:p>
          <a:p>
            <a:pPr marL="171450" indent="-171450">
              <a:buFontTx/>
              <a:buChar char="-"/>
            </a:pPr>
            <a:r>
              <a:rPr lang="nb-NO"/>
              <a:t>Alle ledere og frivillige må være kjent med hvem som har denne rollen og hva det innebærer. </a:t>
            </a:r>
          </a:p>
          <a:p>
            <a:pPr marL="171450" indent="-171450">
              <a:buFontTx/>
              <a:buChar char="-"/>
            </a:pPr>
            <a:endParaRPr lang="nb-NO"/>
          </a:p>
          <a:p>
            <a:pPr marL="171450" indent="-171450">
              <a:buFontTx/>
              <a:buChar char="-"/>
            </a:pPr>
            <a:r>
              <a:rPr lang="nb-NO"/>
              <a:t>På en hektisk leir gis det ofte beskjeder og tas stilling til enkeltdeltageres utfordringer</a:t>
            </a:r>
          </a:p>
          <a:p>
            <a:pPr marL="171450" indent="-171450">
              <a:buFontTx/>
              <a:buChar char="-"/>
            </a:pPr>
            <a:r>
              <a:rPr lang="nb-NO"/>
              <a:t>Det er viktig at en etablerer en felles praksis, men felles avtaler om hva som sies og hvordan situasjoner tas tak i. </a:t>
            </a:r>
          </a:p>
          <a:p>
            <a:pPr marL="171450" indent="-171450">
              <a:buFontTx/>
              <a:buChar char="-"/>
            </a:pPr>
            <a:r>
              <a:rPr lang="nb-NO"/>
              <a:t>UNNGÅ SOLOUTSPILL OG DOBBELKOMUNIKAJSON FRA LEDERNE</a:t>
            </a:r>
          </a:p>
          <a:p>
            <a:pPr marL="171450" indent="-171450">
              <a:buFontTx/>
              <a:buChar char="-"/>
            </a:pPr>
            <a:r>
              <a:rPr lang="nb-NO"/>
              <a:t>Erfaring viser at dette skjer!</a:t>
            </a:r>
          </a:p>
        </p:txBody>
      </p:sp>
      <p:sp>
        <p:nvSpPr>
          <p:cNvPr id="4" name="Plassholder for lysbildenummer 3"/>
          <p:cNvSpPr>
            <a:spLocks noGrp="1"/>
          </p:cNvSpPr>
          <p:nvPr>
            <p:ph type="sldNum" sz="quarter" idx="5"/>
          </p:nvPr>
        </p:nvSpPr>
        <p:spPr/>
        <p:txBody>
          <a:bodyPr/>
          <a:lstStyle/>
          <a:p>
            <a:fld id="{045FDA67-E71F-4A7C-B27A-B55F85379B56}" type="slidenum">
              <a:rPr lang="nb-NO" smtClean="0"/>
              <a:t>7</a:t>
            </a:fld>
            <a:endParaRPr lang="nb-NO"/>
          </a:p>
        </p:txBody>
      </p:sp>
    </p:spTree>
    <p:extLst>
      <p:ext uri="{BB962C8B-B14F-4D97-AF65-F5344CB8AC3E}">
        <p14:creationId xmlns:p14="http://schemas.microsoft.com/office/powerpoint/2010/main" val="12146260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en-US">
                <a:cs typeface="Calibri"/>
              </a:rPr>
              <a:t>Vi er da over </a:t>
            </a:r>
            <a:r>
              <a:rPr lang="en-US" err="1">
                <a:cs typeface="Calibri"/>
              </a:rPr>
              <a:t>på</a:t>
            </a:r>
            <a:r>
              <a:rPr lang="en-US">
                <a:cs typeface="Calibri"/>
              </a:rPr>
              <a:t> </a:t>
            </a:r>
            <a:r>
              <a:rPr lang="en-US" err="1">
                <a:cs typeface="Calibri"/>
              </a:rPr>
              <a:t>noe</a:t>
            </a:r>
            <a:r>
              <a:rPr lang="en-US">
                <a:cs typeface="Calibri"/>
              </a:rPr>
              <a:t> </a:t>
            </a:r>
            <a:r>
              <a:rPr lang="en-US" err="1">
                <a:cs typeface="Calibri"/>
              </a:rPr>
              <a:t>mer</a:t>
            </a:r>
            <a:r>
              <a:rPr lang="en-US">
                <a:cs typeface="Calibri"/>
              </a:rPr>
              <a:t> </a:t>
            </a:r>
            <a:r>
              <a:rPr lang="en-US" err="1">
                <a:cs typeface="Calibri"/>
              </a:rPr>
              <a:t>detaljer</a:t>
            </a:r>
            <a:r>
              <a:rPr lang="en-US">
                <a:cs typeface="Calibri"/>
              </a:rPr>
              <a:t> </a:t>
            </a:r>
            <a:r>
              <a:rPr lang="en-US" err="1">
                <a:cs typeface="Calibri"/>
              </a:rPr>
              <a:t>på</a:t>
            </a:r>
            <a:r>
              <a:rPr lang="en-US">
                <a:cs typeface="Calibri"/>
              </a:rPr>
              <a:t> det vi </a:t>
            </a:r>
            <a:r>
              <a:rPr lang="en-US" err="1">
                <a:cs typeface="Calibri"/>
              </a:rPr>
              <a:t>allered</a:t>
            </a:r>
            <a:r>
              <a:rPr lang="en-US">
                <a:cs typeface="Calibri"/>
              </a:rPr>
              <a:t> </a:t>
            </a:r>
            <a:r>
              <a:rPr lang="en-US" err="1">
                <a:cs typeface="Calibri"/>
              </a:rPr>
              <a:t>har</a:t>
            </a:r>
            <a:r>
              <a:rPr lang="en-US">
                <a:cs typeface="Calibri"/>
              </a:rPr>
              <a:t> </a:t>
            </a:r>
            <a:r>
              <a:rPr lang="en-US" err="1">
                <a:cs typeface="Calibri"/>
              </a:rPr>
              <a:t>snakket</a:t>
            </a:r>
            <a:r>
              <a:rPr lang="en-US">
                <a:cs typeface="Calibri"/>
              </a:rPr>
              <a:t> </a:t>
            </a:r>
            <a:r>
              <a:rPr lang="en-US" err="1">
                <a:cs typeface="Calibri"/>
              </a:rPr>
              <a:t>om.</a:t>
            </a:r>
            <a:endParaRPr lang="en-US">
              <a:cs typeface="Calibri"/>
            </a:endParaRPr>
          </a:p>
          <a:p>
            <a:r>
              <a:rPr lang="en-US" err="1">
                <a:cs typeface="Calibri"/>
              </a:rPr>
              <a:t>Noen</a:t>
            </a:r>
            <a:r>
              <a:rPr lang="en-US">
                <a:cs typeface="Calibri"/>
              </a:rPr>
              <a:t> </a:t>
            </a:r>
            <a:r>
              <a:rPr lang="en-US" err="1">
                <a:cs typeface="Calibri"/>
              </a:rPr>
              <a:t>relasjoner</a:t>
            </a:r>
            <a:r>
              <a:rPr lang="en-US">
                <a:cs typeface="Calibri"/>
              </a:rPr>
              <a:t> og </a:t>
            </a:r>
            <a:r>
              <a:rPr lang="en-US" err="1">
                <a:cs typeface="Calibri"/>
              </a:rPr>
              <a:t>forventninger</a:t>
            </a:r>
            <a:r>
              <a:rPr lang="en-US">
                <a:cs typeface="Calibri"/>
              </a:rPr>
              <a:t> og </a:t>
            </a:r>
            <a:r>
              <a:rPr lang="en-US" err="1">
                <a:cs typeface="Calibri"/>
              </a:rPr>
              <a:t>avtaler</a:t>
            </a:r>
            <a:r>
              <a:rPr lang="en-US">
                <a:cs typeface="Calibri"/>
              </a:rPr>
              <a:t> </a:t>
            </a:r>
            <a:r>
              <a:rPr lang="en-US" err="1">
                <a:cs typeface="Calibri"/>
              </a:rPr>
              <a:t>mellom</a:t>
            </a:r>
            <a:r>
              <a:rPr lang="en-US">
                <a:cs typeface="Calibri"/>
              </a:rPr>
              <a:t> </a:t>
            </a:r>
            <a:r>
              <a:rPr lang="en-US" err="1">
                <a:cs typeface="Calibri"/>
              </a:rPr>
              <a:t>ulike</a:t>
            </a:r>
            <a:r>
              <a:rPr lang="en-US">
                <a:cs typeface="Calibri"/>
              </a:rPr>
              <a:t> </a:t>
            </a:r>
            <a:r>
              <a:rPr lang="en-US" err="1">
                <a:cs typeface="Calibri"/>
              </a:rPr>
              <a:t>grupper</a:t>
            </a:r>
            <a:endParaRPr lang="en-US">
              <a:cs typeface="Calibri"/>
            </a:endParaRPr>
          </a:p>
        </p:txBody>
      </p:sp>
      <p:sp>
        <p:nvSpPr>
          <p:cNvPr id="4" name="Plassholder for lysbildenummer 3"/>
          <p:cNvSpPr>
            <a:spLocks noGrp="1"/>
          </p:cNvSpPr>
          <p:nvPr>
            <p:ph type="sldNum" sz="quarter" idx="5"/>
          </p:nvPr>
        </p:nvSpPr>
        <p:spPr/>
        <p:txBody>
          <a:bodyPr/>
          <a:lstStyle/>
          <a:p>
            <a:fld id="{045FDA67-E71F-4A7C-B27A-B55F85379B56}" type="slidenum">
              <a:rPr lang="nb-NO" smtClean="0"/>
              <a:t>8</a:t>
            </a:fld>
            <a:endParaRPr lang="nb-NO"/>
          </a:p>
        </p:txBody>
      </p:sp>
    </p:spTree>
    <p:extLst>
      <p:ext uri="{BB962C8B-B14F-4D97-AF65-F5344CB8AC3E}">
        <p14:creationId xmlns:p14="http://schemas.microsoft.com/office/powerpoint/2010/main" val="1767552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en-US">
              <a:cs typeface="Calibri"/>
            </a:endParaRPr>
          </a:p>
        </p:txBody>
      </p:sp>
      <p:sp>
        <p:nvSpPr>
          <p:cNvPr id="4" name="Plassholder for lysbildenumm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45FDA67-E71F-4A7C-B27A-B55F85379B56}"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344891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le 1"/>
          <p:cNvSpPr>
            <a:spLocks noGrp="1"/>
          </p:cNvSpPr>
          <p:nvPr>
            <p:ph type="ctr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lgn="ctr">
              <a:defRPr sz="3800">
                <a:solidFill>
                  <a:srgbClr val="262626"/>
                </a:solidFill>
              </a:defRPr>
            </a:lvl1pPr>
          </a:lstStyle>
          <a:p>
            <a:r>
              <a:rPr lang="nb-NO"/>
              <a:t>Klikk for å redigere tittelstil</a:t>
            </a:r>
            <a:endParaRPr lang="en-US"/>
          </a:p>
        </p:txBody>
      </p:sp>
      <p:sp>
        <p:nvSpPr>
          <p:cNvPr id="3" name="Subtitle 2"/>
          <p:cNvSpPr>
            <a:spLocks noGrp="1"/>
          </p:cNvSpPr>
          <p:nvPr>
            <p:ph type="subTitle" idx="1"/>
          </p:nvPr>
        </p:nvSpPr>
        <p:spPr>
          <a:xfrm>
            <a:off x="2695194" y="4352544"/>
            <a:ext cx="6801612" cy="1239894"/>
          </a:xfrm>
          <a:noFill/>
        </p:spPr>
        <p:txBody>
          <a:bodyPr>
            <a:normAutofit/>
          </a:bodyPr>
          <a:lstStyle>
            <a:lvl1pPr marL="0" indent="0" algn="ctr">
              <a:buNone/>
              <a:defRPr sz="20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endParaRPr lang="en-US"/>
          </a:p>
        </p:txBody>
      </p:sp>
      <p:sp>
        <p:nvSpPr>
          <p:cNvPr id="7" name="Date Placeholder 6"/>
          <p:cNvSpPr>
            <a:spLocks noGrp="1"/>
          </p:cNvSpPr>
          <p:nvPr>
            <p:ph type="dt" sz="half" idx="10"/>
          </p:nvPr>
        </p:nvSpPr>
        <p:spPr/>
        <p:txBody>
          <a:bodyPr/>
          <a:lstStyle/>
          <a:p>
            <a:fld id="{1160EA64-D806-43AC-9DF2-F8C432F32B4C}" type="datetimeFigureOut">
              <a:rPr lang="en-US" dirty="0"/>
              <a:t>3/24/2023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A7A6979-0714-4377-B894-6BE4C2D6E202}" type="slidenum">
              <a:rPr lang="en-US" dirty="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a:t>Klikk for å redigere tittelstil</a:t>
            </a:r>
            <a:endParaRPr lang="en-US"/>
          </a:p>
        </p:txBody>
      </p:sp>
      <p:sp>
        <p:nvSpPr>
          <p:cNvPr id="3" name="Vertical Text Placeholder 2"/>
          <p:cNvSpPr>
            <a:spLocks noGrp="1"/>
          </p:cNvSpPr>
          <p:nvPr>
            <p:ph type="body" orient="vert" idx="1"/>
          </p:nvPr>
        </p:nvSpPr>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4" name="Date Placeholder 3"/>
          <p:cNvSpPr>
            <a:spLocks noGrp="1"/>
          </p:cNvSpPr>
          <p:nvPr>
            <p:ph type="dt" sz="half" idx="10"/>
          </p:nvPr>
        </p:nvSpPr>
        <p:spPr/>
        <p:txBody>
          <a:bodyPr/>
          <a:lstStyle/>
          <a:p>
            <a:fld id="{E9F9C37B-1D36-470B-8223-D6C91242EC14}" type="datetimeFigureOut">
              <a:rPr lang="en-US" dirty="0"/>
              <a:t>3/24/2023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7A6979-0714-4377-B894-6BE4C2D6E202}" type="slidenum">
              <a:rPr lang="en-US" dirty="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53112" y="937260"/>
            <a:ext cx="1298608" cy="4983480"/>
          </a:xfrm>
        </p:spPr>
        <p:txBody>
          <a:bodyPr vert="eaVert"/>
          <a:lstStyle/>
          <a:p>
            <a:r>
              <a:rPr lang="nb-NO"/>
              <a:t>Klikk for å redigere tittelstil</a:t>
            </a:r>
            <a:endParaRPr lang="en-US"/>
          </a:p>
        </p:txBody>
      </p:sp>
      <p:sp>
        <p:nvSpPr>
          <p:cNvPr id="3" name="Vertical Text Placeholder 2"/>
          <p:cNvSpPr>
            <a:spLocks noGrp="1"/>
          </p:cNvSpPr>
          <p:nvPr>
            <p:ph type="body" orient="vert" idx="1"/>
          </p:nvPr>
        </p:nvSpPr>
        <p:spPr>
          <a:xfrm>
            <a:off x="2231136" y="937260"/>
            <a:ext cx="6198489" cy="4983480"/>
          </a:xfrm>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4" name="Date Placeholder 3"/>
          <p:cNvSpPr>
            <a:spLocks noGrp="1"/>
          </p:cNvSpPr>
          <p:nvPr>
            <p:ph type="dt" sz="half" idx="10"/>
          </p:nvPr>
        </p:nvSpPr>
        <p:spPr/>
        <p:txBody>
          <a:bodyPr/>
          <a:lstStyle/>
          <a:p>
            <a:fld id="{67C6F52A-A82B-47A2-A83A-8C4C91F2D59F}" type="datetimeFigureOut">
              <a:rPr lang="en-US" dirty="0"/>
              <a:t>3/24/2023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7A6979-0714-4377-B894-6BE4C2D6E202}" type="slidenum">
              <a:rPr lang="en-US" dirty="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a:t>Klikk for å redigere tittelstil</a:t>
            </a:r>
            <a:endParaRPr lang="en-US"/>
          </a:p>
        </p:txBody>
      </p:sp>
      <p:sp>
        <p:nvSpPr>
          <p:cNvPr id="3" name="Content Placeholder 2"/>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7" name="Date Placeholder 6"/>
          <p:cNvSpPr>
            <a:spLocks noGrp="1"/>
          </p:cNvSpPr>
          <p:nvPr>
            <p:ph type="dt" sz="half" idx="10"/>
          </p:nvPr>
        </p:nvSpPr>
        <p:spPr/>
        <p:txBody>
          <a:bodyPr/>
          <a:lstStyle/>
          <a:p>
            <a:fld id="{F070A7B3-6521-4DCA-87E5-044747A908C1}" type="datetimeFigureOut">
              <a:rPr lang="en-US" dirty="0"/>
              <a:t>3/24/2023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A7A6979-0714-4377-B894-6BE4C2D6E202}" type="slidenum">
              <a:rPr lang="en-US" dirty="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le 1"/>
          <p:cNvSpPr>
            <a:spLocks noGrp="1"/>
          </p:cNvSpPr>
          <p:nvPr>
            <p:ph type="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defRPr sz="3800">
                <a:solidFill>
                  <a:srgbClr val="262626"/>
                </a:solidFill>
              </a:defRPr>
            </a:lvl1pPr>
          </a:lstStyle>
          <a:p>
            <a:r>
              <a:rPr lang="nb-NO"/>
              <a:t>Klikk for å redigere tittelstil</a:t>
            </a:r>
            <a:endParaRPr lang="en-US"/>
          </a:p>
        </p:txBody>
      </p:sp>
      <p:sp>
        <p:nvSpPr>
          <p:cNvPr id="3" name="Text Placeholder 2"/>
          <p:cNvSpPr>
            <a:spLocks noGrp="1"/>
          </p:cNvSpPr>
          <p:nvPr>
            <p:ph type="body" idx="1"/>
          </p:nvPr>
        </p:nvSpPr>
        <p:spPr>
          <a:xfrm>
            <a:off x="2695194" y="4352465"/>
            <a:ext cx="6801612" cy="1265082"/>
          </a:xfrm>
        </p:spPr>
        <p:txBody>
          <a:bodyPr anchor="t" anchorCtr="1">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7" name="Date Placeholder 6"/>
          <p:cNvSpPr>
            <a:spLocks noGrp="1"/>
          </p:cNvSpPr>
          <p:nvPr>
            <p:ph type="dt" sz="half" idx="10"/>
          </p:nvPr>
        </p:nvSpPr>
        <p:spPr/>
        <p:txBody>
          <a:bodyPr/>
          <a:lstStyle/>
          <a:p>
            <a:fld id="{1160EA64-D806-43AC-9DF2-F8C432F32B4C}" type="datetimeFigureOut">
              <a:rPr lang="en-US" dirty="0"/>
              <a:t>3/24/2023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A7A6979-0714-4377-B894-6BE4C2D6E202}" type="slidenum">
              <a:rPr lang="en-US" dirty="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a:t>Klikk for å redigere tittelstil</a:t>
            </a:r>
            <a:endParaRPr lang="en-US"/>
          </a:p>
        </p:txBody>
      </p:sp>
      <p:sp>
        <p:nvSpPr>
          <p:cNvPr id="3" name="Content Placeholder 2"/>
          <p:cNvSpPr>
            <a:spLocks noGrp="1"/>
          </p:cNvSpPr>
          <p:nvPr>
            <p:ph sz="half" idx="1"/>
          </p:nvPr>
        </p:nvSpPr>
        <p:spPr>
          <a:xfrm>
            <a:off x="1581912" y="2638044"/>
            <a:ext cx="4271771" cy="3101982"/>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4" name="Content Placeholder 3"/>
          <p:cNvSpPr>
            <a:spLocks noGrp="1"/>
          </p:cNvSpPr>
          <p:nvPr>
            <p:ph sz="half" idx="2"/>
          </p:nvPr>
        </p:nvSpPr>
        <p:spPr>
          <a:xfrm>
            <a:off x="6338315" y="2638044"/>
            <a:ext cx="4270247" cy="3101982"/>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8" name="Date Placeholder 7"/>
          <p:cNvSpPr>
            <a:spLocks noGrp="1"/>
          </p:cNvSpPr>
          <p:nvPr>
            <p:ph type="dt" sz="half" idx="10"/>
          </p:nvPr>
        </p:nvSpPr>
        <p:spPr/>
        <p:txBody>
          <a:bodyPr/>
          <a:lstStyle/>
          <a:p>
            <a:fld id="{AB134690-1557-4C89-A502-4959FE7FAD70}" type="datetimeFigureOut">
              <a:rPr lang="en-US" dirty="0"/>
              <a:t>3/24/2023</a:t>
            </a:fld>
            <a:endParaRPr lang="en-US"/>
          </a:p>
        </p:txBody>
      </p:sp>
      <p:sp>
        <p:nvSpPr>
          <p:cNvPr id="9" name="Footer Placeholder 8"/>
          <p:cNvSpPr>
            <a:spLocks noGrp="1"/>
          </p:cNvSpPr>
          <p:nvPr>
            <p:ph type="ftr" sz="quarter" idx="11"/>
          </p:nvPr>
        </p:nvSpPr>
        <p:spPr/>
        <p:txBody>
          <a:bodyPr/>
          <a:lstStyle/>
          <a:p>
            <a:endParaRPr lang="en-US"/>
          </a:p>
        </p:txBody>
      </p:sp>
      <p:sp>
        <p:nvSpPr>
          <p:cNvPr id="10" name="Slide Number Placeholder 9"/>
          <p:cNvSpPr>
            <a:spLocks noGrp="1"/>
          </p:cNvSpPr>
          <p:nvPr>
            <p:ph type="sldNum" sz="quarter" idx="12"/>
          </p:nvPr>
        </p:nvSpPr>
        <p:spPr/>
        <p:txBody>
          <a:bodyPr/>
          <a:lstStyle/>
          <a:p>
            <a:fld id="{8A7A6979-0714-4377-B894-6BE4C2D6E202}" type="slidenum">
              <a:rPr lang="en-US" dirty="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8343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4" name="Content Placeholder 3"/>
          <p:cNvSpPr>
            <a:spLocks noGrp="1"/>
          </p:cNvSpPr>
          <p:nvPr>
            <p:ph sz="half" idx="2"/>
          </p:nvPr>
        </p:nvSpPr>
        <p:spPr>
          <a:xfrm>
            <a:off x="1583436" y="3143250"/>
            <a:ext cx="4270248" cy="2596776"/>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6" name="Content Placeholder 5"/>
          <p:cNvSpPr>
            <a:spLocks noGrp="1"/>
          </p:cNvSpPr>
          <p:nvPr>
            <p:ph sz="quarter" idx="4"/>
          </p:nvPr>
        </p:nvSpPr>
        <p:spPr>
          <a:xfrm>
            <a:off x="6338316" y="3143250"/>
            <a:ext cx="4253484" cy="2596776"/>
          </a:xfrm>
        </p:spPr>
        <p:txBody>
          <a:bodyPr/>
          <a:lstStyle>
            <a:lvl5pPr>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11" name="Text Placeholder 4"/>
          <p:cNvSpPr>
            <a:spLocks noGrp="1"/>
          </p:cNvSpPr>
          <p:nvPr>
            <p:ph type="body" sz="quarter" idx="13"/>
          </p:nvPr>
        </p:nvSpPr>
        <p:spPr>
          <a:xfrm>
            <a:off x="633831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7" name="Date Placeholder 6"/>
          <p:cNvSpPr>
            <a:spLocks noGrp="1"/>
          </p:cNvSpPr>
          <p:nvPr>
            <p:ph type="dt" sz="half" idx="10"/>
          </p:nvPr>
        </p:nvSpPr>
        <p:spPr/>
        <p:txBody>
          <a:bodyPr/>
          <a:lstStyle/>
          <a:p>
            <a:fld id="{4F7D4976-E339-4826-83B7-FBD03F55ECF8}" type="datetimeFigureOut">
              <a:rPr lang="en-US" dirty="0"/>
              <a:t>3/24/2023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A7A6979-0714-4377-B894-6BE4C2D6E202}" type="slidenum">
              <a:rPr lang="en-US" dirty="0"/>
              <a:t>‹#›</a:t>
            </a:fld>
            <a:endParaRPr lang="en-US"/>
          </a:p>
        </p:txBody>
      </p:sp>
      <p:sp>
        <p:nvSpPr>
          <p:cNvPr id="10" name="Title 9"/>
          <p:cNvSpPr>
            <a:spLocks noGrp="1"/>
          </p:cNvSpPr>
          <p:nvPr>
            <p:ph type="title"/>
          </p:nvPr>
        </p:nvSpPr>
        <p:spPr/>
        <p:txBody>
          <a:bodyPr/>
          <a:lstStyle/>
          <a:p>
            <a:r>
              <a:rPr lang="nb-NO"/>
              <a:t>Klikk for å redigere tittelstil</a:t>
            </a:r>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a:t>Klikk for å redigere tittelstil</a:t>
            </a:r>
            <a:endParaRPr lang="en-US"/>
          </a:p>
        </p:txBody>
      </p:sp>
      <p:sp>
        <p:nvSpPr>
          <p:cNvPr id="3" name="Date Placeholder 2"/>
          <p:cNvSpPr>
            <a:spLocks noGrp="1"/>
          </p:cNvSpPr>
          <p:nvPr>
            <p:ph type="dt" sz="half" idx="10"/>
          </p:nvPr>
        </p:nvSpPr>
        <p:spPr/>
        <p:txBody>
          <a:bodyPr/>
          <a:lstStyle/>
          <a:p>
            <a:fld id="{E1037C31-9E7A-4F99-8774-A0E530DE1A42}" type="datetimeFigureOut">
              <a:rPr lang="en-US" dirty="0"/>
              <a:t>3/24/2023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A7A6979-0714-4377-B894-6BE4C2D6E202}" type="slidenum">
              <a:rPr lang="en-US" dirty="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278504F-A551-4DE0-9316-4DCD1D8CC752}" type="datetimeFigureOut">
              <a:rPr lang="en-US" dirty="0"/>
              <a:t>3/24/2023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A7A6979-0714-4377-B894-6BE4C2D6E202}" type="slidenum">
              <a:rPr lang="en-US" dirty="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6" name="Rectangle 25"/>
          <p:cNvSpPr/>
          <p:nvPr/>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nb-NO"/>
          </a:p>
        </p:txBody>
      </p:sp>
      <p:sp>
        <p:nvSpPr>
          <p:cNvPr id="2" name="Title 1"/>
          <p:cNvSpPr>
            <a:spLocks noGrp="1"/>
          </p:cNvSpPr>
          <p:nvPr>
            <p:ph type="title"/>
          </p:nvPr>
        </p:nvSpPr>
        <p:spPr bwMode="blackWhite">
          <a:xfrm>
            <a:off x="804672" y="2243828"/>
            <a:ext cx="4486656" cy="1141497"/>
          </a:xfrm>
          <a:solidFill>
            <a:srgbClr val="FFFFFF"/>
          </a:solidFill>
          <a:ln>
            <a:solidFill>
              <a:srgbClr val="404040"/>
            </a:solidFill>
          </a:ln>
        </p:spPr>
        <p:txBody>
          <a:bodyPr anchor="ctr" anchorCtr="1">
            <a:normAutofit/>
          </a:bodyPr>
          <a:lstStyle>
            <a:lvl1pPr>
              <a:defRPr sz="2200">
                <a:solidFill>
                  <a:srgbClr val="262626"/>
                </a:solidFill>
              </a:defRPr>
            </a:lvl1pPr>
          </a:lstStyle>
          <a:p>
            <a:r>
              <a:rPr lang="nb-NO"/>
              <a:t>Klikk for å redigere tittelstil</a:t>
            </a:r>
            <a:endParaRPr lang="en-US"/>
          </a:p>
        </p:txBody>
      </p:sp>
      <p:sp>
        <p:nvSpPr>
          <p:cNvPr id="3" name="Content Placeholder 2"/>
          <p:cNvSpPr>
            <a:spLocks noGrp="1"/>
          </p:cNvSpPr>
          <p:nvPr>
            <p:ph idx="1"/>
          </p:nvPr>
        </p:nvSpPr>
        <p:spPr>
          <a:xfrm>
            <a:off x="6736080" y="804672"/>
            <a:ext cx="4815840" cy="5248656"/>
          </a:xfrm>
        </p:spPr>
        <p:txBody>
          <a:bodyPr>
            <a:normAutofit/>
          </a:bodyPr>
          <a:lstStyle>
            <a:lvl1pPr>
              <a:defRPr sz="19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4" name="Text Placeholder 3"/>
          <p:cNvSpPr>
            <a:spLocks noGrp="1"/>
          </p:cNvSpPr>
          <p:nvPr>
            <p:ph type="body" sz="half" idx="2"/>
          </p:nvPr>
        </p:nvSpPr>
        <p:spPr>
          <a:xfrm>
            <a:off x="1115568" y="3549918"/>
            <a:ext cx="3794760" cy="2194036"/>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9" name="Date Placeholder 8"/>
          <p:cNvSpPr>
            <a:spLocks noGrp="1"/>
          </p:cNvSpPr>
          <p:nvPr>
            <p:ph type="dt" sz="half" idx="10"/>
          </p:nvPr>
        </p:nvSpPr>
        <p:spPr/>
        <p:txBody>
          <a:bodyPr/>
          <a:lstStyle/>
          <a:p>
            <a:fld id="{D1BE4249-C0D0-4B06-8692-E8BB871AF643}" type="datetimeFigureOut">
              <a:rPr lang="en-US" dirty="0"/>
              <a:t>3/24/2023</a:t>
            </a:fld>
            <a:endParaRPr lang="en-US"/>
          </a:p>
        </p:txBody>
      </p:sp>
      <p:sp>
        <p:nvSpPr>
          <p:cNvPr id="10" name="Footer Placeholder 9"/>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US"/>
          </a:p>
        </p:txBody>
      </p:sp>
      <p:sp>
        <p:nvSpPr>
          <p:cNvPr id="11" name="Slide Number Placeholder 10"/>
          <p:cNvSpPr>
            <a:spLocks noGrp="1"/>
          </p:cNvSpPr>
          <p:nvPr>
            <p:ph type="sldNum" sz="quarter" idx="12"/>
          </p:nvPr>
        </p:nvSpPr>
        <p:spPr/>
        <p:txBody>
          <a:bodyPr/>
          <a:lstStyle/>
          <a:p>
            <a:fld id="{8A7A6979-0714-4377-B894-6BE4C2D6E202}" type="slidenum">
              <a:rPr lang="en-US" dirty="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18" name="Rectangle 17"/>
          <p:cNvSpPr/>
          <p:nvPr/>
        </p:nvSpPr>
        <p:spPr>
          <a:xfrm>
            <a:off x="0" y="0"/>
            <a:ext cx="609599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8523" y="2243828"/>
            <a:ext cx="4494998" cy="1134640"/>
          </a:xfrm>
          <a:solidFill>
            <a:srgbClr val="FFFFFF"/>
          </a:solidFill>
          <a:ln>
            <a:solidFill>
              <a:srgbClr val="404040"/>
            </a:solidFill>
          </a:ln>
        </p:spPr>
        <p:txBody>
          <a:bodyPr anchor="ctr" anchorCtr="1">
            <a:noAutofit/>
          </a:bodyPr>
          <a:lstStyle>
            <a:lvl1pPr>
              <a:defRPr sz="2200">
                <a:solidFill>
                  <a:srgbClr val="262626"/>
                </a:solidFill>
              </a:defRPr>
            </a:lvl1pPr>
          </a:lstStyle>
          <a:p>
            <a:r>
              <a:rPr lang="nb-NO"/>
              <a:t>Klikk for å redigere tittelstil</a:t>
            </a:r>
            <a:endParaRPr lang="en-US"/>
          </a:p>
        </p:txBody>
      </p:sp>
      <p:sp>
        <p:nvSpPr>
          <p:cNvPr id="3" name="Picture Placeholder 2"/>
          <p:cNvSpPr>
            <a:spLocks noGrp="1" noChangeAspect="1"/>
          </p:cNvSpPr>
          <p:nvPr>
            <p:ph type="pic" idx="1"/>
          </p:nvPr>
        </p:nvSpPr>
        <p:spPr>
          <a:xfrm>
            <a:off x="6095999" y="0"/>
            <a:ext cx="6102097" cy="6858000"/>
          </a:xfrm>
          <a:solidFill>
            <a:schemeClr val="bg1">
              <a:lumMod val="75000"/>
            </a:schemeClr>
          </a:solidFill>
        </p:spPr>
        <p:txBody>
          <a:bodyPr anchor="t"/>
          <a:lstStyle>
            <a:lvl1pPr marL="0" indent="0">
              <a:buNone/>
              <a:defRPr sz="3200">
                <a:solidFill>
                  <a:schemeClr val="bg1">
                    <a:lumMod val="85000"/>
                    <a:lumOff val="1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b-NO"/>
              <a:t>Klikk på ikonet for å legge til et bilde</a:t>
            </a:r>
            <a:endParaRPr lang="en-US"/>
          </a:p>
        </p:txBody>
      </p:sp>
      <p:sp>
        <p:nvSpPr>
          <p:cNvPr id="4" name="Text Placeholder 3"/>
          <p:cNvSpPr>
            <a:spLocks noGrp="1"/>
          </p:cNvSpPr>
          <p:nvPr>
            <p:ph type="body" sz="half" idx="2"/>
          </p:nvPr>
        </p:nvSpPr>
        <p:spPr>
          <a:xfrm>
            <a:off x="1115568" y="3549918"/>
            <a:ext cx="3794760" cy="2194037"/>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8" name="Date Placeholder 7"/>
          <p:cNvSpPr>
            <a:spLocks noGrp="1"/>
          </p:cNvSpPr>
          <p:nvPr>
            <p:ph type="dt" sz="half" idx="10"/>
          </p:nvPr>
        </p:nvSpPr>
        <p:spPr/>
        <p:txBody>
          <a:bodyPr/>
          <a:lstStyle>
            <a:lvl1pPr>
              <a:defRPr>
                <a:solidFill>
                  <a:srgbClr val="FFFFFF"/>
                </a:solidFill>
                <a:effectLst>
                  <a:outerShdw blurRad="50800" dist="38100" dir="2700000" algn="tl" rotWithShape="0">
                    <a:prstClr val="black">
                      <a:alpha val="43000"/>
                    </a:prstClr>
                  </a:outerShdw>
                </a:effectLst>
              </a:defRPr>
            </a:lvl1pPr>
          </a:lstStyle>
          <a:p>
            <a:fld id="{042B0DB6-F5C7-45FB-8CF3-31B45F9C2DAC}" type="datetimeFigureOut">
              <a:rPr lang="en-US" dirty="0"/>
              <a:t>3/24/2023</a:t>
            </a:fld>
            <a:endParaRPr lang="en-US"/>
          </a:p>
        </p:txBody>
      </p:sp>
      <p:sp>
        <p:nvSpPr>
          <p:cNvPr id="9" name="Footer Placeholder 8"/>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US"/>
          </a:p>
        </p:txBody>
      </p:sp>
      <p:sp>
        <p:nvSpPr>
          <p:cNvPr id="10" name="Slide Number Placeholder 9"/>
          <p:cNvSpPr>
            <a:spLocks noGrp="1"/>
          </p:cNvSpPr>
          <p:nvPr>
            <p:ph type="sldNum" sz="quarter" idx="12"/>
          </p:nvPr>
        </p:nvSpPr>
        <p:spPr/>
        <p:txBody>
          <a:bodyPr/>
          <a:lstStyle/>
          <a:p>
            <a:fld id="{8A7A6979-0714-4377-B894-6BE4C2D6E202}" type="slidenum">
              <a:rPr lang="en-US" dirty="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86CAC0"/>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2231136" y="964692"/>
            <a:ext cx="7729728" cy="1188720"/>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p>
            <a:r>
              <a:rPr lang="nb-NO"/>
              <a:t>Klikk for å redigere tittelstil</a:t>
            </a:r>
            <a:endParaRPr lang="en-US"/>
          </a:p>
        </p:txBody>
      </p:sp>
      <p:sp>
        <p:nvSpPr>
          <p:cNvPr id="3" name="Text Placeholder 2"/>
          <p:cNvSpPr>
            <a:spLocks noGrp="1"/>
          </p:cNvSpPr>
          <p:nvPr>
            <p:ph type="body" idx="1"/>
          </p:nvPr>
        </p:nvSpPr>
        <p:spPr>
          <a:xfrm>
            <a:off x="2231136" y="2638044"/>
            <a:ext cx="7729728" cy="3101983"/>
          </a:xfrm>
          <a:prstGeom prst="rect">
            <a:avLst/>
          </a:prstGeom>
        </p:spPr>
        <p:txBody>
          <a:bodyPr vert="horz" lIns="91440" tIns="45720" rIns="91440" bIns="4572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4" name="Date Placeholder 3"/>
          <p:cNvSpPr>
            <a:spLocks noGrp="1"/>
          </p:cNvSpPr>
          <p:nvPr>
            <p:ph type="dt" sz="half" idx="2"/>
          </p:nvPr>
        </p:nvSpPr>
        <p:spPr>
          <a:xfrm>
            <a:off x="7821429" y="6238816"/>
            <a:ext cx="2753746" cy="323968"/>
          </a:xfrm>
          <a:prstGeom prst="rect">
            <a:avLst/>
          </a:prstGeom>
        </p:spPr>
        <p:txBody>
          <a:bodyPr vert="horz" lIns="91440" tIns="45720" rIns="91440" bIns="45720" rtlCol="0" anchor="ctr"/>
          <a:lstStyle>
            <a:lvl1pPr algn="r">
              <a:defRPr sz="1050">
                <a:solidFill>
                  <a:schemeClr val="tx1">
                    <a:alpha val="70000"/>
                  </a:schemeClr>
                </a:solidFill>
              </a:defRPr>
            </a:lvl1pPr>
          </a:lstStyle>
          <a:p>
            <a:fld id="{1160EA64-D806-43AC-9DF2-F8C432F32B4C}" type="datetimeFigureOut">
              <a:rPr lang="en-US" dirty="0"/>
              <a:t>3/24/2023</a:t>
            </a:fld>
            <a:endParaRPr lang="en-US"/>
          </a:p>
        </p:txBody>
      </p:sp>
      <p:sp>
        <p:nvSpPr>
          <p:cNvPr id="5" name="Footer Placeholder 4"/>
          <p:cNvSpPr>
            <a:spLocks noGrp="1"/>
          </p:cNvSpPr>
          <p:nvPr>
            <p:ph type="ftr" sz="quarter" idx="3"/>
          </p:nvPr>
        </p:nvSpPr>
        <p:spPr>
          <a:xfrm>
            <a:off x="1600200" y="6236208"/>
            <a:ext cx="5901189" cy="320040"/>
          </a:xfrm>
          <a:prstGeom prst="rect">
            <a:avLst/>
          </a:prstGeom>
        </p:spPr>
        <p:txBody>
          <a:bodyPr vert="horz" lIns="91440" tIns="45720" rIns="91440" bIns="45720" rtlCol="0" anchor="ctr"/>
          <a:lstStyle>
            <a:lvl1pPr algn="l">
              <a:defRPr sz="1050">
                <a:solidFill>
                  <a:schemeClr val="tx1">
                    <a:alpha val="70000"/>
                  </a:schemeClr>
                </a:solidFill>
              </a:defRPr>
            </a:lvl1pPr>
          </a:lstStyle>
          <a:p>
            <a:endParaRPr lang="en-US"/>
          </a:p>
        </p:txBody>
      </p:sp>
      <p:sp>
        <p:nvSpPr>
          <p:cNvPr id="6" name="Slide Number Placeholder 5"/>
          <p:cNvSpPr>
            <a:spLocks noGrp="1"/>
          </p:cNvSpPr>
          <p:nvPr>
            <p:ph type="sldNum" sz="quarter" idx="4"/>
          </p:nvPr>
        </p:nvSpPr>
        <p:spPr>
          <a:xfrm>
            <a:off x="10758922" y="6217920"/>
            <a:ext cx="365760" cy="365760"/>
          </a:xfrm>
          <a:prstGeom prst="ellipse">
            <a:avLst/>
          </a:prstGeom>
          <a:solidFill>
            <a:srgbClr val="1D1D1D">
              <a:alpha val="70000"/>
            </a:srgbClr>
          </a:solidFill>
        </p:spPr>
        <p:txBody>
          <a:bodyPr vert="horz" lIns="18288" tIns="45720" rIns="18288" bIns="45720" rtlCol="0" anchor="ctr">
            <a:noAutofit/>
          </a:bodyPr>
          <a:lstStyle>
            <a:lvl1pPr algn="ctr">
              <a:defRPr sz="1100" spc="0" baseline="0">
                <a:solidFill>
                  <a:srgbClr val="FFFFFF"/>
                </a:solidFill>
              </a:defRPr>
            </a:lvl1pPr>
          </a:lstStyle>
          <a:p>
            <a:fld id="{8A7A6979-0714-4377-B894-6BE4C2D6E202}" type="slidenum">
              <a:rPr lang="en-US" dirty="0"/>
              <a:pPr/>
              <a:t>‹#›</a:t>
            </a:fld>
            <a:endParaRPr lang="en-US"/>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hf sldNum="0" hdr="0" ftr="0" dt="0"/>
  <p:txStyles>
    <p:title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0.xml"/><Relationship Id="rId1" Type="http://schemas.openxmlformats.org/officeDocument/2006/relationships/slideLayout" Target="../slideLayouts/slideLayout9.xml"/><Relationship Id="rId6" Type="http://schemas.openxmlformats.org/officeDocument/2006/relationships/diagramColors" Target="../diagrams/colors3.xml"/><Relationship Id="rId11" Type="http://schemas.openxmlformats.org/officeDocument/2006/relationships/image" Target="../media/image7.png"/><Relationship Id="rId5" Type="http://schemas.openxmlformats.org/officeDocument/2006/relationships/diagramQuickStyle" Target="../diagrams/quickStyle3.xml"/><Relationship Id="rId10" Type="http://schemas.openxmlformats.org/officeDocument/2006/relationships/image" Target="../media/image6.png"/><Relationship Id="rId4" Type="http://schemas.openxmlformats.org/officeDocument/2006/relationships/diagramLayout" Target="../diagrams/layout3.xml"/><Relationship Id="rId9" Type="http://schemas.openxmlformats.org/officeDocument/2006/relationships/image" Target="../media/image4.jpeg"/></Relationships>
</file>

<file path=ppt/slides/_rels/slide11.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1.xml"/><Relationship Id="rId1" Type="http://schemas.openxmlformats.org/officeDocument/2006/relationships/slideLayout" Target="../slideLayouts/slideLayout9.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 Id="rId9" Type="http://schemas.openxmlformats.org/officeDocument/2006/relationships/image" Target="../media/image4.jpe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3" Type="http://schemas.openxmlformats.org/officeDocument/2006/relationships/hyperlink" Target="https://lovdata.no/lov/2005-06-17-62/%C2%A710-4"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9.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4.jpe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3" Type="http://schemas.openxmlformats.org/officeDocument/2006/relationships/hyperlink" Target="https://www.ka.no/_service/300851/download/id/583597/name/Web+fil+Sentrale+s&#230;ravtaler+KA+inkl+omslag+2021-2022+%281%29.pdf" TargetMode="External"/><Relationship Id="rId2" Type="http://schemas.openxmlformats.org/officeDocument/2006/relationships/hyperlink" Target="https://lovdata.no/dokument/NL/lov/2005-06-17-62#KAPITTEL_11" TargetMode="External"/><Relationship Id="rId1" Type="http://schemas.openxmlformats.org/officeDocument/2006/relationships/slideLayout" Target="../slideLayouts/slideLayout2.xml"/><Relationship Id="rId5" Type="http://schemas.openxmlformats.org/officeDocument/2006/relationships/hyperlink" Target="https://www.ka.no/_service/300851/download/id/452372/name/Leirprosedyre.pdf" TargetMode="External"/><Relationship Id="rId4" Type="http://schemas.openxmlformats.org/officeDocument/2006/relationships/hyperlink" Target="https://www.ka.no/_service/300851/download/id/452373/name/Leirarbeid+-+mal+og+veiledning+for+s%C3%B8knad+og+lokal+avtale.docx" TargetMode="Externa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s://www.ka.no/sak/article/1418192" TargetMode="External"/><Relationship Id="rId7" Type="http://schemas.openxmlformats.org/officeDocument/2006/relationships/hyperlink" Target="https://ressurssenteret.no/"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hyperlink" Target="https://e.digitaliq.no/wp-admin/admin-ajax.php?action=h5p_embed&amp;id=124" TargetMode="External"/><Relationship Id="rId5" Type="http://schemas.openxmlformats.org/officeDocument/2006/relationships/hyperlink" Target="https://www.kirken.no/varsling" TargetMode="External"/><Relationship Id="rId4" Type="http://schemas.openxmlformats.org/officeDocument/2006/relationships/hyperlink" Target="https://www.ka.no/_service/300851/download/id/326539/name/Forslag-retningslinjer-politiattest.pdf" TargetMode="Externa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C2AD7556-C90D-4946-8E4E-1E79D5B3D2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DBB0CC56-54B2-4AE0-87C5-296E78A028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42815"/>
            <a:ext cx="12192000" cy="261518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Undertittel 2">
            <a:extLst>
              <a:ext uri="{FF2B5EF4-FFF2-40B4-BE49-F238E27FC236}">
                <a16:creationId xmlns:a16="http://schemas.microsoft.com/office/drawing/2014/main" id="{49553667-28BB-491F-BD68-482453196778}"/>
              </a:ext>
            </a:extLst>
          </p:cNvPr>
          <p:cNvSpPr>
            <a:spLocks noGrp="1"/>
          </p:cNvSpPr>
          <p:nvPr>
            <p:ph type="subTitle" idx="1"/>
          </p:nvPr>
        </p:nvSpPr>
        <p:spPr>
          <a:xfrm>
            <a:off x="2695194" y="5384691"/>
            <a:ext cx="6801612" cy="736976"/>
          </a:xfrm>
        </p:spPr>
        <p:txBody>
          <a:bodyPr>
            <a:normAutofit/>
          </a:bodyPr>
          <a:lstStyle/>
          <a:p>
            <a:pPr lvl="1">
              <a:lnSpc>
                <a:spcPct val="90000"/>
              </a:lnSpc>
            </a:pPr>
            <a:r>
              <a:rPr lang="nb-NO" sz="1700">
                <a:solidFill>
                  <a:srgbClr val="FFFFFF"/>
                </a:solidFill>
              </a:rPr>
              <a:t>Dato</a:t>
            </a:r>
          </a:p>
          <a:p>
            <a:pPr lvl="1">
              <a:lnSpc>
                <a:spcPct val="90000"/>
              </a:lnSpc>
            </a:pPr>
            <a:r>
              <a:rPr lang="nb-NO" sz="1700">
                <a:solidFill>
                  <a:srgbClr val="FFFFFF"/>
                </a:solidFill>
              </a:rPr>
              <a:t>Foredragsholder</a:t>
            </a:r>
          </a:p>
          <a:p>
            <a:pPr>
              <a:lnSpc>
                <a:spcPct val="90000"/>
              </a:lnSpc>
            </a:pPr>
            <a:endParaRPr lang="nb-NO" sz="1700">
              <a:solidFill>
                <a:srgbClr val="FFFFFF"/>
              </a:solidFill>
            </a:endParaRPr>
          </a:p>
        </p:txBody>
      </p:sp>
      <p:pic>
        <p:nvPicPr>
          <p:cNvPr id="5" name="Bilde 4" descr="Et bilde som inneholder tekst, utklipp&#10;&#10;Automatisk generert beskrivelse">
            <a:extLst>
              <a:ext uri="{FF2B5EF4-FFF2-40B4-BE49-F238E27FC236}">
                <a16:creationId xmlns:a16="http://schemas.microsoft.com/office/drawing/2014/main" id="{96E463F2-FD28-445B-A9B7-DC671C1CB30B}"/>
              </a:ext>
            </a:extLst>
          </p:cNvPr>
          <p:cNvPicPr>
            <a:picLocks noChangeAspect="1"/>
          </p:cNvPicPr>
          <p:nvPr/>
        </p:nvPicPr>
        <p:blipFill>
          <a:blip r:embed="rId3"/>
          <a:stretch>
            <a:fillRect/>
          </a:stretch>
        </p:blipFill>
        <p:spPr>
          <a:xfrm>
            <a:off x="4589031" y="640079"/>
            <a:ext cx="3013937" cy="2456360"/>
          </a:xfrm>
          <a:prstGeom prst="rect">
            <a:avLst/>
          </a:prstGeom>
        </p:spPr>
      </p:pic>
      <p:pic>
        <p:nvPicPr>
          <p:cNvPr id="6" name="Bilde 5">
            <a:extLst>
              <a:ext uri="{FF2B5EF4-FFF2-40B4-BE49-F238E27FC236}">
                <a16:creationId xmlns:a16="http://schemas.microsoft.com/office/drawing/2014/main" id="{9B9181AD-083F-1DAE-3C68-079AB635AFA4}"/>
              </a:ext>
            </a:extLst>
          </p:cNvPr>
          <p:cNvPicPr>
            <a:picLocks noChangeAspect="1"/>
          </p:cNvPicPr>
          <p:nvPr/>
        </p:nvPicPr>
        <p:blipFill rotWithShape="1">
          <a:blip r:embed="rId4"/>
          <a:srcRect l="2756" t="15281" r="37185" b="10774"/>
          <a:stretch/>
        </p:blipFill>
        <p:spPr>
          <a:xfrm>
            <a:off x="0" y="1994311"/>
            <a:ext cx="12192000" cy="3011556"/>
          </a:xfrm>
          <a:prstGeom prst="rect">
            <a:avLst/>
          </a:prstGeom>
        </p:spPr>
      </p:pic>
      <p:sp>
        <p:nvSpPr>
          <p:cNvPr id="2" name="Tittel 1">
            <a:extLst>
              <a:ext uri="{FF2B5EF4-FFF2-40B4-BE49-F238E27FC236}">
                <a16:creationId xmlns:a16="http://schemas.microsoft.com/office/drawing/2014/main" id="{15066FED-2C07-469B-A8F0-3F1635EF00B5}"/>
              </a:ext>
            </a:extLst>
          </p:cNvPr>
          <p:cNvSpPr>
            <a:spLocks noGrp="1"/>
          </p:cNvSpPr>
          <p:nvPr>
            <p:ph type="ctrTitle"/>
          </p:nvPr>
        </p:nvSpPr>
        <p:spPr>
          <a:xfrm>
            <a:off x="2466973" y="2585332"/>
            <a:ext cx="8991600" cy="1645920"/>
          </a:xfrm>
        </p:spPr>
        <p:txBody>
          <a:bodyPr>
            <a:normAutofit/>
          </a:bodyPr>
          <a:lstStyle/>
          <a:p>
            <a:r>
              <a:rPr lang="nb-NO" b="1" i="0">
                <a:solidFill>
                  <a:srgbClr val="626262"/>
                </a:solidFill>
                <a:effectLst/>
                <a:latin typeface="Roboto" panose="02000000000000000000" pitchFamily="2" charset="0"/>
              </a:rPr>
              <a:t>Forsvarlig leir for alle!</a:t>
            </a:r>
            <a:endParaRPr lang="nb-NO" b="1"/>
          </a:p>
        </p:txBody>
      </p:sp>
      <p:sp>
        <p:nvSpPr>
          <p:cNvPr id="13" name="TekstSylinder 12">
            <a:extLst>
              <a:ext uri="{FF2B5EF4-FFF2-40B4-BE49-F238E27FC236}">
                <a16:creationId xmlns:a16="http://schemas.microsoft.com/office/drawing/2014/main" id="{4DF9D41E-DD55-746B-FCF6-92875ACF9761}"/>
              </a:ext>
            </a:extLst>
          </p:cNvPr>
          <p:cNvSpPr txBox="1"/>
          <p:nvPr/>
        </p:nvSpPr>
        <p:spPr>
          <a:xfrm>
            <a:off x="-1" y="436460"/>
            <a:ext cx="12192001" cy="1077218"/>
          </a:xfrm>
          <a:prstGeom prst="rect">
            <a:avLst/>
          </a:prstGeom>
          <a:noFill/>
        </p:spPr>
        <p:txBody>
          <a:bodyPr wrap="square">
            <a:spAutoFit/>
          </a:bodyPr>
          <a:lstStyle/>
          <a:p>
            <a:pPr algn="ctr"/>
            <a:r>
              <a:rPr lang="nb-NO" sz="3200" b="1">
                <a:latin typeface="+mj-lt"/>
              </a:rPr>
              <a:t>Fagutvalg for kirkelig undervisning i KA-sektoren</a:t>
            </a:r>
            <a:br>
              <a:rPr lang="nb-NO" sz="3200">
                <a:latin typeface="+mj-lt"/>
              </a:rPr>
            </a:br>
            <a:r>
              <a:rPr lang="nb-NO" sz="3200">
                <a:latin typeface="+mj-lt"/>
              </a:rPr>
              <a:t>presenterer:</a:t>
            </a:r>
          </a:p>
        </p:txBody>
      </p:sp>
      <p:sp>
        <p:nvSpPr>
          <p:cNvPr id="14" name="TekstSylinder 13">
            <a:extLst>
              <a:ext uri="{FF2B5EF4-FFF2-40B4-BE49-F238E27FC236}">
                <a16:creationId xmlns:a16="http://schemas.microsoft.com/office/drawing/2014/main" id="{F9D40562-2FA4-CB84-3816-A9CF968333B9}"/>
              </a:ext>
            </a:extLst>
          </p:cNvPr>
          <p:cNvSpPr txBox="1"/>
          <p:nvPr/>
        </p:nvSpPr>
        <p:spPr>
          <a:xfrm>
            <a:off x="0" y="4907854"/>
            <a:ext cx="12192000" cy="2048731"/>
          </a:xfrm>
          <a:prstGeom prst="rect">
            <a:avLst/>
          </a:prstGeom>
          <a:solidFill>
            <a:schemeClr val="bg1">
              <a:lumMod val="85000"/>
            </a:schemeClr>
          </a:solidFill>
        </p:spPr>
        <p:txBody>
          <a:bodyPr wrap="square" rtlCol="0">
            <a:spAutoFit/>
          </a:bodyPr>
          <a:lstStyle/>
          <a:p>
            <a:endParaRPr lang="nb-NO"/>
          </a:p>
        </p:txBody>
      </p:sp>
      <p:sp>
        <p:nvSpPr>
          <p:cNvPr id="15" name="TekstSylinder 14">
            <a:extLst>
              <a:ext uri="{FF2B5EF4-FFF2-40B4-BE49-F238E27FC236}">
                <a16:creationId xmlns:a16="http://schemas.microsoft.com/office/drawing/2014/main" id="{E018F861-AF30-2924-B38F-3A2A4F9F8AB6}"/>
              </a:ext>
            </a:extLst>
          </p:cNvPr>
          <p:cNvSpPr txBox="1"/>
          <p:nvPr/>
        </p:nvSpPr>
        <p:spPr>
          <a:xfrm>
            <a:off x="-1" y="5756256"/>
            <a:ext cx="12192001" cy="1200329"/>
          </a:xfrm>
          <a:prstGeom prst="rect">
            <a:avLst/>
          </a:prstGeom>
          <a:noFill/>
        </p:spPr>
        <p:txBody>
          <a:bodyPr wrap="square" lIns="91440" tIns="45720" rIns="91440" bIns="45720" anchor="t">
            <a:spAutoFit/>
          </a:bodyPr>
          <a:lstStyle/>
          <a:p>
            <a:pPr algn="ctr"/>
            <a:r>
              <a:rPr lang="nb-NO" sz="2400">
                <a:latin typeface="+mj-lt"/>
              </a:rPr>
              <a:t>Fredag 24. mars 2023</a:t>
            </a:r>
          </a:p>
          <a:p>
            <a:pPr algn="ctr"/>
            <a:endParaRPr lang="nb-NO" sz="2400">
              <a:latin typeface="+mj-lt"/>
            </a:endParaRPr>
          </a:p>
          <a:p>
            <a:pPr algn="ctr"/>
            <a:r>
              <a:rPr lang="nb-NO" sz="2400" b="1">
                <a:latin typeface="+mj-lt"/>
              </a:rPr>
              <a:t>Webinarene og presentasjoner vil bli lagt ut i Ressursbanken</a:t>
            </a:r>
          </a:p>
        </p:txBody>
      </p:sp>
    </p:spTree>
    <p:extLst>
      <p:ext uri="{BB962C8B-B14F-4D97-AF65-F5344CB8AC3E}">
        <p14:creationId xmlns:p14="http://schemas.microsoft.com/office/powerpoint/2010/main" val="2791956112"/>
      </p:ext>
    </p:extLst>
  </p:cSld>
  <p:clrMapOvr>
    <a:overrideClrMapping bg1="lt1" tx1="dk1" bg2="lt2" tx2="dk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63" name="Plassholder for innhold 1">
            <a:extLst>
              <a:ext uri="{FF2B5EF4-FFF2-40B4-BE49-F238E27FC236}">
                <a16:creationId xmlns:a16="http://schemas.microsoft.com/office/drawing/2014/main" id="{8BB70030-133C-4C5C-A9D3-D1E4C49E6E73}"/>
              </a:ext>
            </a:extLst>
          </p:cNvPr>
          <p:cNvGraphicFramePr/>
          <p:nvPr>
            <p:extLst>
              <p:ext uri="{D42A27DB-BD31-4B8C-83A1-F6EECF244321}">
                <p14:modId xmlns:p14="http://schemas.microsoft.com/office/powerpoint/2010/main" val="195560353"/>
              </p:ext>
            </p:extLst>
          </p:nvPr>
        </p:nvGraphicFramePr>
        <p:xfrm>
          <a:off x="-64008" y="427504"/>
          <a:ext cx="6096000" cy="263143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Bilde 6">
            <a:extLst>
              <a:ext uri="{FF2B5EF4-FFF2-40B4-BE49-F238E27FC236}">
                <a16:creationId xmlns:a16="http://schemas.microsoft.com/office/drawing/2014/main" id="{D89EFF63-CB9D-DAFC-1E4F-9FAAEAD463A4}"/>
              </a:ext>
            </a:extLst>
          </p:cNvPr>
          <p:cNvPicPr>
            <a:picLocks noChangeAspect="1"/>
          </p:cNvPicPr>
          <p:nvPr/>
        </p:nvPicPr>
        <p:blipFill>
          <a:blip r:embed="rId8"/>
          <a:srcRect/>
          <a:stretch/>
        </p:blipFill>
        <p:spPr>
          <a:xfrm>
            <a:off x="0" y="3230190"/>
            <a:ext cx="5413248" cy="3608832"/>
          </a:xfrm>
          <a:prstGeom prst="rect">
            <a:avLst/>
          </a:prstGeom>
        </p:spPr>
      </p:pic>
      <p:pic>
        <p:nvPicPr>
          <p:cNvPr id="9" name="Bilde 8" descr="Et bilde som inneholder person, utendørs, kvinne, folk&#10;&#10;Automatisk generert beskrivelse">
            <a:extLst>
              <a:ext uri="{FF2B5EF4-FFF2-40B4-BE49-F238E27FC236}">
                <a16:creationId xmlns:a16="http://schemas.microsoft.com/office/drawing/2014/main" id="{46DE3A9C-29A4-AB36-FA14-304737B013B0}"/>
              </a:ext>
            </a:extLst>
          </p:cNvPr>
          <p:cNvPicPr>
            <a:picLocks noChangeAspect="1"/>
          </p:cNvPicPr>
          <p:nvPr/>
        </p:nvPicPr>
        <p:blipFill>
          <a:blip r:embed="rId9"/>
          <a:stretch>
            <a:fillRect/>
          </a:stretch>
        </p:blipFill>
        <p:spPr>
          <a:xfrm>
            <a:off x="6096000" y="0"/>
            <a:ext cx="6096000" cy="4064000"/>
          </a:xfrm>
          <a:prstGeom prst="rect">
            <a:avLst/>
          </a:prstGeom>
        </p:spPr>
      </p:pic>
      <p:sp>
        <p:nvSpPr>
          <p:cNvPr id="11" name="TekstSylinder 10">
            <a:extLst>
              <a:ext uri="{FF2B5EF4-FFF2-40B4-BE49-F238E27FC236}">
                <a16:creationId xmlns:a16="http://schemas.microsoft.com/office/drawing/2014/main" id="{4C64DC82-B980-0A42-01E5-5B653252F692}"/>
              </a:ext>
            </a:extLst>
          </p:cNvPr>
          <p:cNvSpPr txBox="1"/>
          <p:nvPr/>
        </p:nvSpPr>
        <p:spPr>
          <a:xfrm>
            <a:off x="6140005" y="4464072"/>
            <a:ext cx="6096000" cy="1323439"/>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b-NO" sz="4000" b="0" i="0" u="none" strike="noStrike" kern="1200" cap="none" spc="0" normalizeH="0" baseline="0" noProof="0">
                <a:ln>
                  <a:noFill/>
                </a:ln>
                <a:solidFill>
                  <a:srgbClr val="000000"/>
                </a:solidFill>
                <a:effectLst/>
                <a:uLnTx/>
                <a:uFillTx/>
                <a:latin typeface="Gill Sans MT" panose="020B0502020104020203"/>
                <a:ea typeface="+mn-ea"/>
                <a:cs typeface="+mn-cs"/>
              </a:rPr>
              <a:t>Her kan alt skje !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nb-NO" sz="4000" b="0" i="0" u="none" strike="noStrike" kern="1200" cap="none" spc="0" normalizeH="0" baseline="0" noProof="0">
                <a:ln>
                  <a:noFill/>
                </a:ln>
                <a:solidFill>
                  <a:srgbClr val="000000"/>
                </a:solidFill>
                <a:effectLst/>
                <a:uLnTx/>
                <a:uFillTx/>
                <a:latin typeface="Gill Sans MT" panose="020B0502020104020203"/>
                <a:ea typeface="+mn-ea"/>
                <a:cs typeface="+mn-cs"/>
              </a:rPr>
              <a:t>Ingen adgang!</a:t>
            </a:r>
          </a:p>
        </p:txBody>
      </p:sp>
      <p:pic>
        <p:nvPicPr>
          <p:cNvPr id="1026" name="Picture 2" descr="Fare for takras L-skilt - Fareskilt med symbol og tekst - MERKEFABRIKKEN.NO">
            <a:extLst>
              <a:ext uri="{FF2B5EF4-FFF2-40B4-BE49-F238E27FC236}">
                <a16:creationId xmlns:a16="http://schemas.microsoft.com/office/drawing/2014/main" id="{5114EF10-5193-191B-7B0F-E7F02C3D8FDF}"/>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701457" y="330246"/>
            <a:ext cx="3436882" cy="343688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Adgang forbudt skilt">
            <a:extLst>
              <a:ext uri="{FF2B5EF4-FFF2-40B4-BE49-F238E27FC236}">
                <a16:creationId xmlns:a16="http://schemas.microsoft.com/office/drawing/2014/main" id="{34BC585A-FF0A-9FCD-8942-CE42E2E5A63D}"/>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305206" y="3585629"/>
            <a:ext cx="3080324" cy="30803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19758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63" name="Plassholder for innhold 1">
            <a:extLst>
              <a:ext uri="{FF2B5EF4-FFF2-40B4-BE49-F238E27FC236}">
                <a16:creationId xmlns:a16="http://schemas.microsoft.com/office/drawing/2014/main" id="{8BB70030-133C-4C5C-A9D3-D1E4C49E6E73}"/>
              </a:ext>
            </a:extLst>
          </p:cNvPr>
          <p:cNvGraphicFramePr/>
          <p:nvPr>
            <p:extLst>
              <p:ext uri="{D42A27DB-BD31-4B8C-83A1-F6EECF244321}">
                <p14:modId xmlns:p14="http://schemas.microsoft.com/office/powerpoint/2010/main" val="1156475161"/>
              </p:ext>
            </p:extLst>
          </p:nvPr>
        </p:nvGraphicFramePr>
        <p:xfrm>
          <a:off x="259185" y="88545"/>
          <a:ext cx="6096000" cy="311047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Bilde 6">
            <a:extLst>
              <a:ext uri="{FF2B5EF4-FFF2-40B4-BE49-F238E27FC236}">
                <a16:creationId xmlns:a16="http://schemas.microsoft.com/office/drawing/2014/main" id="{D89EFF63-CB9D-DAFC-1E4F-9FAAEAD463A4}"/>
              </a:ext>
            </a:extLst>
          </p:cNvPr>
          <p:cNvPicPr>
            <a:picLocks noChangeAspect="1"/>
          </p:cNvPicPr>
          <p:nvPr/>
        </p:nvPicPr>
        <p:blipFill>
          <a:blip r:embed="rId8"/>
          <a:srcRect/>
          <a:stretch/>
        </p:blipFill>
        <p:spPr>
          <a:xfrm>
            <a:off x="0" y="3728544"/>
            <a:ext cx="5413248" cy="3110477"/>
          </a:xfrm>
          <a:prstGeom prst="rect">
            <a:avLst/>
          </a:prstGeom>
        </p:spPr>
      </p:pic>
      <p:pic>
        <p:nvPicPr>
          <p:cNvPr id="9" name="Bilde 8" descr="Et bilde som inneholder person, utendørs, kvinne, folk&#10;&#10;Automatisk generert beskrivelse">
            <a:extLst>
              <a:ext uri="{FF2B5EF4-FFF2-40B4-BE49-F238E27FC236}">
                <a16:creationId xmlns:a16="http://schemas.microsoft.com/office/drawing/2014/main" id="{46DE3A9C-29A4-AB36-FA14-304737B013B0}"/>
              </a:ext>
            </a:extLst>
          </p:cNvPr>
          <p:cNvPicPr>
            <a:picLocks noChangeAspect="1"/>
          </p:cNvPicPr>
          <p:nvPr/>
        </p:nvPicPr>
        <p:blipFill>
          <a:blip r:embed="rId9"/>
          <a:stretch>
            <a:fillRect/>
          </a:stretch>
        </p:blipFill>
        <p:spPr>
          <a:xfrm>
            <a:off x="6096000" y="0"/>
            <a:ext cx="6096000" cy="4064000"/>
          </a:xfrm>
          <a:prstGeom prst="rect">
            <a:avLst/>
          </a:prstGeom>
        </p:spPr>
      </p:pic>
      <p:sp>
        <p:nvSpPr>
          <p:cNvPr id="11" name="TekstSylinder 10">
            <a:extLst>
              <a:ext uri="{FF2B5EF4-FFF2-40B4-BE49-F238E27FC236}">
                <a16:creationId xmlns:a16="http://schemas.microsoft.com/office/drawing/2014/main" id="{4C64DC82-B980-0A42-01E5-5B653252F692}"/>
              </a:ext>
            </a:extLst>
          </p:cNvPr>
          <p:cNvSpPr txBox="1"/>
          <p:nvPr/>
        </p:nvSpPr>
        <p:spPr>
          <a:xfrm>
            <a:off x="6140005" y="4464072"/>
            <a:ext cx="6096000" cy="1938992"/>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000000"/>
                </a:solidFill>
                <a:effectLst/>
                <a:uLnTx/>
                <a:uFillTx/>
                <a:latin typeface="Gill Sans MT" panose="020B0502020104020203"/>
                <a:ea typeface="+mn-ea"/>
                <a:cs typeface="+mn-cs"/>
              </a:rPr>
              <a:t>… i </a:t>
            </a:r>
            <a:r>
              <a:rPr kumimoji="0" lang="en-US" sz="4000" b="0" i="0" u="none" strike="noStrike" kern="1200" cap="none" spc="0" normalizeH="0" baseline="0" noProof="0" err="1">
                <a:ln>
                  <a:noFill/>
                </a:ln>
                <a:solidFill>
                  <a:srgbClr val="000000"/>
                </a:solidFill>
                <a:effectLst/>
                <a:uLnTx/>
                <a:uFillTx/>
                <a:latin typeface="Gill Sans MT" panose="020B0502020104020203"/>
                <a:ea typeface="+mn-ea"/>
                <a:cs typeface="+mn-cs"/>
              </a:rPr>
              <a:t>regi</a:t>
            </a:r>
            <a:r>
              <a:rPr kumimoji="0" lang="en-US" sz="4000" b="0" i="0" u="none" strike="noStrike" kern="1200" cap="none" spc="0" normalizeH="0" baseline="0" noProof="0">
                <a:ln>
                  <a:noFill/>
                </a:ln>
                <a:solidFill>
                  <a:srgbClr val="000000"/>
                </a:solidFill>
                <a:effectLst/>
                <a:uLnTx/>
                <a:uFillTx/>
                <a:latin typeface="Gill Sans MT" panose="020B0502020104020203"/>
                <a:ea typeface="+mn-ea"/>
                <a:cs typeface="+mn-cs"/>
              </a:rPr>
              <a:t> av </a:t>
            </a:r>
            <a:r>
              <a:rPr kumimoji="0" lang="en-US" sz="4000" b="0" i="0" u="none" strike="noStrike" kern="1200" cap="none" spc="0" normalizeH="0" baseline="0" noProof="0" err="1">
                <a:ln>
                  <a:noFill/>
                </a:ln>
                <a:solidFill>
                  <a:srgbClr val="000000"/>
                </a:solidFill>
                <a:effectLst/>
                <a:uLnTx/>
                <a:uFillTx/>
                <a:latin typeface="Gill Sans MT" panose="020B0502020104020203"/>
                <a:ea typeface="+mn-ea"/>
                <a:cs typeface="+mn-cs"/>
              </a:rPr>
              <a:t>både</a:t>
            </a:r>
            <a:r>
              <a:rPr kumimoji="0" lang="en-US" sz="4000" b="0" i="0" u="none" strike="noStrike" kern="1200" cap="none" spc="0" normalizeH="0" baseline="0" noProof="0">
                <a:ln>
                  <a:noFill/>
                </a:ln>
                <a:solidFill>
                  <a:srgbClr val="000000"/>
                </a:solidFill>
                <a:effectLst/>
                <a:uLnTx/>
                <a:uFillTx/>
                <a:latin typeface="Gill Sans MT" panose="020B0502020104020203"/>
                <a:ea typeface="+mn-ea"/>
                <a:cs typeface="+mn-cs"/>
              </a:rPr>
              <a:t> </a:t>
            </a:r>
            <a:r>
              <a:rPr kumimoji="0" lang="en-US" sz="4000" b="0" i="0" u="none" strike="noStrike" kern="1200" cap="none" spc="0" normalizeH="0" baseline="0" noProof="0" err="1">
                <a:ln>
                  <a:noFill/>
                </a:ln>
                <a:solidFill>
                  <a:srgbClr val="000000"/>
                </a:solidFill>
                <a:effectLst/>
                <a:uLnTx/>
                <a:uFillTx/>
                <a:latin typeface="Gill Sans MT" panose="020B0502020104020203"/>
                <a:ea typeface="+mn-ea"/>
                <a:cs typeface="+mn-cs"/>
              </a:rPr>
              <a:t>organisasjoner</a:t>
            </a:r>
            <a:r>
              <a:rPr kumimoji="0" lang="en-US" sz="4000" b="0" i="0" u="none" strike="noStrike" kern="1200" cap="none" spc="0" normalizeH="0" baseline="0" noProof="0">
                <a:ln>
                  <a:noFill/>
                </a:ln>
                <a:solidFill>
                  <a:srgbClr val="000000"/>
                </a:solidFill>
                <a:effectLst/>
                <a:uLnTx/>
                <a:uFillTx/>
                <a:latin typeface="Gill Sans MT" panose="020B0502020104020203"/>
                <a:ea typeface="+mn-ea"/>
                <a:cs typeface="+mn-cs"/>
              </a:rPr>
              <a:t> og </a:t>
            </a:r>
            <a:r>
              <a:rPr kumimoji="0" lang="en-US" sz="4000" b="0" i="0" u="none" strike="noStrike" kern="1200" cap="none" spc="0" normalizeH="0" baseline="0" noProof="0" err="1">
                <a:ln>
                  <a:noFill/>
                </a:ln>
                <a:solidFill>
                  <a:srgbClr val="000000"/>
                </a:solidFill>
                <a:effectLst/>
                <a:uLnTx/>
                <a:uFillTx/>
                <a:latin typeface="Gill Sans MT" panose="020B0502020104020203"/>
                <a:ea typeface="+mn-ea"/>
                <a:cs typeface="+mn-cs"/>
              </a:rPr>
              <a:t>menigheter</a:t>
            </a:r>
            <a:r>
              <a:rPr kumimoji="0" lang="en-US" sz="4000" b="0" i="0" u="none" strike="noStrike" kern="1200" cap="none" spc="0" normalizeH="0" baseline="0" noProof="0">
                <a:ln>
                  <a:noFill/>
                </a:ln>
                <a:solidFill>
                  <a:srgbClr val="000000"/>
                </a:solidFill>
                <a:effectLst/>
                <a:uLnTx/>
                <a:uFillTx/>
                <a:latin typeface="Gill Sans MT" panose="020B0502020104020203"/>
                <a:ea typeface="+mn-ea"/>
                <a:cs typeface="+mn-cs"/>
              </a:rPr>
              <a:t>.</a:t>
            </a:r>
            <a:endParaRPr kumimoji="0" lang="nb-NO" sz="4000" b="0" i="0" u="none" strike="noStrike" kern="1200" cap="none" spc="0" normalizeH="0" baseline="0" noProof="0">
              <a:ln>
                <a:noFill/>
              </a:ln>
              <a:solidFill>
                <a:srgbClr val="000000"/>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10808593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9BAFB5"/>
        </a:solidFill>
        <a:effectLst/>
      </p:bgPr>
    </p:bg>
    <p:spTree>
      <p:nvGrpSpPr>
        <p:cNvPr id="1" name=""/>
        <p:cNvGrpSpPr/>
        <p:nvPr/>
      </p:nvGrpSpPr>
      <p:grpSpPr>
        <a:xfrm>
          <a:off x="0" y="0"/>
          <a:ext cx="0" cy="0"/>
          <a:chOff x="0" y="0"/>
          <a:chExt cx="0" cy="0"/>
        </a:xfrm>
      </p:grpSpPr>
      <p:sp>
        <p:nvSpPr>
          <p:cNvPr id="3" name="Tittel 1">
            <a:extLst>
              <a:ext uri="{FF2B5EF4-FFF2-40B4-BE49-F238E27FC236}">
                <a16:creationId xmlns:a16="http://schemas.microsoft.com/office/drawing/2014/main" id="{F4CCC2CC-706D-195F-41E6-6C65A195E471}"/>
              </a:ext>
            </a:extLst>
          </p:cNvPr>
          <p:cNvSpPr txBox="1">
            <a:spLocks/>
          </p:cNvSpPr>
          <p:nvPr/>
        </p:nvSpPr>
        <p:spPr bwMode="black">
          <a:xfrm>
            <a:off x="2119376" y="389112"/>
            <a:ext cx="7729728" cy="1188720"/>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a:lstStyle>
          <a:p>
            <a:r>
              <a:rPr lang="nb-NO"/>
              <a:t>Arbeidsmiljø for alle</a:t>
            </a:r>
          </a:p>
        </p:txBody>
      </p:sp>
      <p:sp>
        <p:nvSpPr>
          <p:cNvPr id="6" name="TekstSylinder 5">
            <a:extLst>
              <a:ext uri="{FF2B5EF4-FFF2-40B4-BE49-F238E27FC236}">
                <a16:creationId xmlns:a16="http://schemas.microsoft.com/office/drawing/2014/main" id="{53B6BC79-B15C-085B-329A-BB5F4256A53E}"/>
              </a:ext>
            </a:extLst>
          </p:cNvPr>
          <p:cNvSpPr txBox="1"/>
          <p:nvPr/>
        </p:nvSpPr>
        <p:spPr>
          <a:xfrm>
            <a:off x="254000" y="1801407"/>
            <a:ext cx="11938000" cy="984885"/>
          </a:xfrm>
          <a:prstGeom prst="rect">
            <a:avLst/>
          </a:prstGeom>
          <a:noFill/>
        </p:spPr>
        <p:txBody>
          <a:bodyPr wrap="square" rtlCol="0">
            <a:spAutoFit/>
          </a:bodyPr>
          <a:lstStyle/>
          <a:p>
            <a:r>
              <a:rPr lang="nb-NO" sz="2000"/>
              <a:t>Arrangør har ansvar for at både ansatte, deltagere og frivillige sikres et trygt arbeidsmiljø! Arbeidsmiljølovens formål gjelder alle (AML§1a )</a:t>
            </a:r>
          </a:p>
          <a:p>
            <a:endParaRPr lang="nb-NO"/>
          </a:p>
        </p:txBody>
      </p:sp>
      <p:sp>
        <p:nvSpPr>
          <p:cNvPr id="17" name="Rectangle 2">
            <a:extLst>
              <a:ext uri="{FF2B5EF4-FFF2-40B4-BE49-F238E27FC236}">
                <a16:creationId xmlns:a16="http://schemas.microsoft.com/office/drawing/2014/main" id="{0E217FDF-0207-2388-C8F4-E9100A645B33}"/>
              </a:ext>
            </a:extLst>
          </p:cNvPr>
          <p:cNvSpPr>
            <a:spLocks noChangeArrowheads="1"/>
          </p:cNvSpPr>
          <p:nvPr/>
        </p:nvSpPr>
        <p:spPr bwMode="auto">
          <a:xfrm>
            <a:off x="1686560" y="3024124"/>
            <a:ext cx="8778240" cy="2308324"/>
          </a:xfrm>
          <a:prstGeom prst="rect">
            <a:avLst/>
          </a:prstGeom>
          <a:solidFill>
            <a:schemeClr val="bg1"/>
          </a:solidFill>
          <a:ln>
            <a:noFill/>
          </a:ln>
          <a:effectLst/>
        </p:spPr>
        <p:txBody>
          <a:bodyPr vert="horz" wrap="square" lIns="91440" tIns="45720" rIns="91440" bIns="45720" numCol="1" anchor="ctr" anchorCtr="0" compatLnSpc="1">
            <a:prstTxWarp prst="textNoShape">
              <a:avLst/>
            </a:prstTxWarp>
            <a:spAutoFit/>
          </a:bodyPr>
          <a:lstStyle/>
          <a:p>
            <a:pPr lvl="0" indent="487363" defTabSz="914400" eaLnBrk="0" fontAlgn="base" hangingPunct="0">
              <a:spcBef>
                <a:spcPct val="0"/>
              </a:spcBef>
              <a:spcAft>
                <a:spcPct val="0"/>
              </a:spcAft>
            </a:pPr>
            <a:r>
              <a:rPr lang="nb-NO" sz="2400" b="1"/>
              <a:t>Arbeidsmiljølovens formålsparagraf § 1. a</a:t>
            </a:r>
          </a:p>
          <a:p>
            <a:pPr lvl="0" indent="487363" defTabSz="914400" eaLnBrk="0" fontAlgn="base" hangingPunct="0">
              <a:spcBef>
                <a:spcPct val="0"/>
              </a:spcBef>
              <a:spcAft>
                <a:spcPct val="0"/>
              </a:spcAft>
            </a:pPr>
            <a:r>
              <a:rPr lang="nb-NO" sz="2400"/>
              <a:t>Å sikre et arbeidsmiljø som gir grunnlag for en helsefremmende </a:t>
            </a:r>
          </a:p>
          <a:p>
            <a:pPr lvl="0" indent="487363" defTabSz="914400" eaLnBrk="0" fontAlgn="base" hangingPunct="0">
              <a:spcBef>
                <a:spcPct val="0"/>
              </a:spcBef>
              <a:spcAft>
                <a:spcPct val="0"/>
              </a:spcAft>
            </a:pPr>
            <a:r>
              <a:rPr lang="nb-NO" sz="2400"/>
              <a:t>og meningsfylt arbeidssituasjon, som gir full trygghet mot fysiske </a:t>
            </a:r>
          </a:p>
          <a:p>
            <a:pPr lvl="0" indent="487363" defTabSz="914400" eaLnBrk="0" fontAlgn="base" hangingPunct="0">
              <a:spcBef>
                <a:spcPct val="0"/>
              </a:spcBef>
              <a:spcAft>
                <a:spcPct val="0"/>
              </a:spcAft>
            </a:pPr>
            <a:r>
              <a:rPr lang="nb-NO" sz="2400"/>
              <a:t>og psykiske skadevirkninger, og med en velferdsmessig standard </a:t>
            </a:r>
          </a:p>
          <a:p>
            <a:pPr lvl="0" indent="487363" defTabSz="914400" eaLnBrk="0" fontAlgn="base" hangingPunct="0">
              <a:spcBef>
                <a:spcPct val="0"/>
              </a:spcBef>
              <a:spcAft>
                <a:spcPct val="0"/>
              </a:spcAft>
            </a:pPr>
            <a:r>
              <a:rPr lang="nb-NO" sz="2400"/>
              <a:t>som til enhver tid er i samsvar med den </a:t>
            </a:r>
          </a:p>
          <a:p>
            <a:pPr lvl="0" indent="487363" defTabSz="914400" eaLnBrk="0" fontAlgn="base" hangingPunct="0">
              <a:spcBef>
                <a:spcPct val="0"/>
              </a:spcBef>
              <a:spcAft>
                <a:spcPct val="0"/>
              </a:spcAft>
            </a:pPr>
            <a:r>
              <a:rPr lang="nb-NO" sz="2400"/>
              <a:t>teknologiske og sosiale utvikling i samfunnet,</a:t>
            </a:r>
            <a:endParaRPr kumimoji="0" lang="nb-NO" altLang="nb-NO" sz="24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1978483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tel 1">
            <a:extLst>
              <a:ext uri="{FF2B5EF4-FFF2-40B4-BE49-F238E27FC236}">
                <a16:creationId xmlns:a16="http://schemas.microsoft.com/office/drawing/2014/main" id="{F4CCC2CC-706D-195F-41E6-6C65A195E471}"/>
              </a:ext>
            </a:extLst>
          </p:cNvPr>
          <p:cNvSpPr txBox="1">
            <a:spLocks/>
          </p:cNvSpPr>
          <p:nvPr/>
        </p:nvSpPr>
        <p:spPr bwMode="blackWhite">
          <a:xfrm>
            <a:off x="804672" y="2243828"/>
            <a:ext cx="4486656" cy="1141497"/>
          </a:xfrm>
          <a:prstGeom prst="rect">
            <a:avLst/>
          </a:prstGeom>
          <a:solidFill>
            <a:srgbClr val="FFFFFF"/>
          </a:solidFill>
          <a:ln w="31750" cap="sq">
            <a:solidFill>
              <a:srgbClr val="404040"/>
            </a:solidFill>
            <a:miter lim="800000"/>
          </a:ln>
        </p:spPr>
        <p:txBody>
          <a:bodyPr vert="horz" lIns="182880" tIns="182880" rIns="182880" bIns="182880" rtlCol="0" anchor="ctr" anchorCtr="1">
            <a:normAutofit/>
          </a:bodyPr>
          <a:lst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a:lstStyle>
          <a:p>
            <a:pPr marL="0" marR="0" lvl="0" indent="0" fontAlgn="auto">
              <a:spcAft>
                <a:spcPts val="600"/>
              </a:spcAft>
              <a:buClrTx/>
              <a:buSzTx/>
              <a:tabLst/>
              <a:defRPr/>
            </a:pPr>
            <a:r>
              <a:rPr kumimoji="0" lang="nb-NO" sz="2200" b="0" i="0" u="none" strike="noStrike" normalizeH="0" noProof="0">
                <a:ln>
                  <a:noFill/>
                </a:ln>
                <a:effectLst/>
                <a:uLnTx/>
                <a:uFillTx/>
              </a:rPr>
              <a:t>Arbeidsmiljø for alle</a:t>
            </a:r>
          </a:p>
        </p:txBody>
      </p:sp>
      <p:sp>
        <p:nvSpPr>
          <p:cNvPr id="20" name="TekstSylinder 19">
            <a:extLst>
              <a:ext uri="{FF2B5EF4-FFF2-40B4-BE49-F238E27FC236}">
                <a16:creationId xmlns:a16="http://schemas.microsoft.com/office/drawing/2014/main" id="{3E74DB88-539F-BFF4-01C7-AA98237F2736}"/>
              </a:ext>
            </a:extLst>
          </p:cNvPr>
          <p:cNvSpPr txBox="1"/>
          <p:nvPr/>
        </p:nvSpPr>
        <p:spPr>
          <a:xfrm>
            <a:off x="6736080" y="804672"/>
            <a:ext cx="4815840" cy="5248656"/>
          </a:xfrm>
          <a:prstGeom prst="rect">
            <a:avLst/>
          </a:prstGeom>
        </p:spPr>
        <p:txBody>
          <a:bodyPr vert="horz" lIns="91440" tIns="45720" rIns="91440" bIns="45720" rtlCol="0">
            <a:noAutofit/>
          </a:bodyPr>
          <a:lstStyle/>
          <a:p>
            <a:pPr marL="0" marR="0" lvl="0" indent="-228600" defTabSz="914400" fontAlgn="auto">
              <a:lnSpc>
                <a:spcPct val="90000"/>
              </a:lnSpc>
              <a:spcBef>
                <a:spcPts val="1000"/>
              </a:spcBef>
              <a:spcAft>
                <a:spcPts val="0"/>
              </a:spcAft>
              <a:buClr>
                <a:schemeClr val="accent2"/>
              </a:buClr>
              <a:buSzTx/>
              <a:buFont typeface="Arial" panose="020B0604020202020204" pitchFamily="34" charset="0"/>
              <a:buChar char="•"/>
              <a:tabLst/>
              <a:defRPr/>
            </a:pPr>
            <a:r>
              <a:rPr kumimoji="0" lang="nn-NO" b="1" i="0" u="none" strike="noStrike" cap="none" spc="0" normalizeH="0" baseline="0" noProof="0">
                <a:ln>
                  <a:noFill/>
                </a:ln>
                <a:effectLst/>
                <a:uLnTx/>
                <a:uFillTx/>
              </a:rPr>
              <a:t>Arbeidstilsynet: </a:t>
            </a:r>
          </a:p>
          <a:p>
            <a:pPr marL="0" marR="0" lvl="0" indent="-228600" defTabSz="914400" fontAlgn="auto">
              <a:lnSpc>
                <a:spcPct val="90000"/>
              </a:lnSpc>
              <a:spcBef>
                <a:spcPts val="1000"/>
              </a:spcBef>
              <a:spcAft>
                <a:spcPts val="0"/>
              </a:spcAft>
              <a:buClr>
                <a:schemeClr val="accent2"/>
              </a:buClr>
              <a:buSzTx/>
              <a:buFont typeface="Arial" panose="020B0604020202020204" pitchFamily="34" charset="0"/>
              <a:buChar char="•"/>
              <a:tabLst/>
              <a:defRPr/>
            </a:pPr>
            <a:endParaRPr kumimoji="0" lang="nn-NO" b="1" i="0" u="none" strike="noStrike" cap="none" spc="0" normalizeH="0" baseline="0" noProof="0">
              <a:ln>
                <a:noFill/>
              </a:ln>
              <a:effectLst/>
              <a:uLnTx/>
              <a:uFillTx/>
            </a:endParaRPr>
          </a:p>
          <a:p>
            <a:pPr marL="0" marR="0" lvl="0" indent="-228600" defTabSz="914400" fontAlgn="auto">
              <a:lnSpc>
                <a:spcPct val="90000"/>
              </a:lnSpc>
              <a:spcBef>
                <a:spcPts val="1000"/>
              </a:spcBef>
              <a:spcAft>
                <a:spcPts val="0"/>
              </a:spcAft>
              <a:buClr>
                <a:schemeClr val="accent2"/>
              </a:buClr>
              <a:buSzTx/>
              <a:buFont typeface="Arial" panose="020B0604020202020204" pitchFamily="34" charset="0"/>
              <a:buChar char="•"/>
              <a:tabLst/>
              <a:defRPr/>
            </a:pPr>
            <a:r>
              <a:rPr kumimoji="0" lang="nn-NO" b="1" i="0" u="none" strike="noStrike" cap="none" spc="0" normalizeH="0" baseline="0" noProof="0">
                <a:ln>
                  <a:noFill/>
                </a:ln>
                <a:effectLst/>
                <a:uLnTx/>
                <a:uFillTx/>
              </a:rPr>
              <a:t>Kva for plikter har arbeidsgivaren når han bruker frivillige?</a:t>
            </a:r>
          </a:p>
          <a:p>
            <a:pPr marL="0" marR="0" lvl="0" indent="-228600" defTabSz="914400" fontAlgn="auto">
              <a:lnSpc>
                <a:spcPct val="90000"/>
              </a:lnSpc>
              <a:spcBef>
                <a:spcPts val="1000"/>
              </a:spcBef>
              <a:spcAft>
                <a:spcPts val="0"/>
              </a:spcAft>
              <a:buClr>
                <a:schemeClr val="accent2"/>
              </a:buClr>
              <a:buSzTx/>
              <a:buFont typeface="Arial" panose="020B0604020202020204" pitchFamily="34" charset="0"/>
              <a:buChar char="•"/>
              <a:tabLst/>
              <a:defRPr/>
            </a:pPr>
            <a:r>
              <a:rPr kumimoji="0" lang="nn-NO" b="0" i="0" u="none" strike="noStrike" cap="none" spc="0" normalizeH="0" baseline="0" noProof="0">
                <a:ln>
                  <a:noFill/>
                </a:ln>
                <a:effectLst/>
                <a:uLnTx/>
                <a:uFillTx/>
              </a:rPr>
              <a:t>Hovudregelen for alle typar frivillig arbeid er at arbeidsgivaren har ansvaret for å førebygge at ulykker skjer. Arbeidsgivaren skal gjennomføre systematiske tiltak for å sikre at aktivitetane til verksemda blir planlagde, organiserte, utførte og vedlikehaldne i samsvar med krava i arbeidsmiljølova.</a:t>
            </a:r>
          </a:p>
          <a:p>
            <a:pPr marL="0" marR="0" lvl="0" indent="-228600" defTabSz="914400" fontAlgn="auto">
              <a:lnSpc>
                <a:spcPct val="90000"/>
              </a:lnSpc>
              <a:spcBef>
                <a:spcPts val="1000"/>
              </a:spcBef>
              <a:spcAft>
                <a:spcPts val="0"/>
              </a:spcAft>
              <a:buClr>
                <a:schemeClr val="accent2"/>
              </a:buClr>
              <a:buSzTx/>
              <a:buFont typeface="Arial" panose="020B0604020202020204" pitchFamily="34" charset="0"/>
              <a:buChar char="•"/>
              <a:tabLst/>
              <a:defRPr/>
            </a:pPr>
            <a:r>
              <a:rPr kumimoji="0" lang="nn-NO" b="0" i="0" u="none" strike="noStrike" cap="none" spc="0" normalizeH="0" baseline="0" noProof="0">
                <a:ln>
                  <a:noFill/>
                </a:ln>
                <a:effectLst/>
                <a:uLnTx/>
                <a:uFillTx/>
              </a:rPr>
              <a:t>Ei risikovurdering vil vere eit viktig steg i arbeidet med å førebygge uønskte hendingar. Vurderinga treng ikkje å vere komplisert. Kort sagt går ei risikovurdering ut på å kartlegge kva for farar som kan oppstå, kva som kan skje, og kor sannsynleg det er at det skjer. Neste trinn blir så å finne ut korleis ein kan forhindre hendingane, og kva ein gjer viss dei likevel skjer.</a:t>
            </a:r>
          </a:p>
        </p:txBody>
      </p:sp>
      <p:sp>
        <p:nvSpPr>
          <p:cNvPr id="6" name="TekstSylinder 5">
            <a:extLst>
              <a:ext uri="{FF2B5EF4-FFF2-40B4-BE49-F238E27FC236}">
                <a16:creationId xmlns:a16="http://schemas.microsoft.com/office/drawing/2014/main" id="{53B6BC79-B15C-085B-329A-BB5F4256A53E}"/>
              </a:ext>
            </a:extLst>
          </p:cNvPr>
          <p:cNvSpPr txBox="1"/>
          <p:nvPr/>
        </p:nvSpPr>
        <p:spPr>
          <a:xfrm>
            <a:off x="1115568" y="3549918"/>
            <a:ext cx="3794760" cy="2194036"/>
          </a:xfrm>
          <a:prstGeom prst="rect">
            <a:avLst/>
          </a:prstGeom>
        </p:spPr>
        <p:txBody>
          <a:bodyPr vert="horz" lIns="91440" tIns="45720" rIns="91440" bIns="45720" rtlCol="0" anchor="t" anchorCtr="1">
            <a:normAutofit/>
          </a:bodyPr>
          <a:lstStyle/>
          <a:p>
            <a:pPr marR="0" algn="ctr" defTabSz="914400" fontAlgn="auto">
              <a:spcBef>
                <a:spcPts val="1000"/>
              </a:spcBef>
              <a:spcAft>
                <a:spcPts val="0"/>
              </a:spcAft>
              <a:buClr>
                <a:schemeClr val="accent2"/>
              </a:buClr>
              <a:buSzTx/>
              <a:tabLst/>
              <a:defRPr/>
            </a:pPr>
            <a:r>
              <a:rPr kumimoji="0" lang="nb-NO" sz="1500" b="0" i="0" u="none" strike="noStrike" kern="1200" cap="none" spc="0" normalizeH="0" baseline="0" noProof="0">
                <a:ln>
                  <a:noFill/>
                </a:ln>
                <a:solidFill>
                  <a:srgbClr val="FFFFFF"/>
                </a:solidFill>
                <a:effectLst/>
                <a:uLnTx/>
                <a:uFillTx/>
                <a:latin typeface="+mn-lt"/>
                <a:ea typeface="+mn-ea"/>
                <a:cs typeface="+mn-cs"/>
              </a:rPr>
              <a:t>Arrangør har ansvar for at alle sikres et trygt arbeidsmiljø! Arbeidsmiljølovens formål gjelder alle(AML §1a )</a:t>
            </a:r>
          </a:p>
          <a:p>
            <a:pPr marR="0" algn="ctr" defTabSz="914400" fontAlgn="auto">
              <a:spcBef>
                <a:spcPts val="1000"/>
              </a:spcBef>
              <a:spcAft>
                <a:spcPts val="0"/>
              </a:spcAft>
              <a:buClr>
                <a:schemeClr val="accent2"/>
              </a:buClr>
              <a:buSzTx/>
              <a:tabLst/>
              <a:defRPr/>
            </a:pPr>
            <a:endParaRPr kumimoji="0" lang="nb-NO" sz="1500" b="0" i="0" u="none" strike="noStrike" kern="1200" cap="none" spc="0" normalizeH="0" baseline="0" noProof="0">
              <a:ln>
                <a:noFill/>
              </a:ln>
              <a:solidFill>
                <a:srgbClr val="FFFFFF"/>
              </a:solidFill>
              <a:effectLst/>
              <a:uLnTx/>
              <a:uFillTx/>
              <a:latin typeface="+mn-lt"/>
              <a:ea typeface="+mn-ea"/>
              <a:cs typeface="+mn-cs"/>
            </a:endParaRPr>
          </a:p>
        </p:txBody>
      </p:sp>
    </p:spTree>
    <p:extLst>
      <p:ext uri="{BB962C8B-B14F-4D97-AF65-F5344CB8AC3E}">
        <p14:creationId xmlns:p14="http://schemas.microsoft.com/office/powerpoint/2010/main" val="36505704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9BAFB5"/>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0FEDC21-BCAA-EAA0-E325-6C2C5BA03826}"/>
              </a:ext>
            </a:extLst>
          </p:cNvPr>
          <p:cNvSpPr>
            <a:spLocks noGrp="1"/>
          </p:cNvSpPr>
          <p:nvPr>
            <p:ph type="title"/>
          </p:nvPr>
        </p:nvSpPr>
        <p:spPr/>
        <p:txBody>
          <a:bodyPr/>
          <a:lstStyle/>
          <a:p>
            <a:r>
              <a:rPr lang="nb-NO"/>
              <a:t>For ansatte gjelder mer detaljerte lover og avtaler</a:t>
            </a:r>
          </a:p>
        </p:txBody>
      </p:sp>
      <p:sp>
        <p:nvSpPr>
          <p:cNvPr id="3" name="Plassholder for innhold 2">
            <a:extLst>
              <a:ext uri="{FF2B5EF4-FFF2-40B4-BE49-F238E27FC236}">
                <a16:creationId xmlns:a16="http://schemas.microsoft.com/office/drawing/2014/main" id="{EAED2AF4-1EAD-D141-1C79-34CAEAA12659}"/>
              </a:ext>
            </a:extLst>
          </p:cNvPr>
          <p:cNvSpPr>
            <a:spLocks noGrp="1"/>
          </p:cNvSpPr>
          <p:nvPr>
            <p:ph idx="1"/>
          </p:nvPr>
        </p:nvSpPr>
        <p:spPr>
          <a:xfrm>
            <a:off x="1960879" y="2892925"/>
            <a:ext cx="8206935" cy="3000383"/>
          </a:xfrm>
        </p:spPr>
        <p:txBody>
          <a:bodyPr vert="horz" lIns="91440" tIns="45720" rIns="91440" bIns="45720" rtlCol="0" anchor="t">
            <a:normAutofit/>
          </a:bodyPr>
          <a:lstStyle/>
          <a:p>
            <a:pPr marL="457200" lvl="2" indent="0">
              <a:buNone/>
            </a:pPr>
            <a:r>
              <a:rPr lang="nb-NO" sz="2600"/>
              <a:t>Lokalt personal reglement mm</a:t>
            </a:r>
          </a:p>
          <a:p>
            <a:pPr marL="457200" marR="0" lvl="2" indent="0" algn="l" defTabSz="914400" rtl="0" eaLnBrk="1" fontAlgn="auto" latinLnBrk="0" hangingPunct="1">
              <a:lnSpc>
                <a:spcPct val="100000"/>
              </a:lnSpc>
              <a:spcBef>
                <a:spcPts val="1000"/>
              </a:spcBef>
              <a:spcAft>
                <a:spcPts val="0"/>
              </a:spcAft>
              <a:buClr>
                <a:srgbClr val="9BAFB5"/>
              </a:buClr>
              <a:buSzTx/>
              <a:buFont typeface="Arial" panose="020B0604020202020204" pitchFamily="34" charset="0"/>
              <a:buNone/>
              <a:tabLst/>
              <a:defRPr/>
            </a:pPr>
            <a:r>
              <a:rPr lang="nb-NO" sz="2600"/>
              <a:t>Arbeidskontrakt</a:t>
            </a:r>
          </a:p>
          <a:p>
            <a:pPr marL="457200" marR="0" lvl="2" indent="0" algn="l" defTabSz="914400" rtl="0" eaLnBrk="1" fontAlgn="auto" latinLnBrk="0" hangingPunct="1">
              <a:lnSpc>
                <a:spcPct val="100000"/>
              </a:lnSpc>
              <a:spcBef>
                <a:spcPts val="1000"/>
              </a:spcBef>
              <a:spcAft>
                <a:spcPts val="0"/>
              </a:spcAft>
              <a:buClr>
                <a:srgbClr val="9BAFB5"/>
              </a:buClr>
              <a:buSzTx/>
              <a:buFont typeface="Arial" panose="020B0604020202020204" pitchFamily="34" charset="0"/>
              <a:buNone/>
              <a:tabLst/>
              <a:defRPr/>
            </a:pPr>
            <a:r>
              <a:rPr kumimoji="0" lang="nb-NO" sz="2600" b="0" i="0" u="none" strike="noStrike" kern="1200" cap="none" spc="0" normalizeH="0" baseline="0" noProof="0">
                <a:ln>
                  <a:noFill/>
                </a:ln>
                <a:solidFill>
                  <a:srgbClr val="000000">
                    <a:lumMod val="85000"/>
                    <a:lumOff val="15000"/>
                  </a:srgbClr>
                </a:solidFill>
                <a:effectLst/>
                <a:uLnTx/>
                <a:uFillTx/>
                <a:latin typeface="Gill Sans MT" panose="020B0502020104020203"/>
                <a:ea typeface="+mn-ea"/>
                <a:cs typeface="+mn-cs"/>
              </a:rPr>
              <a:t>Lokale særavtaler</a:t>
            </a:r>
          </a:p>
          <a:p>
            <a:pPr marL="457200" lvl="2" indent="0">
              <a:buNone/>
            </a:pPr>
            <a:r>
              <a:rPr lang="nb-NO" sz="2600"/>
              <a:t>Sentrale tariffavtaler – Hovedavtale, Hovedtariffavtale, sentrale særavtaler</a:t>
            </a:r>
          </a:p>
          <a:p>
            <a:pPr marL="457200" lvl="2" indent="0">
              <a:buNone/>
            </a:pPr>
            <a:r>
              <a:rPr lang="nb-NO" sz="2400"/>
              <a:t>Arbeidsmiljølovens paragrafer</a:t>
            </a:r>
          </a:p>
          <a:p>
            <a:pPr marL="457200" lvl="2" indent="0">
              <a:buNone/>
            </a:pPr>
            <a:endParaRPr lang="nb-NO" sz="2600"/>
          </a:p>
          <a:p>
            <a:pPr marL="457200" lvl="2" indent="0">
              <a:buNone/>
            </a:pPr>
            <a:endParaRPr lang="nb-NO" sz="2600"/>
          </a:p>
          <a:p>
            <a:endParaRPr lang="nb-NO" sz="2800"/>
          </a:p>
        </p:txBody>
      </p:sp>
      <p:sp>
        <p:nvSpPr>
          <p:cNvPr id="6" name="TekstSylinder 5">
            <a:extLst>
              <a:ext uri="{FF2B5EF4-FFF2-40B4-BE49-F238E27FC236}">
                <a16:creationId xmlns:a16="http://schemas.microsoft.com/office/drawing/2014/main" id="{0173ACB2-2A38-1DCB-E77F-8893E7378F03}"/>
              </a:ext>
            </a:extLst>
          </p:cNvPr>
          <p:cNvSpPr txBox="1"/>
          <p:nvPr/>
        </p:nvSpPr>
        <p:spPr>
          <a:xfrm rot="20568368">
            <a:off x="8467344" y="1767672"/>
            <a:ext cx="2987040" cy="2031325"/>
          </a:xfrm>
          <a:prstGeom prst="rect">
            <a:avLst/>
          </a:prstGeom>
          <a:solidFill>
            <a:schemeClr val="accent1"/>
          </a:solidFill>
          <a:ln w="38100">
            <a:solidFill>
              <a:srgbClr val="FF0000"/>
            </a:solidFill>
          </a:ln>
        </p:spPr>
        <p:txBody>
          <a:bodyPr wrap="square" rtlCol="0">
            <a:spAutoFit/>
          </a:bodyPr>
          <a:lstStyle/>
          <a:p>
            <a:r>
              <a:rPr lang="nb-NO"/>
              <a:t>Ved ansettelse inngås det en </a:t>
            </a:r>
            <a:r>
              <a:rPr lang="nb-NO" b="1"/>
              <a:t>personlig kontrakt/avtale </a:t>
            </a:r>
            <a:r>
              <a:rPr lang="nb-NO"/>
              <a:t>hvor som gir rammer for arbeidsforholdet.</a:t>
            </a:r>
          </a:p>
          <a:p>
            <a:endParaRPr lang="nb-NO"/>
          </a:p>
          <a:p>
            <a:r>
              <a:rPr lang="nb-NO"/>
              <a:t>Dette er mer regulert enn forholdet til frivillige.</a:t>
            </a:r>
          </a:p>
        </p:txBody>
      </p:sp>
      <p:sp>
        <p:nvSpPr>
          <p:cNvPr id="4" name="Pil: høyre 3">
            <a:extLst>
              <a:ext uri="{FF2B5EF4-FFF2-40B4-BE49-F238E27FC236}">
                <a16:creationId xmlns:a16="http://schemas.microsoft.com/office/drawing/2014/main" id="{56B169C0-1160-822C-33EC-2C90EEB14CA2}"/>
              </a:ext>
            </a:extLst>
          </p:cNvPr>
          <p:cNvSpPr/>
          <p:nvPr/>
        </p:nvSpPr>
        <p:spPr>
          <a:xfrm rot="16200000">
            <a:off x="321743" y="4050803"/>
            <a:ext cx="2892197" cy="68462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4557109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9BAFB5"/>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0FEDC21-BCAA-EAA0-E325-6C2C5BA03826}"/>
              </a:ext>
            </a:extLst>
          </p:cNvPr>
          <p:cNvSpPr>
            <a:spLocks noGrp="1"/>
          </p:cNvSpPr>
          <p:nvPr>
            <p:ph type="title"/>
          </p:nvPr>
        </p:nvSpPr>
        <p:spPr>
          <a:xfrm>
            <a:off x="2231136" y="964692"/>
            <a:ext cx="7999202" cy="1188720"/>
          </a:xfrm>
        </p:spPr>
        <p:txBody>
          <a:bodyPr/>
          <a:lstStyle/>
          <a:p>
            <a:r>
              <a:rPr lang="nb-NO"/>
              <a:t>Hvem gjelder lover og avtaler  for?</a:t>
            </a:r>
          </a:p>
        </p:txBody>
      </p:sp>
      <p:sp>
        <p:nvSpPr>
          <p:cNvPr id="3" name="Plassholder for innhold 2">
            <a:extLst>
              <a:ext uri="{FF2B5EF4-FFF2-40B4-BE49-F238E27FC236}">
                <a16:creationId xmlns:a16="http://schemas.microsoft.com/office/drawing/2014/main" id="{EAED2AF4-1EAD-D141-1C79-34CAEAA12659}"/>
              </a:ext>
            </a:extLst>
          </p:cNvPr>
          <p:cNvSpPr>
            <a:spLocks noGrp="1"/>
          </p:cNvSpPr>
          <p:nvPr>
            <p:ph idx="1"/>
          </p:nvPr>
        </p:nvSpPr>
        <p:spPr>
          <a:xfrm>
            <a:off x="2578295" y="2454031"/>
            <a:ext cx="7183120" cy="3517431"/>
          </a:xfrm>
        </p:spPr>
        <p:txBody>
          <a:bodyPr vert="horz" lIns="91440" tIns="45720" rIns="91440" bIns="45720" rtlCol="0" anchor="t">
            <a:normAutofit fontScale="77500" lnSpcReduction="20000"/>
          </a:bodyPr>
          <a:lstStyle/>
          <a:p>
            <a:r>
              <a:rPr lang="nb-NO" sz="2800" b="1"/>
              <a:t>Arbeidsmiljøloven gjelder alle ansatte!</a:t>
            </a:r>
          </a:p>
          <a:p>
            <a:r>
              <a:rPr lang="nb-NO" sz="2800" b="1"/>
              <a:t>Tariffavtaler – binder arbeidsgiver</a:t>
            </a:r>
          </a:p>
          <a:p>
            <a:r>
              <a:rPr lang="nb-NO" sz="2800"/>
              <a:t>-  Plikter og rettigheter gjelder tillitsvalgte for </a:t>
            </a:r>
          </a:p>
          <a:p>
            <a:r>
              <a:rPr lang="nb-NO" sz="2800"/>
              <a:t>   medlemmer i de forbund som har inngått disse avtalene</a:t>
            </a:r>
          </a:p>
          <a:p>
            <a:r>
              <a:rPr lang="nb-NO" sz="2800" b="1"/>
              <a:t>Lokale avtaler gjelder for de parter </a:t>
            </a:r>
            <a:r>
              <a:rPr lang="nb-NO" sz="2800"/>
              <a:t>som har inngått disse og kan gjøres gjeldende for andre ansatte.</a:t>
            </a:r>
          </a:p>
          <a:p>
            <a:r>
              <a:rPr lang="nb-NO" sz="2800" b="1"/>
              <a:t>Personalreglement</a:t>
            </a:r>
            <a:r>
              <a:rPr lang="nb-NO" sz="2800"/>
              <a:t> gjelder for alle ansatte</a:t>
            </a:r>
          </a:p>
          <a:p>
            <a:endParaRPr lang="nb-NO" sz="2800"/>
          </a:p>
          <a:p>
            <a:r>
              <a:rPr lang="nb-NO" sz="2800" b="1"/>
              <a:t>Arbeidskontrakt gjelder for den enkelte ansatte</a:t>
            </a:r>
          </a:p>
        </p:txBody>
      </p:sp>
    </p:spTree>
    <p:extLst>
      <p:ext uri="{BB962C8B-B14F-4D97-AF65-F5344CB8AC3E}">
        <p14:creationId xmlns:p14="http://schemas.microsoft.com/office/powerpoint/2010/main" val="25424298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0FEDC21-BCAA-EAA0-E325-6C2C5BA03826}"/>
              </a:ext>
            </a:extLst>
          </p:cNvPr>
          <p:cNvSpPr>
            <a:spLocks noGrp="1"/>
          </p:cNvSpPr>
          <p:nvPr>
            <p:ph type="title"/>
          </p:nvPr>
        </p:nvSpPr>
        <p:spPr>
          <a:xfrm>
            <a:off x="883168" y="760261"/>
            <a:ext cx="4494998" cy="1134640"/>
          </a:xfrm>
        </p:spPr>
        <p:txBody>
          <a:bodyPr anchor="ctr">
            <a:normAutofit/>
          </a:bodyPr>
          <a:lstStyle/>
          <a:p>
            <a:r>
              <a:rPr lang="nb-NO"/>
              <a:t>Arbeidsmiljøloven er en vernelov!</a:t>
            </a:r>
          </a:p>
        </p:txBody>
      </p:sp>
      <p:pic>
        <p:nvPicPr>
          <p:cNvPr id="6" name="Picture 4" descr="En løven som holder seg i trone">
            <a:extLst>
              <a:ext uri="{FF2B5EF4-FFF2-40B4-BE49-F238E27FC236}">
                <a16:creationId xmlns:a16="http://schemas.microsoft.com/office/drawing/2014/main" id="{D4387DE2-9BA7-2ED2-E969-D2F17607431E}"/>
              </a:ext>
            </a:extLst>
          </p:cNvPr>
          <p:cNvPicPr>
            <a:picLocks noChangeAspect="1"/>
          </p:cNvPicPr>
          <p:nvPr/>
        </p:nvPicPr>
        <p:blipFill rotWithShape="1">
          <a:blip r:embed="rId3"/>
          <a:srcRect l="7911" r="33810" b="2"/>
          <a:stretch/>
        </p:blipFill>
        <p:spPr>
          <a:xfrm>
            <a:off x="6095999" y="10"/>
            <a:ext cx="6102097" cy="6857990"/>
          </a:xfrm>
          <a:prstGeom prst="rect">
            <a:avLst/>
          </a:prstGeom>
          <a:noFill/>
        </p:spPr>
      </p:pic>
      <p:sp>
        <p:nvSpPr>
          <p:cNvPr id="3" name="Plassholder for innhold 2">
            <a:extLst>
              <a:ext uri="{FF2B5EF4-FFF2-40B4-BE49-F238E27FC236}">
                <a16:creationId xmlns:a16="http://schemas.microsoft.com/office/drawing/2014/main" id="{EAED2AF4-1EAD-D141-1C79-34CAEAA12659}"/>
              </a:ext>
            </a:extLst>
          </p:cNvPr>
          <p:cNvSpPr>
            <a:spLocks noGrp="1"/>
          </p:cNvSpPr>
          <p:nvPr>
            <p:ph type="body" sz="half" idx="2"/>
          </p:nvPr>
        </p:nvSpPr>
        <p:spPr>
          <a:xfrm>
            <a:off x="503853" y="2136710"/>
            <a:ext cx="5327779" cy="3607245"/>
          </a:xfrm>
        </p:spPr>
        <p:txBody>
          <a:bodyPr vert="horz" lIns="91440" tIns="45720" rIns="91440" bIns="45720" rtlCol="0" anchor="t">
            <a:normAutofit/>
          </a:bodyPr>
          <a:lstStyle/>
          <a:p>
            <a:pPr>
              <a:lnSpc>
                <a:spcPct val="90000"/>
              </a:lnSpc>
            </a:pPr>
            <a:r>
              <a:rPr lang="nb-NO" sz="2000" b="1"/>
              <a:t>Den skal sikre at alle har:</a:t>
            </a:r>
          </a:p>
          <a:p>
            <a:pPr>
              <a:lnSpc>
                <a:spcPct val="90000"/>
              </a:lnSpc>
            </a:pPr>
            <a:r>
              <a:rPr lang="nb-NO" sz="2000" b="0" i="0">
                <a:effectLst/>
              </a:rPr>
              <a:t>«arbeidsmiljø som gir grunnlag for en helsefremmende og meningsfylt arbeidssituasjon, som gir full trygghet mot fysiske og psykiske skadevirkninger, …»</a:t>
            </a:r>
          </a:p>
          <a:p>
            <a:pPr>
              <a:lnSpc>
                <a:spcPct val="90000"/>
              </a:lnSpc>
            </a:pPr>
            <a:endParaRPr lang="nb-NO" sz="2000" b="0" i="0">
              <a:effectLst/>
            </a:endParaRPr>
          </a:p>
          <a:p>
            <a:pPr>
              <a:lnSpc>
                <a:spcPct val="90000"/>
              </a:lnSpc>
            </a:pPr>
            <a:r>
              <a:rPr lang="nb-NO" sz="2000" b="1"/>
              <a:t>Den spør ikke om vi liker det eller er enige</a:t>
            </a:r>
          </a:p>
          <a:p>
            <a:pPr>
              <a:lnSpc>
                <a:spcPct val="90000"/>
              </a:lnSpc>
            </a:pPr>
            <a:r>
              <a:rPr lang="nb-NO" sz="2000"/>
              <a:t>Arbeidsmiljøloven kan derfor oppleves som streng både av arbeidsgiver og arbeidstaker</a:t>
            </a:r>
          </a:p>
        </p:txBody>
      </p:sp>
    </p:spTree>
    <p:extLst>
      <p:ext uri="{BB962C8B-B14F-4D97-AF65-F5344CB8AC3E}">
        <p14:creationId xmlns:p14="http://schemas.microsoft.com/office/powerpoint/2010/main" val="11638672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0FEDC21-BCAA-EAA0-E325-6C2C5BA03826}"/>
              </a:ext>
            </a:extLst>
          </p:cNvPr>
          <p:cNvSpPr>
            <a:spLocks noGrp="1"/>
          </p:cNvSpPr>
          <p:nvPr>
            <p:ph type="title"/>
          </p:nvPr>
        </p:nvSpPr>
        <p:spPr>
          <a:xfrm>
            <a:off x="2231136" y="964692"/>
            <a:ext cx="7729728" cy="1188720"/>
          </a:xfrm>
        </p:spPr>
        <p:txBody>
          <a:bodyPr anchor="ctr">
            <a:normAutofit/>
          </a:bodyPr>
          <a:lstStyle/>
          <a:p>
            <a:r>
              <a:rPr lang="nb-NO"/>
              <a:t>Noen grunnleggende begreper</a:t>
            </a:r>
          </a:p>
        </p:txBody>
      </p:sp>
      <p:pic>
        <p:nvPicPr>
          <p:cNvPr id="5" name="Picture 4" descr="En hånd som holder en penn og skygge sirkler på et ark">
            <a:extLst>
              <a:ext uri="{FF2B5EF4-FFF2-40B4-BE49-F238E27FC236}">
                <a16:creationId xmlns:a16="http://schemas.microsoft.com/office/drawing/2014/main" id="{FB2BBF3C-60FE-FFB3-98CB-55EF3DE8BA2A}"/>
              </a:ext>
            </a:extLst>
          </p:cNvPr>
          <p:cNvPicPr>
            <a:picLocks noChangeAspect="1"/>
          </p:cNvPicPr>
          <p:nvPr/>
        </p:nvPicPr>
        <p:blipFill rotWithShape="1">
          <a:blip r:embed="rId2"/>
          <a:srcRect t="12746" r="-2" b="18359"/>
          <a:stretch/>
        </p:blipFill>
        <p:spPr>
          <a:xfrm>
            <a:off x="2231136" y="2638044"/>
            <a:ext cx="7729728" cy="3101983"/>
          </a:xfrm>
          <a:prstGeom prst="rect">
            <a:avLst/>
          </a:prstGeom>
          <a:noFill/>
        </p:spPr>
      </p:pic>
    </p:spTree>
    <p:extLst>
      <p:ext uri="{BB962C8B-B14F-4D97-AF65-F5344CB8AC3E}">
        <p14:creationId xmlns:p14="http://schemas.microsoft.com/office/powerpoint/2010/main" val="222387280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3A6D924-2FA1-344F-B85D-8C3E66EEC54E}"/>
              </a:ext>
            </a:extLst>
          </p:cNvPr>
          <p:cNvSpPr>
            <a:spLocks noGrp="1"/>
          </p:cNvSpPr>
          <p:nvPr>
            <p:ph type="title"/>
          </p:nvPr>
        </p:nvSpPr>
        <p:spPr>
          <a:xfrm>
            <a:off x="2231136" y="964692"/>
            <a:ext cx="7729728" cy="1188720"/>
          </a:xfrm>
        </p:spPr>
        <p:txBody>
          <a:bodyPr anchor="ctr">
            <a:normAutofit/>
          </a:bodyPr>
          <a:lstStyle/>
          <a:p>
            <a:r>
              <a:rPr lang="nb-NO"/>
              <a:t>Hva påvirker Arbeidstid på leir?</a:t>
            </a:r>
          </a:p>
        </p:txBody>
      </p:sp>
      <p:graphicFrame>
        <p:nvGraphicFramePr>
          <p:cNvPr id="6" name="Plassholder for innhold 2">
            <a:extLst>
              <a:ext uri="{FF2B5EF4-FFF2-40B4-BE49-F238E27FC236}">
                <a16:creationId xmlns:a16="http://schemas.microsoft.com/office/drawing/2014/main" id="{7D4C8363-DE63-799B-EAB7-D4AC951FC889}"/>
              </a:ext>
            </a:extLst>
          </p:cNvPr>
          <p:cNvGraphicFramePr>
            <a:graphicFrameLocks noGrp="1"/>
          </p:cNvGraphicFramePr>
          <p:nvPr>
            <p:ph idx="1"/>
            <p:extLst>
              <p:ext uri="{D42A27DB-BD31-4B8C-83A1-F6EECF244321}">
                <p14:modId xmlns:p14="http://schemas.microsoft.com/office/powerpoint/2010/main" val="888756121"/>
              </p:ext>
            </p:extLst>
          </p:nvPr>
        </p:nvGraphicFramePr>
        <p:xfrm>
          <a:off x="2231136" y="2638044"/>
          <a:ext cx="7729728" cy="310198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2404963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0FEDC21-BCAA-EAA0-E325-6C2C5BA03826}"/>
              </a:ext>
            </a:extLst>
          </p:cNvPr>
          <p:cNvSpPr>
            <a:spLocks noGrp="1"/>
          </p:cNvSpPr>
          <p:nvPr>
            <p:ph type="title"/>
          </p:nvPr>
        </p:nvSpPr>
        <p:spPr>
          <a:xfrm>
            <a:off x="615821" y="610971"/>
            <a:ext cx="5159828" cy="1134640"/>
          </a:xfrm>
        </p:spPr>
        <p:txBody>
          <a:bodyPr anchor="ctr">
            <a:normAutofit/>
          </a:bodyPr>
          <a:lstStyle/>
          <a:p>
            <a:r>
              <a:rPr lang="nb-NO"/>
              <a:t>Arbeidstid og hviletid</a:t>
            </a:r>
          </a:p>
        </p:txBody>
      </p:sp>
      <p:pic>
        <p:nvPicPr>
          <p:cNvPr id="5" name="Picture 4" descr="En hånd som holder en penn og skygge sirkler på et ark">
            <a:extLst>
              <a:ext uri="{FF2B5EF4-FFF2-40B4-BE49-F238E27FC236}">
                <a16:creationId xmlns:a16="http://schemas.microsoft.com/office/drawing/2014/main" id="{FB2BBF3C-60FE-FFB3-98CB-55EF3DE8BA2A}"/>
              </a:ext>
            </a:extLst>
          </p:cNvPr>
          <p:cNvPicPr>
            <a:picLocks noChangeAspect="1"/>
          </p:cNvPicPr>
          <p:nvPr/>
        </p:nvPicPr>
        <p:blipFill rotWithShape="1">
          <a:blip r:embed="rId3"/>
          <a:srcRect l="36320" r="11849" b="-1"/>
          <a:stretch/>
        </p:blipFill>
        <p:spPr>
          <a:xfrm>
            <a:off x="6095999" y="10"/>
            <a:ext cx="6102097" cy="6857990"/>
          </a:xfrm>
          <a:prstGeom prst="rect">
            <a:avLst/>
          </a:prstGeom>
          <a:noFill/>
        </p:spPr>
      </p:pic>
      <p:sp>
        <p:nvSpPr>
          <p:cNvPr id="3" name="Plassholder for innhold 2">
            <a:extLst>
              <a:ext uri="{FF2B5EF4-FFF2-40B4-BE49-F238E27FC236}">
                <a16:creationId xmlns:a16="http://schemas.microsoft.com/office/drawing/2014/main" id="{EAED2AF4-1EAD-D141-1C79-34CAEAA12659}"/>
              </a:ext>
            </a:extLst>
          </p:cNvPr>
          <p:cNvSpPr>
            <a:spLocks noGrp="1"/>
          </p:cNvSpPr>
          <p:nvPr>
            <p:ph type="body" sz="half" idx="2"/>
          </p:nvPr>
        </p:nvSpPr>
        <p:spPr>
          <a:xfrm>
            <a:off x="615821" y="2127379"/>
            <a:ext cx="5159828" cy="3368351"/>
          </a:xfrm>
        </p:spPr>
        <p:txBody>
          <a:bodyPr vert="horz" lIns="91440" tIns="45720" rIns="91440" bIns="45720" rtlCol="0" anchor="t">
            <a:noAutofit/>
          </a:bodyPr>
          <a:lstStyle/>
          <a:p>
            <a:pPr>
              <a:lnSpc>
                <a:spcPct val="90000"/>
              </a:lnSpc>
            </a:pPr>
            <a:endParaRPr lang="nb-NO" sz="2000"/>
          </a:p>
          <a:p>
            <a:pPr>
              <a:lnSpc>
                <a:spcPct val="90000"/>
              </a:lnSpc>
            </a:pPr>
            <a:r>
              <a:rPr lang="nb-NO" sz="2000" b="1"/>
              <a:t>Arbeidsmiljøloven § 10-1.Definisjoner</a:t>
            </a:r>
          </a:p>
          <a:p>
            <a:pPr>
              <a:lnSpc>
                <a:spcPct val="90000"/>
              </a:lnSpc>
            </a:pPr>
            <a:r>
              <a:rPr lang="nb-NO" sz="2000"/>
              <a:t>(1) Med arbeidstid menes den tid arbeidstaker står til disposisjon for arbeidsgiver.</a:t>
            </a:r>
          </a:p>
          <a:p>
            <a:pPr>
              <a:lnSpc>
                <a:spcPct val="90000"/>
              </a:lnSpc>
            </a:pPr>
            <a:endParaRPr lang="nb-NO" sz="2000"/>
          </a:p>
          <a:p>
            <a:pPr>
              <a:lnSpc>
                <a:spcPct val="90000"/>
              </a:lnSpc>
            </a:pPr>
            <a:r>
              <a:rPr lang="nb-NO" sz="2000"/>
              <a:t>(2) Med arbeidsfri menes den tid arbeidstaker ikke står til disposisjon for arbeidsgiver.</a:t>
            </a:r>
          </a:p>
        </p:txBody>
      </p:sp>
    </p:spTree>
    <p:extLst>
      <p:ext uri="{BB962C8B-B14F-4D97-AF65-F5344CB8AC3E}">
        <p14:creationId xmlns:p14="http://schemas.microsoft.com/office/powerpoint/2010/main" val="11986529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4B2EE708-728B-AB0E-2E15-ED2DE4E8E3F3}"/>
              </a:ext>
            </a:extLst>
          </p:cNvPr>
          <p:cNvSpPr>
            <a:spLocks noGrp="1"/>
          </p:cNvSpPr>
          <p:nvPr>
            <p:ph type="title"/>
          </p:nvPr>
        </p:nvSpPr>
        <p:spPr>
          <a:xfrm>
            <a:off x="804672" y="2243828"/>
            <a:ext cx="4486656" cy="1141497"/>
          </a:xfrm>
        </p:spPr>
        <p:txBody>
          <a:bodyPr anchor="ctr">
            <a:normAutofit/>
          </a:bodyPr>
          <a:lstStyle/>
          <a:p>
            <a:r>
              <a:rPr lang="nb-NO"/>
              <a:t>Disposisjon</a:t>
            </a:r>
          </a:p>
        </p:txBody>
      </p:sp>
      <p:sp>
        <p:nvSpPr>
          <p:cNvPr id="16" name="Text Placeholder 3">
            <a:extLst>
              <a:ext uri="{FF2B5EF4-FFF2-40B4-BE49-F238E27FC236}">
                <a16:creationId xmlns:a16="http://schemas.microsoft.com/office/drawing/2014/main" id="{CC003AA5-1E38-3E50-BA00-F2793A572354}"/>
              </a:ext>
            </a:extLst>
          </p:cNvPr>
          <p:cNvSpPr>
            <a:spLocks noGrp="1"/>
          </p:cNvSpPr>
          <p:nvPr>
            <p:ph idx="1"/>
          </p:nvPr>
        </p:nvSpPr>
        <p:spPr>
          <a:xfrm>
            <a:off x="6270171" y="804672"/>
            <a:ext cx="5812972" cy="5248656"/>
          </a:xfrm>
        </p:spPr>
        <p:txBody>
          <a:bodyPr vert="horz" lIns="91440" tIns="45720" rIns="91440" bIns="45720" rtlCol="0">
            <a:normAutofit fontScale="92500" lnSpcReduction="10000"/>
          </a:bodyPr>
          <a:lstStyle/>
          <a:p>
            <a:pPr>
              <a:lnSpc>
                <a:spcPct val="90000"/>
              </a:lnSpc>
            </a:pPr>
            <a:endParaRPr lang="nb-NO" b="0" i="0">
              <a:effectLst/>
            </a:endParaRPr>
          </a:p>
          <a:p>
            <a:pPr lvl="1">
              <a:lnSpc>
                <a:spcPct val="90000"/>
              </a:lnSpc>
            </a:pPr>
            <a:r>
              <a:rPr lang="nb-NO" sz="1900" b="0" i="0">
                <a:effectLst/>
              </a:rPr>
              <a:t>- Oppgavefordeling og ansvar </a:t>
            </a:r>
          </a:p>
          <a:p>
            <a:pPr lvl="1">
              <a:lnSpc>
                <a:spcPct val="90000"/>
              </a:lnSpc>
            </a:pPr>
            <a:r>
              <a:rPr lang="nb-NO" sz="1900"/>
              <a:t>- A</a:t>
            </a:r>
            <a:r>
              <a:rPr lang="nb-NO" sz="1900" b="0" i="0">
                <a:effectLst/>
              </a:rPr>
              <a:t>nsatte, </a:t>
            </a:r>
          </a:p>
          <a:p>
            <a:pPr lvl="1">
              <a:lnSpc>
                <a:spcPct val="90000"/>
              </a:lnSpc>
            </a:pPr>
            <a:r>
              <a:rPr lang="nb-NO" sz="1900" b="0" i="0">
                <a:effectLst/>
              </a:rPr>
              <a:t>- Ungdomsledere </a:t>
            </a:r>
          </a:p>
          <a:p>
            <a:pPr lvl="1">
              <a:lnSpc>
                <a:spcPct val="90000"/>
              </a:lnSpc>
            </a:pPr>
            <a:r>
              <a:rPr lang="nb-NO" sz="1900" b="0" i="0">
                <a:effectLst/>
              </a:rPr>
              <a:t>- Voksenledere</a:t>
            </a:r>
          </a:p>
          <a:p>
            <a:pPr lvl="1">
              <a:lnSpc>
                <a:spcPct val="90000"/>
              </a:lnSpc>
            </a:pPr>
            <a:r>
              <a:rPr lang="nb-NO" sz="1900" b="0" i="0">
                <a:effectLst/>
              </a:rPr>
              <a:t>- Foreldre</a:t>
            </a:r>
          </a:p>
          <a:p>
            <a:pPr lvl="1">
              <a:lnSpc>
                <a:spcPct val="90000"/>
              </a:lnSpc>
            </a:pPr>
            <a:r>
              <a:rPr lang="nb-NO" sz="1900" b="0" i="0">
                <a:effectLst/>
              </a:rPr>
              <a:t>- Arrangører, organisasjoner</a:t>
            </a:r>
          </a:p>
          <a:p>
            <a:pPr marL="228600" lvl="1" indent="0">
              <a:lnSpc>
                <a:spcPct val="90000"/>
              </a:lnSpc>
              <a:buNone/>
            </a:pPr>
            <a:endParaRPr lang="nb-NO" sz="1900" b="0" i="0">
              <a:effectLst/>
            </a:endParaRPr>
          </a:p>
          <a:p>
            <a:pPr marL="228600" lvl="1" indent="0">
              <a:lnSpc>
                <a:spcPct val="90000"/>
              </a:lnSpc>
              <a:buNone/>
            </a:pPr>
            <a:r>
              <a:rPr lang="nb-NO" sz="1900" b="0" i="0">
                <a:effectLst/>
              </a:rPr>
              <a:t>Arbeidstid, arbeidsplan mm </a:t>
            </a:r>
          </a:p>
          <a:p>
            <a:pPr marL="228600" lvl="1" indent="0">
              <a:lnSpc>
                <a:spcPct val="90000"/>
              </a:lnSpc>
              <a:buNone/>
            </a:pPr>
            <a:r>
              <a:rPr lang="nb-NO" sz="1900" b="0" i="0">
                <a:effectLst/>
              </a:rPr>
              <a:t>Arbeidstid på leir</a:t>
            </a:r>
          </a:p>
          <a:p>
            <a:pPr marL="228600" lvl="1" indent="0">
              <a:lnSpc>
                <a:spcPct val="90000"/>
              </a:lnSpc>
              <a:buNone/>
            </a:pPr>
            <a:endParaRPr lang="nb-NO" sz="1900" b="0" i="0">
              <a:effectLst/>
            </a:endParaRPr>
          </a:p>
          <a:p>
            <a:pPr marL="228600" lvl="1" indent="0">
              <a:lnSpc>
                <a:spcPct val="90000"/>
              </a:lnSpc>
              <a:buNone/>
            </a:pPr>
            <a:r>
              <a:rPr lang="nb-NO" sz="1900" b="0" i="0">
                <a:effectLst/>
              </a:rPr>
              <a:t>Alle skal kunne delta</a:t>
            </a:r>
          </a:p>
          <a:p>
            <a:pPr lvl="1">
              <a:lnSpc>
                <a:spcPct val="90000"/>
              </a:lnSpc>
            </a:pPr>
            <a:endParaRPr lang="nb-NO" sz="1900" b="0" i="0">
              <a:effectLst/>
            </a:endParaRPr>
          </a:p>
          <a:p>
            <a:pPr marL="0" indent="0">
              <a:lnSpc>
                <a:spcPct val="90000"/>
              </a:lnSpc>
              <a:buNone/>
            </a:pPr>
            <a:r>
              <a:rPr lang="nb-NO"/>
              <a:t>Generalsekretær i Kirkelig undervisningsforbund (KUFO)</a:t>
            </a:r>
          </a:p>
          <a:p>
            <a:pPr marL="0" indent="0">
              <a:lnSpc>
                <a:spcPct val="90000"/>
              </a:lnSpc>
              <a:buNone/>
            </a:pPr>
            <a:r>
              <a:rPr lang="nb-NO"/>
              <a:t>Harald Skarsaune</a:t>
            </a:r>
            <a:endParaRPr lang="en-US"/>
          </a:p>
        </p:txBody>
      </p:sp>
      <p:sp>
        <p:nvSpPr>
          <p:cNvPr id="21" name="Text Placeholder 3">
            <a:extLst>
              <a:ext uri="{FF2B5EF4-FFF2-40B4-BE49-F238E27FC236}">
                <a16:creationId xmlns:a16="http://schemas.microsoft.com/office/drawing/2014/main" id="{51024C3F-69AB-767D-C3EA-F765953CAFAB}"/>
              </a:ext>
            </a:extLst>
          </p:cNvPr>
          <p:cNvSpPr>
            <a:spLocks noGrp="1"/>
          </p:cNvSpPr>
          <p:nvPr>
            <p:ph type="body" sz="half" idx="2"/>
          </p:nvPr>
        </p:nvSpPr>
        <p:spPr>
          <a:xfrm>
            <a:off x="1115568" y="3549918"/>
            <a:ext cx="3794760" cy="2194036"/>
          </a:xfrm>
        </p:spPr>
        <p:txBody>
          <a:bodyPr/>
          <a:lstStyle/>
          <a:p>
            <a:endParaRPr lang="en-US"/>
          </a:p>
        </p:txBody>
      </p:sp>
    </p:spTree>
    <p:extLst>
      <p:ext uri="{BB962C8B-B14F-4D97-AF65-F5344CB8AC3E}">
        <p14:creationId xmlns:p14="http://schemas.microsoft.com/office/powerpoint/2010/main" val="384629021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0FEDC21-BCAA-EAA0-E325-6C2C5BA03826}"/>
              </a:ext>
            </a:extLst>
          </p:cNvPr>
          <p:cNvSpPr>
            <a:spLocks noGrp="1"/>
          </p:cNvSpPr>
          <p:nvPr>
            <p:ph type="title"/>
          </p:nvPr>
        </p:nvSpPr>
        <p:spPr>
          <a:xfrm>
            <a:off x="804672" y="2243828"/>
            <a:ext cx="4486656" cy="1141497"/>
          </a:xfrm>
        </p:spPr>
        <p:txBody>
          <a:bodyPr anchor="ctr">
            <a:normAutofit/>
          </a:bodyPr>
          <a:lstStyle/>
          <a:p>
            <a:r>
              <a:rPr lang="nb-NO"/>
              <a:t>Arbeidsplan</a:t>
            </a:r>
          </a:p>
        </p:txBody>
      </p:sp>
      <p:sp>
        <p:nvSpPr>
          <p:cNvPr id="3" name="Plassholder for innhold 2">
            <a:extLst>
              <a:ext uri="{FF2B5EF4-FFF2-40B4-BE49-F238E27FC236}">
                <a16:creationId xmlns:a16="http://schemas.microsoft.com/office/drawing/2014/main" id="{EAED2AF4-1EAD-D141-1C79-34CAEAA12659}"/>
              </a:ext>
            </a:extLst>
          </p:cNvPr>
          <p:cNvSpPr>
            <a:spLocks noGrp="1"/>
          </p:cNvSpPr>
          <p:nvPr>
            <p:ph idx="1"/>
          </p:nvPr>
        </p:nvSpPr>
        <p:spPr>
          <a:xfrm>
            <a:off x="6689427" y="86214"/>
            <a:ext cx="4815840" cy="6435883"/>
          </a:xfrm>
        </p:spPr>
        <p:txBody>
          <a:bodyPr vert="horz" lIns="91440" tIns="45720" rIns="91440" bIns="45720" rtlCol="0">
            <a:normAutofit lnSpcReduction="10000"/>
          </a:bodyPr>
          <a:lstStyle/>
          <a:p>
            <a:endParaRPr lang="nb-NO"/>
          </a:p>
          <a:p>
            <a:r>
              <a:rPr lang="nb-NO" b="0" i="0">
                <a:effectLst/>
              </a:rPr>
              <a:t>Dersom arbeidstakerne arbeider til ulike tider på døgnet, skal det utarbeides en arbeidsplan som </a:t>
            </a:r>
            <a:r>
              <a:rPr lang="nb-NO" b="1" i="0">
                <a:effectLst/>
              </a:rPr>
              <a:t>viser hvilke uker, dager og tider</a:t>
            </a:r>
            <a:r>
              <a:rPr lang="nb-NO" b="0" i="0">
                <a:effectLst/>
              </a:rPr>
              <a:t> den enkelte arbeidstaker skal arbeide. </a:t>
            </a:r>
          </a:p>
          <a:p>
            <a:endParaRPr lang="nb-NO" b="0" i="0">
              <a:effectLst/>
            </a:endParaRPr>
          </a:p>
          <a:p>
            <a:r>
              <a:rPr lang="nb-NO" b="0" i="0">
                <a:effectLst/>
              </a:rPr>
              <a:t>Arbeidsplanen skal utarbeides i samarbeid med arbeidstakernes tillitsvalgte</a:t>
            </a:r>
            <a:r>
              <a:rPr lang="nb-NO"/>
              <a:t> og har som mål at den ansatte skal vite når en har fri og når en skal arbeide i god til på forhand.</a:t>
            </a:r>
            <a:endParaRPr lang="nb-NO" b="0" i="0">
              <a:effectLst/>
            </a:endParaRPr>
          </a:p>
          <a:p>
            <a:endParaRPr lang="nb-NO" b="0" i="0">
              <a:effectLst/>
            </a:endParaRPr>
          </a:p>
          <a:p>
            <a:r>
              <a:rPr lang="nb-NO" b="0" i="0">
                <a:effectLst/>
              </a:rPr>
              <a:t>Dersom ikke annet fremgår av tariffavtale, skal arbeidsplanen drøftes med arbeidstakernes tillitsvalgte så tidlig som mulig og </a:t>
            </a:r>
            <a:r>
              <a:rPr lang="nb-NO" b="1" i="0">
                <a:effectLst/>
              </a:rPr>
              <a:t>senest to uker </a:t>
            </a:r>
            <a:r>
              <a:rPr lang="nb-NO" b="0" i="0">
                <a:effectLst/>
              </a:rPr>
              <a:t>før iverksettelsen. </a:t>
            </a:r>
          </a:p>
          <a:p>
            <a:endParaRPr lang="nb-NO" b="0" i="0">
              <a:effectLst/>
            </a:endParaRPr>
          </a:p>
          <a:p>
            <a:r>
              <a:rPr lang="nb-NO" b="0" i="0">
                <a:effectLst/>
              </a:rPr>
              <a:t>Arbeidsplanen skal være lett tilgjengelig for arbeidstakerne.</a:t>
            </a:r>
            <a:endParaRPr lang="nb-NO"/>
          </a:p>
        </p:txBody>
      </p:sp>
      <p:sp>
        <p:nvSpPr>
          <p:cNvPr id="8" name="Text Placeholder 3">
            <a:extLst>
              <a:ext uri="{FF2B5EF4-FFF2-40B4-BE49-F238E27FC236}">
                <a16:creationId xmlns:a16="http://schemas.microsoft.com/office/drawing/2014/main" id="{B471706E-DF44-64EE-8402-212DDE6B7A38}"/>
              </a:ext>
            </a:extLst>
          </p:cNvPr>
          <p:cNvSpPr>
            <a:spLocks noGrp="1"/>
          </p:cNvSpPr>
          <p:nvPr>
            <p:ph type="body" sz="half" idx="2"/>
          </p:nvPr>
        </p:nvSpPr>
        <p:spPr>
          <a:xfrm>
            <a:off x="1115568" y="3549918"/>
            <a:ext cx="3794760" cy="2194036"/>
          </a:xfrm>
        </p:spPr>
        <p:txBody>
          <a:bodyPr/>
          <a:lstStyle/>
          <a:p>
            <a:endParaRPr lang="en-US"/>
          </a:p>
        </p:txBody>
      </p:sp>
    </p:spTree>
    <p:extLst>
      <p:ext uri="{BB962C8B-B14F-4D97-AF65-F5344CB8AC3E}">
        <p14:creationId xmlns:p14="http://schemas.microsoft.com/office/powerpoint/2010/main" val="146809915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0FEDC21-BCAA-EAA0-E325-6C2C5BA03826}"/>
              </a:ext>
            </a:extLst>
          </p:cNvPr>
          <p:cNvSpPr>
            <a:spLocks noGrp="1"/>
          </p:cNvSpPr>
          <p:nvPr>
            <p:ph type="title"/>
          </p:nvPr>
        </p:nvSpPr>
        <p:spPr>
          <a:xfrm>
            <a:off x="615821" y="610971"/>
            <a:ext cx="5159828" cy="1134640"/>
          </a:xfrm>
        </p:spPr>
        <p:txBody>
          <a:bodyPr anchor="ctr">
            <a:normAutofit/>
          </a:bodyPr>
          <a:lstStyle/>
          <a:p>
            <a:r>
              <a:rPr lang="nb-NO"/>
              <a:t>Gjennomsnittsberegning</a:t>
            </a:r>
          </a:p>
        </p:txBody>
      </p:sp>
      <p:pic>
        <p:nvPicPr>
          <p:cNvPr id="5" name="Picture 4" descr="En hånd som holder en penn og skygge sirkler på et ark">
            <a:extLst>
              <a:ext uri="{FF2B5EF4-FFF2-40B4-BE49-F238E27FC236}">
                <a16:creationId xmlns:a16="http://schemas.microsoft.com/office/drawing/2014/main" id="{FB2BBF3C-60FE-FFB3-98CB-55EF3DE8BA2A}"/>
              </a:ext>
            </a:extLst>
          </p:cNvPr>
          <p:cNvPicPr>
            <a:picLocks noChangeAspect="1"/>
          </p:cNvPicPr>
          <p:nvPr/>
        </p:nvPicPr>
        <p:blipFill rotWithShape="1">
          <a:blip r:embed="rId3"/>
          <a:srcRect l="36320" r="11849" b="-1"/>
          <a:stretch/>
        </p:blipFill>
        <p:spPr>
          <a:xfrm>
            <a:off x="6095999" y="10"/>
            <a:ext cx="6102097" cy="6857990"/>
          </a:xfrm>
          <a:prstGeom prst="rect">
            <a:avLst/>
          </a:prstGeom>
          <a:noFill/>
        </p:spPr>
      </p:pic>
      <p:sp>
        <p:nvSpPr>
          <p:cNvPr id="3" name="Plassholder for innhold 2">
            <a:extLst>
              <a:ext uri="{FF2B5EF4-FFF2-40B4-BE49-F238E27FC236}">
                <a16:creationId xmlns:a16="http://schemas.microsoft.com/office/drawing/2014/main" id="{EAED2AF4-1EAD-D141-1C79-34CAEAA12659}"/>
              </a:ext>
            </a:extLst>
          </p:cNvPr>
          <p:cNvSpPr>
            <a:spLocks noGrp="1"/>
          </p:cNvSpPr>
          <p:nvPr>
            <p:ph type="body" sz="half" idx="2"/>
          </p:nvPr>
        </p:nvSpPr>
        <p:spPr>
          <a:xfrm>
            <a:off x="136810" y="2067393"/>
            <a:ext cx="5799014" cy="4646022"/>
          </a:xfrm>
        </p:spPr>
        <p:txBody>
          <a:bodyPr vert="horz" lIns="91440" tIns="45720" rIns="91440" bIns="45720" rtlCol="0" anchor="t">
            <a:noAutofit/>
          </a:bodyPr>
          <a:lstStyle/>
          <a:p>
            <a:pPr>
              <a:lnSpc>
                <a:spcPct val="90000"/>
              </a:lnSpc>
            </a:pPr>
            <a:r>
              <a:rPr lang="nb-NO" sz="2000"/>
              <a:t>Normalmodellen for arbeidstid er at en har fast arbeidstid hver dag. </a:t>
            </a:r>
          </a:p>
          <a:p>
            <a:pPr>
              <a:lnSpc>
                <a:spcPct val="90000"/>
              </a:lnSpc>
            </a:pPr>
            <a:endParaRPr lang="nb-NO" sz="2000"/>
          </a:p>
          <a:p>
            <a:pPr>
              <a:lnSpc>
                <a:spcPct val="90000"/>
              </a:lnSpc>
            </a:pPr>
            <a:endParaRPr lang="nb-NO" sz="2000"/>
          </a:p>
          <a:p>
            <a:pPr>
              <a:lnSpc>
                <a:spcPct val="90000"/>
              </a:lnSpc>
            </a:pPr>
            <a:r>
              <a:rPr lang="nb-NO" sz="2000"/>
              <a:t>Dersom en arbeider med ulikt antall timer skal det da også være en avtale om at dette er greit. Dette kalles en avtale om gjennomsnittsberegning. En slik avtale skal gjelde for en definert periode. Slik at ved periodens slutt skal gjennomsnittlig uketimetall være lik det som arbeidsavtalen tilsier.</a:t>
            </a:r>
          </a:p>
        </p:txBody>
      </p:sp>
    </p:spTree>
    <p:extLst>
      <p:ext uri="{BB962C8B-B14F-4D97-AF65-F5344CB8AC3E}">
        <p14:creationId xmlns:p14="http://schemas.microsoft.com/office/powerpoint/2010/main" val="145064375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9BAFB5"/>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0FEDC21-BCAA-EAA0-E325-6C2C5BA03826}"/>
              </a:ext>
            </a:extLst>
          </p:cNvPr>
          <p:cNvSpPr>
            <a:spLocks noGrp="1"/>
          </p:cNvSpPr>
          <p:nvPr>
            <p:ph type="title"/>
          </p:nvPr>
        </p:nvSpPr>
        <p:spPr>
          <a:xfrm>
            <a:off x="2357212" y="294170"/>
            <a:ext cx="7729728" cy="1188720"/>
          </a:xfrm>
        </p:spPr>
        <p:txBody>
          <a:bodyPr/>
          <a:lstStyle/>
          <a:p>
            <a:r>
              <a:rPr lang="nb-NO"/>
              <a:t>Gjennomsnittsberegning </a:t>
            </a:r>
            <a:br>
              <a:rPr lang="nb-NO"/>
            </a:br>
            <a:r>
              <a:rPr lang="nb-NO"/>
              <a:t>av arbeidstid AML §10-5</a:t>
            </a:r>
          </a:p>
        </p:txBody>
      </p:sp>
      <p:graphicFrame>
        <p:nvGraphicFramePr>
          <p:cNvPr id="4" name="Tabell 3">
            <a:extLst>
              <a:ext uri="{FF2B5EF4-FFF2-40B4-BE49-F238E27FC236}">
                <a16:creationId xmlns:a16="http://schemas.microsoft.com/office/drawing/2014/main" id="{9ADA0921-5A32-9D5D-55B6-08DD0C13F576}"/>
              </a:ext>
            </a:extLst>
          </p:cNvPr>
          <p:cNvGraphicFramePr>
            <a:graphicFrameLocks noGrp="1"/>
          </p:cNvGraphicFramePr>
          <p:nvPr>
            <p:extLst>
              <p:ext uri="{D42A27DB-BD31-4B8C-83A1-F6EECF244321}">
                <p14:modId xmlns:p14="http://schemas.microsoft.com/office/powerpoint/2010/main" val="901156052"/>
              </p:ext>
            </p:extLst>
          </p:nvPr>
        </p:nvGraphicFramePr>
        <p:xfrm>
          <a:off x="1096356" y="1616364"/>
          <a:ext cx="10251440" cy="5060866"/>
        </p:xfrm>
        <a:graphic>
          <a:graphicData uri="http://schemas.openxmlformats.org/drawingml/2006/table">
            <a:tbl>
              <a:tblPr/>
              <a:tblGrid>
                <a:gridCol w="10251440">
                  <a:extLst>
                    <a:ext uri="{9D8B030D-6E8A-4147-A177-3AD203B41FA5}">
                      <a16:colId xmlns:a16="http://schemas.microsoft.com/office/drawing/2014/main" val="1820528499"/>
                    </a:ext>
                  </a:extLst>
                </a:gridCol>
              </a:tblGrid>
              <a:tr h="5060866">
                <a:tc>
                  <a:txBody>
                    <a:bodyPr/>
                    <a:lstStyle/>
                    <a:p>
                      <a:pPr algn="l" fontAlgn="t"/>
                      <a:r>
                        <a:rPr lang="nb-NO" sz="2400">
                          <a:effectLst/>
                        </a:rPr>
                        <a:t>(1) Arbeidsgiver og arbeidstaker kan skriftlig avtale at den alminnelige arbeidstid kan ordnes slik at den i løpet av en periode på </a:t>
                      </a:r>
                      <a:r>
                        <a:rPr lang="nb-NO" sz="2400" b="1">
                          <a:effectLst/>
                        </a:rPr>
                        <a:t>høyst 52 uker </a:t>
                      </a:r>
                      <a:r>
                        <a:rPr lang="nb-NO" sz="2400">
                          <a:effectLst/>
                        </a:rPr>
                        <a:t>i gjennomsnitt ikke blir lenger enn foreskrevet i </a:t>
                      </a:r>
                      <a:r>
                        <a:rPr lang="nb-NO" sz="2400" u="none" strike="noStrike">
                          <a:solidFill>
                            <a:srgbClr val="DB142C"/>
                          </a:solidFill>
                          <a:effectLst/>
                          <a:hlinkClick r:id="rId3"/>
                        </a:rPr>
                        <a:t>§ 10-4</a:t>
                      </a:r>
                      <a:r>
                        <a:rPr lang="nb-NO" sz="2400">
                          <a:effectLst/>
                        </a:rPr>
                        <a:t>, men slik at den alminnelige arbeidstiden ikke overstiger </a:t>
                      </a:r>
                      <a:r>
                        <a:rPr lang="nb-NO" sz="2400" b="1">
                          <a:effectLst/>
                        </a:rPr>
                        <a:t>ti timer </a:t>
                      </a:r>
                      <a:r>
                        <a:rPr lang="nb-NO" sz="2400">
                          <a:effectLst/>
                        </a:rPr>
                        <a:t>i løpet av 24 timer og </a:t>
                      </a:r>
                      <a:r>
                        <a:rPr lang="nb-NO" sz="2400" b="1">
                          <a:effectLst/>
                        </a:rPr>
                        <a:t>48 timer </a:t>
                      </a:r>
                      <a:r>
                        <a:rPr lang="nb-NO" sz="2400">
                          <a:effectLst/>
                        </a:rPr>
                        <a:t>i løpet av sju dager. </a:t>
                      </a:r>
                    </a:p>
                    <a:p>
                      <a:pPr algn="l" fontAlgn="t"/>
                      <a:endParaRPr lang="nb-NO" sz="2400">
                        <a:effectLst/>
                      </a:endParaRPr>
                    </a:p>
                    <a:p>
                      <a:pPr algn="l" fontAlgn="t"/>
                      <a:r>
                        <a:rPr lang="nb-NO" sz="2400">
                          <a:effectLst/>
                        </a:rPr>
                        <a:t>Grensen på 48 timer i løpet av sju dager kan gjennomsnittsberegnes over en periode på </a:t>
                      </a:r>
                      <a:r>
                        <a:rPr lang="nb-NO" sz="2400" b="1">
                          <a:effectLst/>
                        </a:rPr>
                        <a:t>åtte uker</a:t>
                      </a:r>
                      <a:r>
                        <a:rPr lang="nb-NO" sz="2400">
                          <a:effectLst/>
                        </a:rPr>
                        <a:t>, likevel slik at den alminnelige arbeidstiden ikke overstiger </a:t>
                      </a:r>
                      <a:r>
                        <a:rPr lang="nb-NO" sz="2400" b="1">
                          <a:effectLst/>
                        </a:rPr>
                        <a:t>50 timer </a:t>
                      </a:r>
                      <a:r>
                        <a:rPr lang="nb-NO" sz="2400">
                          <a:effectLst/>
                        </a:rPr>
                        <a:t>i noen enkelt uke.</a:t>
                      </a:r>
                    </a:p>
                    <a:p>
                      <a:pPr algn="l" fontAlgn="t"/>
                      <a:endParaRPr lang="nb-NO" sz="2400">
                        <a:effectLst/>
                      </a:endParaRPr>
                    </a:p>
                    <a:p>
                      <a:pPr algn="l" fontAlgn="t"/>
                      <a:r>
                        <a:rPr lang="nb-NO" sz="2400">
                          <a:effectLst/>
                        </a:rPr>
                        <a:t>I tillegg kan tillitsvalgt inngå forpliktende avtaler på vegne av alle ansatte der en på enkelt tiltak kan arbeide </a:t>
                      </a:r>
                      <a:r>
                        <a:rPr lang="nb-NO" sz="2400" b="1">
                          <a:effectLst/>
                        </a:rPr>
                        <a:t>inntil 12,5 timer pr døgn </a:t>
                      </a:r>
                      <a:r>
                        <a:rPr lang="nb-NO" sz="2400">
                          <a:effectLst/>
                        </a:rPr>
                        <a:t>undere forutsetning av at antall arbeidstimer pr uke ikke overskrider. Grensen på </a:t>
                      </a:r>
                      <a:r>
                        <a:rPr lang="nb-NO" sz="2400" b="1">
                          <a:effectLst/>
                        </a:rPr>
                        <a:t>50 timer i løpet av 8 uker </a:t>
                      </a:r>
                      <a:r>
                        <a:rPr lang="nb-NO" sz="2400">
                          <a:effectLst/>
                        </a:rPr>
                        <a:t>gjelder også her. </a:t>
                      </a:r>
                    </a:p>
                  </a:txBody>
                  <a:tcPr>
                    <a:lnL>
                      <a:noFill/>
                    </a:lnL>
                    <a:lnR>
                      <a:noFill/>
                    </a:lnR>
                    <a:lnT>
                      <a:noFill/>
                    </a:lnT>
                    <a:lnB>
                      <a:noFill/>
                    </a:lnB>
                    <a:solidFill>
                      <a:srgbClr val="86CAC0"/>
                    </a:solidFill>
                  </a:tcPr>
                </a:tc>
                <a:extLst>
                  <a:ext uri="{0D108BD9-81ED-4DB2-BD59-A6C34878D82A}">
                    <a16:rowId xmlns:a16="http://schemas.microsoft.com/office/drawing/2014/main" val="4206608638"/>
                  </a:ext>
                </a:extLst>
              </a:tr>
            </a:tbl>
          </a:graphicData>
        </a:graphic>
      </p:graphicFrame>
      <p:sp>
        <p:nvSpPr>
          <p:cNvPr id="5" name="Rectangle 1">
            <a:extLst>
              <a:ext uri="{FF2B5EF4-FFF2-40B4-BE49-F238E27FC236}">
                <a16:creationId xmlns:a16="http://schemas.microsoft.com/office/drawing/2014/main" id="{5F10570B-92C4-9A24-17D7-DB0B326762EE}"/>
              </a:ext>
            </a:extLst>
          </p:cNvPr>
          <p:cNvSpPr>
            <a:spLocks noChangeArrowheads="1"/>
          </p:cNvSpPr>
          <p:nvPr/>
        </p:nvSpPr>
        <p:spPr bwMode="auto">
          <a:xfrm>
            <a:off x="3255963" y="2851250"/>
            <a:ext cx="65" cy="574476"/>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63480" rIns="0" bIns="6348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nb-NO" altLang="nb-NO" sz="1100" b="0" i="0" u="none" strike="noStrike" cap="none" normalizeH="0" baseline="0">
              <a:ln>
                <a:noFill/>
              </a:ln>
              <a:solidFill>
                <a:srgbClr val="333333"/>
              </a:solidFill>
              <a:effectLst/>
              <a:latin typeface="Helvetica Neue"/>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nb-NO" altLang="nb-NO"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94143529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9BAFB5"/>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0FEDC21-BCAA-EAA0-E325-6C2C5BA03826}"/>
              </a:ext>
            </a:extLst>
          </p:cNvPr>
          <p:cNvSpPr>
            <a:spLocks noGrp="1"/>
          </p:cNvSpPr>
          <p:nvPr>
            <p:ph type="title"/>
          </p:nvPr>
        </p:nvSpPr>
        <p:spPr/>
        <p:txBody>
          <a:bodyPr/>
          <a:lstStyle/>
          <a:p>
            <a:r>
              <a:rPr lang="nb-NO"/>
              <a:t>Det finnes unntaksregler</a:t>
            </a:r>
          </a:p>
        </p:txBody>
      </p:sp>
      <p:sp>
        <p:nvSpPr>
          <p:cNvPr id="3" name="Plassholder for innhold 2">
            <a:extLst>
              <a:ext uri="{FF2B5EF4-FFF2-40B4-BE49-F238E27FC236}">
                <a16:creationId xmlns:a16="http://schemas.microsoft.com/office/drawing/2014/main" id="{EAED2AF4-1EAD-D141-1C79-34CAEAA12659}"/>
              </a:ext>
            </a:extLst>
          </p:cNvPr>
          <p:cNvSpPr>
            <a:spLocks noGrp="1"/>
          </p:cNvSpPr>
          <p:nvPr>
            <p:ph idx="1"/>
          </p:nvPr>
        </p:nvSpPr>
        <p:spPr>
          <a:xfrm>
            <a:off x="1099127" y="2313805"/>
            <a:ext cx="9892146" cy="3579503"/>
          </a:xfrm>
        </p:spPr>
        <p:txBody>
          <a:bodyPr vert="horz" lIns="91440" tIns="45720" rIns="91440" bIns="45720" rtlCol="0" anchor="t">
            <a:normAutofit/>
          </a:bodyPr>
          <a:lstStyle/>
          <a:p>
            <a:r>
              <a:rPr lang="nb-NO" sz="2800"/>
              <a:t>Disse forutsetter avtale om gjennomsnittsberegning:</a:t>
            </a:r>
          </a:p>
          <a:p>
            <a:r>
              <a:rPr lang="nb-NO" sz="2800"/>
              <a:t>- Mellom arbeidsgiver og ansatt  - inntil 10 timer</a:t>
            </a:r>
          </a:p>
          <a:p>
            <a:r>
              <a:rPr lang="nb-NO" sz="2800"/>
              <a:t>- Mellom arbeidsgiver og tillitsvalgt – inntil 12,5 timer</a:t>
            </a:r>
          </a:p>
          <a:p>
            <a:r>
              <a:rPr lang="nb-NO" sz="2800"/>
              <a:t>- Mellom arbeidsgiver og tillitsvalgt som godkjennes</a:t>
            </a:r>
          </a:p>
          <a:p>
            <a:r>
              <a:rPr lang="nb-NO" sz="2800"/>
              <a:t>   av fagforbund med innstillingsrett. – inntil 16 timer</a:t>
            </a:r>
          </a:p>
        </p:txBody>
      </p:sp>
    </p:spTree>
    <p:extLst>
      <p:ext uri="{BB962C8B-B14F-4D97-AF65-F5344CB8AC3E}">
        <p14:creationId xmlns:p14="http://schemas.microsoft.com/office/powerpoint/2010/main" val="318310252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0FEDC21-BCAA-EAA0-E325-6C2C5BA03826}"/>
              </a:ext>
            </a:extLst>
          </p:cNvPr>
          <p:cNvSpPr>
            <a:spLocks noGrp="1"/>
          </p:cNvSpPr>
          <p:nvPr>
            <p:ph type="title"/>
          </p:nvPr>
        </p:nvSpPr>
        <p:spPr>
          <a:xfrm>
            <a:off x="804672" y="2243828"/>
            <a:ext cx="4486656" cy="1141497"/>
          </a:xfrm>
        </p:spPr>
        <p:txBody>
          <a:bodyPr anchor="ctr">
            <a:normAutofit/>
          </a:bodyPr>
          <a:lstStyle/>
          <a:p>
            <a:r>
              <a:rPr lang="nb-NO"/>
              <a:t>Kompenserende hvile</a:t>
            </a:r>
          </a:p>
        </p:txBody>
      </p:sp>
      <p:sp>
        <p:nvSpPr>
          <p:cNvPr id="3" name="Plassholder for innhold 2">
            <a:extLst>
              <a:ext uri="{FF2B5EF4-FFF2-40B4-BE49-F238E27FC236}">
                <a16:creationId xmlns:a16="http://schemas.microsoft.com/office/drawing/2014/main" id="{EAED2AF4-1EAD-D141-1C79-34CAEAA12659}"/>
              </a:ext>
            </a:extLst>
          </p:cNvPr>
          <p:cNvSpPr>
            <a:spLocks noGrp="1"/>
          </p:cNvSpPr>
          <p:nvPr>
            <p:ph idx="1"/>
          </p:nvPr>
        </p:nvSpPr>
        <p:spPr>
          <a:xfrm>
            <a:off x="6689427" y="86214"/>
            <a:ext cx="4815840" cy="6435883"/>
          </a:xfrm>
        </p:spPr>
        <p:txBody>
          <a:bodyPr vert="horz" lIns="91440" tIns="45720" rIns="91440" bIns="45720" rtlCol="0">
            <a:normAutofit/>
          </a:bodyPr>
          <a:lstStyle/>
          <a:p>
            <a:endParaRPr lang="nb-NO"/>
          </a:p>
          <a:p>
            <a:r>
              <a:rPr lang="nb-NO" b="0" i="0">
                <a:effectLst/>
              </a:rPr>
              <a:t>Arbeidsmiljøloven sier at det mellom arbeidsperiodene skal være en arbeidsfriperiode på minst 11 timer.</a:t>
            </a:r>
          </a:p>
          <a:p>
            <a:r>
              <a:rPr lang="nb-NO" b="0" i="0">
                <a:effectLst/>
              </a:rPr>
              <a:t>Arbeidsmiljøloven sier at alle skal ha en ukentlig fridag. Denne skal plasseres slik at du til sammen har en arbeidsfriperiode på minst 35 timer. </a:t>
            </a:r>
          </a:p>
          <a:p>
            <a:r>
              <a:rPr lang="nb-NO"/>
              <a:t>Dette er vanskelig å gjennomføre på leir!</a:t>
            </a:r>
          </a:p>
          <a:p>
            <a:r>
              <a:rPr lang="nb-NO"/>
              <a:t>Loven sier derfor at der dette ikke er mulig skal det så snart som mulig legges en fridag slik at den ansatte får tatt ut den fri en skulle hatt dagene forut. </a:t>
            </a:r>
          </a:p>
          <a:p>
            <a:r>
              <a:rPr lang="nb-NO"/>
              <a:t>Dette er ikke en ekstra fridag, men en ordinær fridag som skal plasseres slik at den ansatte får fri (35 timer) så snart som mulig etter leiraktiviteten. </a:t>
            </a:r>
          </a:p>
        </p:txBody>
      </p:sp>
      <p:sp>
        <p:nvSpPr>
          <p:cNvPr id="8" name="Text Placeholder 3">
            <a:extLst>
              <a:ext uri="{FF2B5EF4-FFF2-40B4-BE49-F238E27FC236}">
                <a16:creationId xmlns:a16="http://schemas.microsoft.com/office/drawing/2014/main" id="{B471706E-DF44-64EE-8402-212DDE6B7A38}"/>
              </a:ext>
            </a:extLst>
          </p:cNvPr>
          <p:cNvSpPr>
            <a:spLocks noGrp="1"/>
          </p:cNvSpPr>
          <p:nvPr>
            <p:ph type="body" sz="half" idx="2"/>
          </p:nvPr>
        </p:nvSpPr>
        <p:spPr>
          <a:xfrm>
            <a:off x="1115568" y="3549918"/>
            <a:ext cx="3794760" cy="2194036"/>
          </a:xfrm>
        </p:spPr>
        <p:txBody>
          <a:bodyPr/>
          <a:lstStyle/>
          <a:p>
            <a:endParaRPr lang="en-US"/>
          </a:p>
        </p:txBody>
      </p:sp>
    </p:spTree>
    <p:extLst>
      <p:ext uri="{BB962C8B-B14F-4D97-AF65-F5344CB8AC3E}">
        <p14:creationId xmlns:p14="http://schemas.microsoft.com/office/powerpoint/2010/main" val="249468749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9BAFB5"/>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0FEDC21-BCAA-EAA0-E325-6C2C5BA03826}"/>
              </a:ext>
            </a:extLst>
          </p:cNvPr>
          <p:cNvSpPr>
            <a:spLocks noGrp="1"/>
          </p:cNvSpPr>
          <p:nvPr>
            <p:ph type="title"/>
          </p:nvPr>
        </p:nvSpPr>
        <p:spPr/>
        <p:txBody>
          <a:bodyPr/>
          <a:lstStyle/>
          <a:p>
            <a:r>
              <a:rPr lang="nb-NO"/>
              <a:t>Sentrale særavtaler avtaler arbeidstid på leir</a:t>
            </a:r>
          </a:p>
        </p:txBody>
      </p:sp>
      <p:sp>
        <p:nvSpPr>
          <p:cNvPr id="3" name="Plassholder for innhold 2">
            <a:extLst>
              <a:ext uri="{FF2B5EF4-FFF2-40B4-BE49-F238E27FC236}">
                <a16:creationId xmlns:a16="http://schemas.microsoft.com/office/drawing/2014/main" id="{EAED2AF4-1EAD-D141-1C79-34CAEAA12659}"/>
              </a:ext>
            </a:extLst>
          </p:cNvPr>
          <p:cNvSpPr>
            <a:spLocks noGrp="1"/>
          </p:cNvSpPr>
          <p:nvPr>
            <p:ph idx="1"/>
          </p:nvPr>
        </p:nvSpPr>
        <p:spPr>
          <a:xfrm>
            <a:off x="1477817" y="2313805"/>
            <a:ext cx="9264073" cy="4360533"/>
          </a:xfrm>
        </p:spPr>
        <p:txBody>
          <a:bodyPr vert="horz" lIns="91440" tIns="45720" rIns="91440" bIns="45720" rtlCol="0" anchor="t">
            <a:normAutofit fontScale="47500" lnSpcReduction="20000"/>
          </a:bodyPr>
          <a:lstStyle/>
          <a:p>
            <a:r>
              <a:rPr lang="nb-NO" sz="3300" b="1"/>
              <a:t>I 2007 samarbeidet KA og fagforbundene </a:t>
            </a:r>
            <a:r>
              <a:rPr lang="nb-NO" sz="3300"/>
              <a:t>om å få på plass ordninger som </a:t>
            </a:r>
            <a:r>
              <a:rPr lang="nb-NO" sz="3300" b="1"/>
              <a:t>sikrer at leirarbeid er lovlig </a:t>
            </a:r>
          </a:p>
          <a:p>
            <a:r>
              <a:rPr lang="nb-NO" sz="3300"/>
              <a:t>gjennomført og at ansatte får en </a:t>
            </a:r>
            <a:r>
              <a:rPr lang="nb-NO" sz="3300" b="1"/>
              <a:t>rimelig godgjøring og avspasering </a:t>
            </a:r>
            <a:r>
              <a:rPr lang="nb-NO" sz="3300"/>
              <a:t>for arbeidet på leir. </a:t>
            </a:r>
          </a:p>
          <a:p>
            <a:endParaRPr lang="nb-NO" sz="2800"/>
          </a:p>
          <a:p>
            <a:r>
              <a:rPr lang="nb-NO" sz="3800"/>
              <a:t>- Disse kan ikke avtale noe som er i strid med arbeidsmiljøloven!</a:t>
            </a:r>
          </a:p>
          <a:p>
            <a:endParaRPr lang="nb-NO" sz="3800"/>
          </a:p>
          <a:p>
            <a:r>
              <a:rPr lang="nb-NO" sz="3800"/>
              <a:t>- Kan avtale fravik som loven gir adgang til! AML 10-12.4</a:t>
            </a:r>
          </a:p>
          <a:p>
            <a:endParaRPr lang="nb-NO" sz="3800"/>
          </a:p>
          <a:p>
            <a:r>
              <a:rPr lang="nb-NO" sz="3800"/>
              <a:t>- Avtaler særskilt godgjøring for arbeidstid på leir</a:t>
            </a:r>
          </a:p>
          <a:p>
            <a:endParaRPr lang="nb-NO" sz="3800"/>
          </a:p>
          <a:p>
            <a:pPr marL="228600" marR="0" lvl="0" indent="-228600" algn="l" defTabSz="914400" rtl="0" eaLnBrk="1" fontAlgn="auto" latinLnBrk="0" hangingPunct="1">
              <a:lnSpc>
                <a:spcPct val="100000"/>
              </a:lnSpc>
              <a:spcBef>
                <a:spcPts val="1000"/>
              </a:spcBef>
              <a:spcAft>
                <a:spcPts val="0"/>
              </a:spcAft>
              <a:buClr>
                <a:srgbClr val="9BAFB5"/>
              </a:buClr>
              <a:buSzTx/>
              <a:buFont typeface="Arial" panose="020B0604020202020204" pitchFamily="34" charset="0"/>
              <a:buChar char="•"/>
              <a:tabLst/>
              <a:defRPr/>
            </a:pPr>
            <a:r>
              <a:rPr kumimoji="0" lang="nb-NO" sz="3300" b="0" i="0" u="none" strike="noStrike" kern="1200" cap="none" spc="0" normalizeH="0" baseline="0" noProof="0">
                <a:ln>
                  <a:noFill/>
                </a:ln>
                <a:solidFill>
                  <a:srgbClr val="000000">
                    <a:lumMod val="85000"/>
                    <a:lumOff val="15000"/>
                  </a:srgbClr>
                </a:solidFill>
                <a:effectLst/>
                <a:uLnTx/>
                <a:uFillTx/>
                <a:latin typeface="Gill Sans MT" panose="020B0502020104020203"/>
                <a:ea typeface="+mn-ea"/>
                <a:cs typeface="+mn-cs"/>
              </a:rPr>
              <a:t>- Sentrale særavtaler inneholder regler for avspasering og godgjøring for arbeid på leir</a:t>
            </a:r>
          </a:p>
          <a:p>
            <a:endParaRPr lang="nb-NO" sz="3800"/>
          </a:p>
          <a:p>
            <a:r>
              <a:rPr lang="nb-NO" sz="3800"/>
              <a:t>- Lokale avtaler kan ikke endre dette, </a:t>
            </a:r>
            <a:r>
              <a:rPr lang="nb-NO" sz="3800" b="1"/>
              <a:t>men kan gi bedre vilkår </a:t>
            </a:r>
            <a:r>
              <a:rPr lang="nb-NO" sz="3800"/>
              <a:t>og tilleggsrettigheter</a:t>
            </a:r>
          </a:p>
          <a:p>
            <a:endParaRPr lang="nb-NO" sz="3800"/>
          </a:p>
        </p:txBody>
      </p:sp>
    </p:spTree>
    <p:extLst>
      <p:ext uri="{BB962C8B-B14F-4D97-AF65-F5344CB8AC3E}">
        <p14:creationId xmlns:p14="http://schemas.microsoft.com/office/powerpoint/2010/main" val="1154290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0FEDC21-BCAA-EAA0-E325-6C2C5BA03826}"/>
              </a:ext>
            </a:extLst>
          </p:cNvPr>
          <p:cNvSpPr>
            <a:spLocks noGrp="1"/>
          </p:cNvSpPr>
          <p:nvPr>
            <p:ph type="title"/>
          </p:nvPr>
        </p:nvSpPr>
        <p:spPr>
          <a:xfrm>
            <a:off x="335902" y="1464906"/>
            <a:ext cx="5337110" cy="1920419"/>
          </a:xfrm>
        </p:spPr>
        <p:txBody>
          <a:bodyPr anchor="ctr">
            <a:normAutofit/>
          </a:bodyPr>
          <a:lstStyle/>
          <a:p>
            <a:r>
              <a:rPr lang="nb-NO" sz="2400"/>
              <a:t>Hovedpunkter i søknad </a:t>
            </a:r>
            <a:br>
              <a:rPr lang="nb-NO" sz="2400"/>
            </a:br>
            <a:r>
              <a:rPr lang="nb-NO" sz="2400"/>
              <a:t>om </a:t>
            </a:r>
            <a:br>
              <a:rPr lang="nb-NO" sz="2400"/>
            </a:br>
            <a:r>
              <a:rPr lang="nb-NO" sz="2400"/>
              <a:t>godkjenning av fravik fra AML. (arbeidsmiljøloven)</a:t>
            </a:r>
          </a:p>
        </p:txBody>
      </p:sp>
      <p:sp>
        <p:nvSpPr>
          <p:cNvPr id="3" name="Plassholder for innhold 2">
            <a:extLst>
              <a:ext uri="{FF2B5EF4-FFF2-40B4-BE49-F238E27FC236}">
                <a16:creationId xmlns:a16="http://schemas.microsoft.com/office/drawing/2014/main" id="{EAED2AF4-1EAD-D141-1C79-34CAEAA12659}"/>
              </a:ext>
            </a:extLst>
          </p:cNvPr>
          <p:cNvSpPr>
            <a:spLocks noGrp="1"/>
          </p:cNvSpPr>
          <p:nvPr>
            <p:ph idx="1"/>
          </p:nvPr>
        </p:nvSpPr>
        <p:spPr>
          <a:xfrm>
            <a:off x="6200775" y="247650"/>
            <a:ext cx="5848350" cy="6400800"/>
          </a:xfrm>
        </p:spPr>
        <p:txBody>
          <a:bodyPr vert="horz" lIns="91440" tIns="45720" rIns="91440" bIns="45720" rtlCol="0">
            <a:normAutofit lnSpcReduction="10000"/>
          </a:bodyPr>
          <a:lstStyle/>
          <a:p>
            <a:r>
              <a:rPr lang="nb-NO" sz="2400"/>
              <a:t>- Kartlegging og begrunnelse for utvidet </a:t>
            </a:r>
          </a:p>
          <a:p>
            <a:r>
              <a:rPr lang="nb-NO" sz="2400"/>
              <a:t>  arbeidstid på leir.</a:t>
            </a:r>
          </a:p>
          <a:p>
            <a:endParaRPr lang="nb-NO" sz="2400"/>
          </a:p>
          <a:p>
            <a:r>
              <a:rPr lang="nb-NO" sz="2400"/>
              <a:t>- Lokal avtale mellom arbeidsgiver og  </a:t>
            </a:r>
          </a:p>
          <a:p>
            <a:r>
              <a:rPr lang="nb-NO" sz="2400"/>
              <a:t>  tillitsvalgte i de forbund som har   </a:t>
            </a:r>
          </a:p>
          <a:p>
            <a:r>
              <a:rPr lang="nb-NO" sz="2400"/>
              <a:t>  medlemmer som omfattes av søknaden.</a:t>
            </a:r>
          </a:p>
          <a:p>
            <a:endParaRPr lang="nb-NO" sz="2400"/>
          </a:p>
          <a:p>
            <a:r>
              <a:rPr lang="nb-NO" sz="2400"/>
              <a:t>- Lokal avtale med vedlagt dokumentasjon   </a:t>
            </a:r>
          </a:p>
          <a:p>
            <a:r>
              <a:rPr lang="nb-NO" sz="2400"/>
              <a:t>  sendes til sentral  godkjenning</a:t>
            </a:r>
          </a:p>
          <a:p>
            <a:endParaRPr lang="nb-NO" sz="2400"/>
          </a:p>
          <a:p>
            <a:r>
              <a:rPr lang="nb-NO" sz="2400"/>
              <a:t>- Søknad behandles og sendes evt. i retur </a:t>
            </a:r>
          </a:p>
          <a:p>
            <a:r>
              <a:rPr lang="nb-NO" sz="2400"/>
              <a:t>  for ytterligere dokumentasjon. </a:t>
            </a:r>
          </a:p>
          <a:p>
            <a:endParaRPr lang="nb-NO" sz="2400"/>
          </a:p>
          <a:p>
            <a:r>
              <a:rPr lang="nb-NO" sz="2400"/>
              <a:t>- God tur!</a:t>
            </a:r>
          </a:p>
        </p:txBody>
      </p:sp>
      <p:sp>
        <p:nvSpPr>
          <p:cNvPr id="8" name="Text Placeholder 3">
            <a:extLst>
              <a:ext uri="{FF2B5EF4-FFF2-40B4-BE49-F238E27FC236}">
                <a16:creationId xmlns:a16="http://schemas.microsoft.com/office/drawing/2014/main" id="{D6E1B6BA-2584-2D5D-E6E9-9D3AD69F655B}"/>
              </a:ext>
            </a:extLst>
          </p:cNvPr>
          <p:cNvSpPr>
            <a:spLocks noGrp="1"/>
          </p:cNvSpPr>
          <p:nvPr>
            <p:ph type="body" sz="half" idx="2"/>
          </p:nvPr>
        </p:nvSpPr>
        <p:spPr>
          <a:xfrm>
            <a:off x="1115568" y="3549918"/>
            <a:ext cx="3794760" cy="2194036"/>
          </a:xfrm>
        </p:spPr>
        <p:txBody>
          <a:bodyPr/>
          <a:lstStyle/>
          <a:p>
            <a:endParaRPr lang="en-US"/>
          </a:p>
        </p:txBody>
      </p:sp>
    </p:spTree>
    <p:extLst>
      <p:ext uri="{BB962C8B-B14F-4D97-AF65-F5344CB8AC3E}">
        <p14:creationId xmlns:p14="http://schemas.microsoft.com/office/powerpoint/2010/main" val="340272634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0FEDC21-BCAA-EAA0-E325-6C2C5BA03826}"/>
              </a:ext>
            </a:extLst>
          </p:cNvPr>
          <p:cNvSpPr>
            <a:spLocks noGrp="1"/>
          </p:cNvSpPr>
          <p:nvPr>
            <p:ph type="title"/>
          </p:nvPr>
        </p:nvSpPr>
        <p:spPr>
          <a:xfrm>
            <a:off x="804672" y="2243828"/>
            <a:ext cx="4486656" cy="1141497"/>
          </a:xfrm>
        </p:spPr>
        <p:txBody>
          <a:bodyPr anchor="ctr">
            <a:normAutofit/>
          </a:bodyPr>
          <a:lstStyle/>
          <a:p>
            <a:r>
              <a:rPr lang="nb-NO"/>
              <a:t>Om lokal avtale</a:t>
            </a:r>
          </a:p>
        </p:txBody>
      </p:sp>
      <p:sp>
        <p:nvSpPr>
          <p:cNvPr id="3" name="Plassholder for innhold 2">
            <a:extLst>
              <a:ext uri="{FF2B5EF4-FFF2-40B4-BE49-F238E27FC236}">
                <a16:creationId xmlns:a16="http://schemas.microsoft.com/office/drawing/2014/main" id="{EAED2AF4-1EAD-D141-1C79-34CAEAA12659}"/>
              </a:ext>
            </a:extLst>
          </p:cNvPr>
          <p:cNvSpPr>
            <a:spLocks noGrp="1"/>
          </p:cNvSpPr>
          <p:nvPr>
            <p:ph idx="1"/>
          </p:nvPr>
        </p:nvSpPr>
        <p:spPr>
          <a:xfrm>
            <a:off x="6298163" y="195943"/>
            <a:ext cx="5635690" cy="6372808"/>
          </a:xfrm>
        </p:spPr>
        <p:txBody>
          <a:bodyPr vert="horz" lIns="91440" tIns="45720" rIns="91440" bIns="45720" rtlCol="0">
            <a:normAutofit/>
          </a:bodyPr>
          <a:lstStyle/>
          <a:p>
            <a:pPr>
              <a:lnSpc>
                <a:spcPct val="90000"/>
              </a:lnSpc>
            </a:pPr>
            <a:endParaRPr lang="nb-NO" sz="1600" b="1"/>
          </a:p>
          <a:p>
            <a:pPr>
              <a:lnSpc>
                <a:spcPct val="90000"/>
              </a:lnSpc>
            </a:pPr>
            <a:endParaRPr lang="nb-NO" sz="1600" b="1"/>
          </a:p>
          <a:p>
            <a:pPr>
              <a:lnSpc>
                <a:spcPct val="90000"/>
              </a:lnSpc>
            </a:pPr>
            <a:r>
              <a:rPr lang="nb-NO" sz="1800" b="1"/>
              <a:t>- Arbeidsgiver har ansvar </a:t>
            </a:r>
            <a:r>
              <a:rPr lang="nb-NO" sz="1800"/>
              <a:t>for å søke godkjenning og at lokal avtale blir inngått. </a:t>
            </a:r>
          </a:p>
          <a:p>
            <a:pPr lvl="1">
              <a:lnSpc>
                <a:spcPct val="90000"/>
              </a:lnSpc>
            </a:pPr>
            <a:r>
              <a:rPr lang="nb-NO" sz="1800"/>
              <a:t>- I mange tilfeller vil ansatte som en del av sitt arbeid </a:t>
            </a:r>
          </a:p>
          <a:p>
            <a:pPr lvl="1">
              <a:lnSpc>
                <a:spcPct val="90000"/>
              </a:lnSpc>
            </a:pPr>
            <a:r>
              <a:rPr lang="nb-NO" sz="1800"/>
              <a:t>   få i oppdrag å bidra med opplysninger som kreves. </a:t>
            </a:r>
          </a:p>
          <a:p>
            <a:pPr lvl="1">
              <a:lnSpc>
                <a:spcPct val="90000"/>
              </a:lnSpc>
            </a:pPr>
            <a:endParaRPr lang="nb-NO" sz="1800"/>
          </a:p>
          <a:p>
            <a:pPr>
              <a:lnSpc>
                <a:spcPct val="90000"/>
              </a:lnSpc>
            </a:pPr>
            <a:endParaRPr lang="nb-NO" sz="1800"/>
          </a:p>
          <a:p>
            <a:pPr>
              <a:lnSpc>
                <a:spcPct val="90000"/>
              </a:lnSpc>
            </a:pPr>
            <a:r>
              <a:rPr lang="nb-NO" sz="1800"/>
              <a:t>- </a:t>
            </a:r>
            <a:r>
              <a:rPr lang="nb-NO" sz="1800" b="1"/>
              <a:t>Skal inngås med og signeres av tillitsvalgt </a:t>
            </a:r>
            <a:r>
              <a:rPr lang="nb-NO" sz="1800"/>
              <a:t>fra de </a:t>
            </a:r>
          </a:p>
          <a:p>
            <a:pPr>
              <a:lnSpc>
                <a:spcPct val="90000"/>
              </a:lnSpc>
            </a:pPr>
            <a:r>
              <a:rPr lang="nb-NO" sz="1800"/>
              <a:t>  aktuelle fagforbund. </a:t>
            </a:r>
          </a:p>
          <a:p>
            <a:pPr marL="228600" lvl="1" indent="0">
              <a:lnSpc>
                <a:spcPct val="90000"/>
              </a:lnSpc>
              <a:buNone/>
            </a:pPr>
            <a:r>
              <a:rPr lang="nb-NO" sz="1800"/>
              <a:t>	- Det er derfor en forutsetning at det finnes </a:t>
            </a:r>
          </a:p>
          <a:p>
            <a:pPr marL="228600" lvl="1" indent="0">
              <a:lnSpc>
                <a:spcPct val="90000"/>
              </a:lnSpc>
              <a:buNone/>
            </a:pPr>
            <a:r>
              <a:rPr lang="nb-NO" sz="1800"/>
              <a:t>              lokal eller område tillitsvalgt for at slik avtale         </a:t>
            </a:r>
          </a:p>
          <a:p>
            <a:pPr marL="228600" lvl="1" indent="0">
              <a:lnSpc>
                <a:spcPct val="90000"/>
              </a:lnSpc>
              <a:buNone/>
            </a:pPr>
            <a:r>
              <a:rPr lang="nb-NO" sz="1800"/>
              <a:t>              kan inngås.</a:t>
            </a:r>
          </a:p>
          <a:p>
            <a:pPr lvl="3">
              <a:lnSpc>
                <a:spcPct val="90000"/>
              </a:lnSpc>
              <a:buFontTx/>
              <a:buChar char="-"/>
            </a:pPr>
            <a:r>
              <a:rPr kumimoji="0" lang="nb-NO" sz="1800" b="0" i="0" u="none" strike="noStrike" kern="1200" cap="none" spc="0" normalizeH="0" baseline="0" noProof="0">
                <a:ln>
                  <a:noFill/>
                </a:ln>
                <a:effectLst/>
                <a:uLnTx/>
                <a:uFillTx/>
              </a:rPr>
              <a:t>- Uorganiserte kan hverken inngås slik avtale      </a:t>
            </a:r>
          </a:p>
          <a:p>
            <a:pPr lvl="3">
              <a:lnSpc>
                <a:spcPct val="90000"/>
              </a:lnSpc>
              <a:buFontTx/>
              <a:buChar char="-"/>
            </a:pPr>
            <a:r>
              <a:rPr lang="nb-NO" sz="1800"/>
              <a:t>  </a:t>
            </a:r>
            <a:r>
              <a:rPr kumimoji="0" lang="nb-NO" sz="1800" b="0" i="0" u="none" strike="noStrike" kern="1200" cap="none" spc="0" normalizeH="0" baseline="0" noProof="0">
                <a:ln>
                  <a:noFill/>
                </a:ln>
                <a:effectLst/>
                <a:uLnTx/>
                <a:uFillTx/>
              </a:rPr>
              <a:t>eller søke om</a:t>
            </a:r>
            <a:r>
              <a:rPr lang="nb-NO" sz="1800"/>
              <a:t> </a:t>
            </a:r>
            <a:r>
              <a:rPr kumimoji="0" lang="nb-NO" sz="1800" b="0" i="0" u="none" strike="noStrike" kern="1200" cap="none" spc="0" normalizeH="0" baseline="0" noProof="0">
                <a:ln>
                  <a:noFill/>
                </a:ln>
                <a:effectLst/>
                <a:uLnTx/>
                <a:uFillTx/>
              </a:rPr>
              <a:t>sentrale godkjenning.</a:t>
            </a:r>
            <a:endParaRPr lang="nb-NO" sz="1800"/>
          </a:p>
          <a:p>
            <a:pPr lvl="1">
              <a:lnSpc>
                <a:spcPct val="90000"/>
              </a:lnSpc>
              <a:buFontTx/>
              <a:buChar char="-"/>
            </a:pPr>
            <a:endParaRPr lang="nb-NO"/>
          </a:p>
          <a:p>
            <a:pPr>
              <a:lnSpc>
                <a:spcPct val="90000"/>
              </a:lnSpc>
            </a:pPr>
            <a:endParaRPr lang="nb-NO" sz="1600"/>
          </a:p>
        </p:txBody>
      </p:sp>
      <p:sp>
        <p:nvSpPr>
          <p:cNvPr id="8" name="Text Placeholder 3">
            <a:extLst>
              <a:ext uri="{FF2B5EF4-FFF2-40B4-BE49-F238E27FC236}">
                <a16:creationId xmlns:a16="http://schemas.microsoft.com/office/drawing/2014/main" id="{7107CE74-2E39-B733-77D5-76532EA725AB}"/>
              </a:ext>
            </a:extLst>
          </p:cNvPr>
          <p:cNvSpPr>
            <a:spLocks noGrp="1"/>
          </p:cNvSpPr>
          <p:nvPr>
            <p:ph type="body" sz="half" idx="2"/>
          </p:nvPr>
        </p:nvSpPr>
        <p:spPr>
          <a:xfrm>
            <a:off x="1115568" y="3549918"/>
            <a:ext cx="3794760" cy="2194036"/>
          </a:xfrm>
        </p:spPr>
        <p:txBody>
          <a:bodyPr/>
          <a:lstStyle/>
          <a:p>
            <a:endParaRPr lang="en-US"/>
          </a:p>
        </p:txBody>
      </p:sp>
    </p:spTree>
    <p:extLst>
      <p:ext uri="{BB962C8B-B14F-4D97-AF65-F5344CB8AC3E}">
        <p14:creationId xmlns:p14="http://schemas.microsoft.com/office/powerpoint/2010/main" val="293932657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0FEDC21-BCAA-EAA0-E325-6C2C5BA03826}"/>
              </a:ext>
            </a:extLst>
          </p:cNvPr>
          <p:cNvSpPr>
            <a:spLocks noGrp="1"/>
          </p:cNvSpPr>
          <p:nvPr>
            <p:ph type="title"/>
          </p:nvPr>
        </p:nvSpPr>
        <p:spPr>
          <a:xfrm>
            <a:off x="544945" y="1126836"/>
            <a:ext cx="4746383" cy="2258490"/>
          </a:xfrm>
        </p:spPr>
        <p:txBody>
          <a:bodyPr anchor="ctr">
            <a:normAutofit fontScale="90000"/>
          </a:bodyPr>
          <a:lstStyle/>
          <a:p>
            <a:r>
              <a:rPr lang="nb-NO" sz="2000"/>
              <a:t>Ved arbeid på leir </a:t>
            </a:r>
            <a:br>
              <a:rPr lang="nb-NO" sz="2000"/>
            </a:br>
            <a:br>
              <a:rPr lang="nb-NO" sz="2000"/>
            </a:br>
            <a:r>
              <a:rPr lang="nb-NO" sz="2000"/>
              <a:t>kan det </a:t>
            </a:r>
            <a:r>
              <a:rPr lang="nb-NO" sz="2000" b="1"/>
              <a:t>avtales lokalt </a:t>
            </a:r>
            <a:br>
              <a:rPr lang="nb-NO" sz="2000"/>
            </a:br>
            <a:r>
              <a:rPr lang="nb-NO" sz="2000"/>
              <a:t>at ansatte kan arbeide inntil 16 timer pr døgn</a:t>
            </a:r>
            <a:br>
              <a:rPr lang="nb-NO" sz="2000"/>
            </a:br>
            <a:br>
              <a:rPr lang="nb-NO" sz="2000"/>
            </a:br>
            <a:r>
              <a:rPr lang="nb-NO" sz="2000" b="1"/>
              <a:t>Krever </a:t>
            </a:r>
            <a:br>
              <a:rPr lang="nb-NO" sz="2000" b="1"/>
            </a:br>
            <a:r>
              <a:rPr lang="nb-NO" sz="2000" b="1"/>
              <a:t>Sentral godkjenning</a:t>
            </a:r>
          </a:p>
        </p:txBody>
      </p:sp>
      <p:sp>
        <p:nvSpPr>
          <p:cNvPr id="3" name="Plassholder for innhold 2">
            <a:extLst>
              <a:ext uri="{FF2B5EF4-FFF2-40B4-BE49-F238E27FC236}">
                <a16:creationId xmlns:a16="http://schemas.microsoft.com/office/drawing/2014/main" id="{EAED2AF4-1EAD-D141-1C79-34CAEAA12659}"/>
              </a:ext>
            </a:extLst>
          </p:cNvPr>
          <p:cNvSpPr>
            <a:spLocks noGrp="1"/>
          </p:cNvSpPr>
          <p:nvPr>
            <p:ph idx="1"/>
          </p:nvPr>
        </p:nvSpPr>
        <p:spPr>
          <a:xfrm>
            <a:off x="6096001" y="277091"/>
            <a:ext cx="6012872" cy="6151417"/>
          </a:xfrm>
        </p:spPr>
        <p:txBody>
          <a:bodyPr vert="horz" lIns="91440" tIns="45720" rIns="91440" bIns="45720" rtlCol="0">
            <a:normAutofit lnSpcReduction="10000"/>
          </a:bodyPr>
          <a:lstStyle/>
          <a:p>
            <a:r>
              <a:rPr lang="nb-NO" sz="2000"/>
              <a:t>Under forutsetning av at det legges inn pauser og at deler av arbeidstiden er å betrakte som passiv. </a:t>
            </a:r>
          </a:p>
          <a:p>
            <a:endParaRPr lang="nb-NO" sz="2000"/>
          </a:p>
          <a:p>
            <a:r>
              <a:rPr lang="nb-NO" sz="2000"/>
              <a:t>Under forutsetning av at det legges til rette for at ansatte har sammenhengende hviletid på minst åtte timer og at det legges til rette for at den ansatte kan sove i fred.</a:t>
            </a:r>
          </a:p>
          <a:p>
            <a:endParaRPr lang="nb-NO" sz="2000"/>
          </a:p>
          <a:p>
            <a:r>
              <a:rPr lang="nb-NO" sz="2000"/>
              <a:t>Under forutsetning av at den ansatte får «kompenserende hvile» (dvs. tatt ut ukefridag og arbeidsfri periode på minst 35 timer etter at tiltaket er avsluttet) </a:t>
            </a:r>
          </a:p>
          <a:p>
            <a:pPr lvl="1"/>
            <a:r>
              <a:rPr lang="nb-NO"/>
              <a:t>– dette er ikke ekstra fridager, men at fri </a:t>
            </a:r>
          </a:p>
          <a:p>
            <a:pPr marL="457200" lvl="2" indent="0">
              <a:buNone/>
            </a:pPr>
            <a:r>
              <a:rPr lang="nb-NO"/>
              <a:t>   rettmessig fri plasseres umiddelbart etter tiltaket. </a:t>
            </a:r>
          </a:p>
          <a:p>
            <a:endParaRPr lang="nb-NO" sz="2000"/>
          </a:p>
          <a:p>
            <a:r>
              <a:rPr lang="nb-NO" sz="2000"/>
              <a:t>Under forutsetning av at avtalen godkjennes av det sentrale fagforbund som ansatte er organisert i.</a:t>
            </a:r>
          </a:p>
        </p:txBody>
      </p:sp>
    </p:spTree>
    <p:extLst>
      <p:ext uri="{BB962C8B-B14F-4D97-AF65-F5344CB8AC3E}">
        <p14:creationId xmlns:p14="http://schemas.microsoft.com/office/powerpoint/2010/main" val="218834113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0FEDC21-BCAA-EAA0-E325-6C2C5BA03826}"/>
              </a:ext>
            </a:extLst>
          </p:cNvPr>
          <p:cNvSpPr>
            <a:spLocks noGrp="1"/>
          </p:cNvSpPr>
          <p:nvPr>
            <p:ph type="title"/>
          </p:nvPr>
        </p:nvSpPr>
        <p:spPr>
          <a:xfrm>
            <a:off x="804672" y="2243828"/>
            <a:ext cx="4486656" cy="1141497"/>
          </a:xfrm>
        </p:spPr>
        <p:txBody>
          <a:bodyPr anchor="ctr">
            <a:normAutofit/>
          </a:bodyPr>
          <a:lstStyle/>
          <a:p>
            <a:r>
              <a:rPr lang="nb-NO"/>
              <a:t>Sentral godkjenning av lokal avtale</a:t>
            </a:r>
          </a:p>
        </p:txBody>
      </p:sp>
      <p:sp>
        <p:nvSpPr>
          <p:cNvPr id="3" name="Plassholder for innhold 2">
            <a:extLst>
              <a:ext uri="{FF2B5EF4-FFF2-40B4-BE49-F238E27FC236}">
                <a16:creationId xmlns:a16="http://schemas.microsoft.com/office/drawing/2014/main" id="{EAED2AF4-1EAD-D141-1C79-34CAEAA12659}"/>
              </a:ext>
            </a:extLst>
          </p:cNvPr>
          <p:cNvSpPr>
            <a:spLocks noGrp="1"/>
          </p:cNvSpPr>
          <p:nvPr>
            <p:ph idx="1"/>
          </p:nvPr>
        </p:nvSpPr>
        <p:spPr>
          <a:xfrm>
            <a:off x="6286500" y="171451"/>
            <a:ext cx="5734050" cy="6543674"/>
          </a:xfrm>
        </p:spPr>
        <p:txBody>
          <a:bodyPr vert="horz" lIns="91440" tIns="45720" rIns="91440" bIns="45720" rtlCol="0">
            <a:normAutofit fontScale="77500" lnSpcReduction="20000"/>
          </a:bodyPr>
          <a:lstStyle/>
          <a:p>
            <a:pPr marL="0" indent="0">
              <a:buNone/>
            </a:pPr>
            <a:r>
              <a:rPr lang="nb-NO" sz="2400"/>
              <a:t>- De sentrale organisasjoner godkjenner </a:t>
            </a:r>
          </a:p>
          <a:p>
            <a:pPr>
              <a:buFontTx/>
              <a:buChar char="-"/>
            </a:pPr>
            <a:r>
              <a:rPr lang="nb-NO" sz="2400"/>
              <a:t>   lokale avtaler mellom tillitsvalgte og </a:t>
            </a:r>
          </a:p>
          <a:p>
            <a:pPr>
              <a:buFontTx/>
              <a:buChar char="-"/>
            </a:pPr>
            <a:r>
              <a:rPr lang="nb-NO" sz="2400"/>
              <a:t>   arbeidsgivere. </a:t>
            </a:r>
          </a:p>
          <a:p>
            <a:pPr>
              <a:buFontTx/>
              <a:buChar char="-"/>
            </a:pPr>
            <a:r>
              <a:rPr lang="nb-NO" sz="2400"/>
              <a:t>Det sendes søknad via KA </a:t>
            </a:r>
            <a:r>
              <a:rPr lang="nb-NO" sz="2400" b="1"/>
              <a:t>til de fagforbund </a:t>
            </a:r>
            <a:r>
              <a:rPr lang="nb-NO" sz="2400"/>
              <a:t>som </a:t>
            </a:r>
          </a:p>
          <a:p>
            <a:pPr>
              <a:buFontTx/>
              <a:buChar char="-"/>
            </a:pPr>
            <a:r>
              <a:rPr lang="nb-NO" sz="2400"/>
              <a:t>medlemmer som det søkes om fravik for. </a:t>
            </a:r>
          </a:p>
          <a:p>
            <a:pPr>
              <a:buFontTx/>
              <a:buChar char="-"/>
            </a:pPr>
            <a:endParaRPr lang="nb-NO" sz="2400"/>
          </a:p>
          <a:p>
            <a:pPr>
              <a:buFontTx/>
              <a:buChar char="-"/>
            </a:pPr>
            <a:r>
              <a:rPr lang="nb-NO" sz="2700"/>
              <a:t>Arbeidsmiljøloven gir de sentrale forbund med innstillingsrett</a:t>
            </a:r>
          </a:p>
          <a:p>
            <a:pPr lvl="1">
              <a:buFontTx/>
              <a:buChar char="-"/>
            </a:pPr>
            <a:r>
              <a:rPr lang="nb-NO" sz="2400"/>
              <a:t>rett til selv å vurdere om det er forsvarlig å gi fravik. Forbundene setter selv kriteriene for dette.</a:t>
            </a:r>
          </a:p>
          <a:p>
            <a:pPr lvl="2">
              <a:buFontTx/>
              <a:buChar char="-"/>
            </a:pPr>
            <a:r>
              <a:rPr lang="nb-NO" sz="2400"/>
              <a:t>- Bemanning</a:t>
            </a:r>
          </a:p>
          <a:p>
            <a:pPr lvl="2">
              <a:buFontTx/>
              <a:buChar char="-"/>
            </a:pPr>
            <a:r>
              <a:rPr lang="nb-NO" sz="2400"/>
              <a:t>- </a:t>
            </a:r>
            <a:r>
              <a:rPr lang="nb-NO" sz="2400" err="1"/>
              <a:t>Gjennomsnittsberegnet</a:t>
            </a:r>
            <a:r>
              <a:rPr lang="nb-NO" sz="2400"/>
              <a:t> arbeidstid før og etter</a:t>
            </a:r>
          </a:p>
          <a:p>
            <a:pPr marL="685800" lvl="3" indent="0">
              <a:buNone/>
            </a:pPr>
            <a:r>
              <a:rPr lang="nb-NO" sz="2400"/>
              <a:t>   leirperioden</a:t>
            </a:r>
          </a:p>
          <a:p>
            <a:pPr lvl="2">
              <a:buFontTx/>
              <a:buChar char="-"/>
            </a:pPr>
            <a:r>
              <a:rPr lang="nb-NO" sz="2400"/>
              <a:t>- Sikret bemanning i ansattes fritid/hviletid</a:t>
            </a:r>
          </a:p>
          <a:p>
            <a:pPr lvl="2">
              <a:buFontTx/>
              <a:buChar char="-"/>
            </a:pPr>
            <a:r>
              <a:rPr lang="nb-NO" sz="2400"/>
              <a:t>- Arbeidets art (noe passiv tid)</a:t>
            </a:r>
          </a:p>
          <a:p>
            <a:pPr lvl="2">
              <a:buFontTx/>
              <a:buChar char="-"/>
            </a:pPr>
            <a:r>
              <a:rPr lang="nb-NO" sz="2400"/>
              <a:t>- Sikret mulighet for fritid og hvile</a:t>
            </a:r>
          </a:p>
          <a:p>
            <a:pPr lvl="2">
              <a:buFontTx/>
              <a:buChar char="-"/>
            </a:pPr>
            <a:r>
              <a:rPr lang="nb-NO" sz="2400"/>
              <a:t>- Sikret mulighet for friperiode etter </a:t>
            </a:r>
          </a:p>
          <a:p>
            <a:pPr lvl="2">
              <a:buFontTx/>
              <a:buChar char="-"/>
            </a:pPr>
            <a:r>
              <a:rPr lang="nb-NO" sz="2400"/>
              <a:t>  aktiviteten.</a:t>
            </a:r>
          </a:p>
          <a:p>
            <a:endParaRPr lang="nb-NO"/>
          </a:p>
        </p:txBody>
      </p:sp>
    </p:spTree>
    <p:extLst>
      <p:ext uri="{BB962C8B-B14F-4D97-AF65-F5344CB8AC3E}">
        <p14:creationId xmlns:p14="http://schemas.microsoft.com/office/powerpoint/2010/main" val="8220961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63" name="Plassholder for innhold 1">
            <a:extLst>
              <a:ext uri="{FF2B5EF4-FFF2-40B4-BE49-F238E27FC236}">
                <a16:creationId xmlns:a16="http://schemas.microsoft.com/office/drawing/2014/main" id="{8BB70030-133C-4C5C-A9D3-D1E4C49E6E73}"/>
              </a:ext>
            </a:extLst>
          </p:cNvPr>
          <p:cNvGraphicFramePr/>
          <p:nvPr>
            <p:extLst>
              <p:ext uri="{D42A27DB-BD31-4B8C-83A1-F6EECF244321}">
                <p14:modId xmlns:p14="http://schemas.microsoft.com/office/powerpoint/2010/main" val="2270453700"/>
              </p:ext>
            </p:extLst>
          </p:nvPr>
        </p:nvGraphicFramePr>
        <p:xfrm>
          <a:off x="0" y="-6976"/>
          <a:ext cx="6096000" cy="263143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Bilde 6">
            <a:extLst>
              <a:ext uri="{FF2B5EF4-FFF2-40B4-BE49-F238E27FC236}">
                <a16:creationId xmlns:a16="http://schemas.microsoft.com/office/drawing/2014/main" id="{D89EFF63-CB9D-DAFC-1E4F-9FAAEAD463A4}"/>
              </a:ext>
            </a:extLst>
          </p:cNvPr>
          <p:cNvPicPr>
            <a:picLocks noChangeAspect="1"/>
          </p:cNvPicPr>
          <p:nvPr/>
        </p:nvPicPr>
        <p:blipFill>
          <a:blip r:embed="rId8"/>
          <a:srcRect/>
          <a:stretch/>
        </p:blipFill>
        <p:spPr>
          <a:xfrm>
            <a:off x="0" y="2790512"/>
            <a:ext cx="6096000" cy="4064000"/>
          </a:xfrm>
          <a:prstGeom prst="rect">
            <a:avLst/>
          </a:prstGeom>
        </p:spPr>
      </p:pic>
      <p:pic>
        <p:nvPicPr>
          <p:cNvPr id="9" name="Bilde 8" descr="Et bilde som inneholder person, utendørs, kvinne, folk&#10;&#10;Automatisk generert beskrivelse">
            <a:extLst>
              <a:ext uri="{FF2B5EF4-FFF2-40B4-BE49-F238E27FC236}">
                <a16:creationId xmlns:a16="http://schemas.microsoft.com/office/drawing/2014/main" id="{46DE3A9C-29A4-AB36-FA14-304737B013B0}"/>
              </a:ext>
            </a:extLst>
          </p:cNvPr>
          <p:cNvPicPr>
            <a:picLocks noChangeAspect="1"/>
          </p:cNvPicPr>
          <p:nvPr/>
        </p:nvPicPr>
        <p:blipFill>
          <a:blip r:embed="rId9"/>
          <a:stretch>
            <a:fillRect/>
          </a:stretch>
        </p:blipFill>
        <p:spPr>
          <a:xfrm>
            <a:off x="6096000" y="0"/>
            <a:ext cx="6096000" cy="4064000"/>
          </a:xfrm>
          <a:prstGeom prst="rect">
            <a:avLst/>
          </a:prstGeom>
        </p:spPr>
      </p:pic>
      <p:sp>
        <p:nvSpPr>
          <p:cNvPr id="11" name="TekstSylinder 10">
            <a:extLst>
              <a:ext uri="{FF2B5EF4-FFF2-40B4-BE49-F238E27FC236}">
                <a16:creationId xmlns:a16="http://schemas.microsoft.com/office/drawing/2014/main" id="{4C64DC82-B980-0A42-01E5-5B653252F692}"/>
              </a:ext>
            </a:extLst>
          </p:cNvPr>
          <p:cNvSpPr txBox="1"/>
          <p:nvPr/>
        </p:nvSpPr>
        <p:spPr>
          <a:xfrm>
            <a:off x="6096000" y="4491504"/>
            <a:ext cx="6096000" cy="1938992"/>
          </a:xfrm>
          <a:prstGeom prst="rect">
            <a:avLst/>
          </a:prstGeom>
          <a:noFill/>
        </p:spPr>
        <p:txBody>
          <a:bodyPr wrap="square">
            <a:spAutoFit/>
          </a:bodyPr>
          <a:lstStyle/>
          <a:p>
            <a:pPr lvl="0" algn="ctr"/>
            <a:r>
              <a:rPr lang="en-US" sz="4000"/>
              <a:t>… i </a:t>
            </a:r>
            <a:r>
              <a:rPr lang="en-US" sz="4000" err="1"/>
              <a:t>regi</a:t>
            </a:r>
            <a:r>
              <a:rPr lang="en-US" sz="4000"/>
              <a:t> av </a:t>
            </a:r>
            <a:r>
              <a:rPr lang="en-US" sz="4000" err="1"/>
              <a:t>både</a:t>
            </a:r>
            <a:r>
              <a:rPr lang="en-US" sz="4000"/>
              <a:t> </a:t>
            </a:r>
            <a:r>
              <a:rPr lang="en-US" sz="4000" err="1"/>
              <a:t>organisasjoner</a:t>
            </a:r>
            <a:r>
              <a:rPr lang="en-US" sz="4000"/>
              <a:t> og </a:t>
            </a:r>
            <a:r>
              <a:rPr lang="en-US" sz="4000" err="1"/>
              <a:t>menigheter</a:t>
            </a:r>
            <a:r>
              <a:rPr lang="en-US" sz="4000"/>
              <a:t>.</a:t>
            </a:r>
            <a:endParaRPr lang="nb-NO" sz="4000"/>
          </a:p>
        </p:txBody>
      </p:sp>
    </p:spTree>
    <p:extLst>
      <p:ext uri="{BB962C8B-B14F-4D97-AF65-F5344CB8AC3E}">
        <p14:creationId xmlns:p14="http://schemas.microsoft.com/office/powerpoint/2010/main" val="410173910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0FEDC21-BCAA-EAA0-E325-6C2C5BA03826}"/>
              </a:ext>
            </a:extLst>
          </p:cNvPr>
          <p:cNvSpPr>
            <a:spLocks noGrp="1"/>
          </p:cNvSpPr>
          <p:nvPr>
            <p:ph type="title"/>
          </p:nvPr>
        </p:nvSpPr>
        <p:spPr>
          <a:xfrm>
            <a:off x="804672" y="2243828"/>
            <a:ext cx="4486656" cy="1141497"/>
          </a:xfrm>
        </p:spPr>
        <p:txBody>
          <a:bodyPr anchor="ctr">
            <a:normAutofit/>
          </a:bodyPr>
          <a:lstStyle/>
          <a:p>
            <a:r>
              <a:rPr lang="nb-NO"/>
              <a:t>Sentral godkjenning av lokal avtale</a:t>
            </a:r>
          </a:p>
        </p:txBody>
      </p:sp>
      <p:sp>
        <p:nvSpPr>
          <p:cNvPr id="3" name="Plassholder for innhold 2">
            <a:extLst>
              <a:ext uri="{FF2B5EF4-FFF2-40B4-BE49-F238E27FC236}">
                <a16:creationId xmlns:a16="http://schemas.microsoft.com/office/drawing/2014/main" id="{EAED2AF4-1EAD-D141-1C79-34CAEAA12659}"/>
              </a:ext>
            </a:extLst>
          </p:cNvPr>
          <p:cNvSpPr>
            <a:spLocks noGrp="1"/>
          </p:cNvSpPr>
          <p:nvPr>
            <p:ph idx="1"/>
          </p:nvPr>
        </p:nvSpPr>
        <p:spPr>
          <a:xfrm>
            <a:off x="6206836" y="221673"/>
            <a:ext cx="5818909" cy="5952573"/>
          </a:xfrm>
        </p:spPr>
        <p:txBody>
          <a:bodyPr vert="horz" lIns="91440" tIns="45720" rIns="91440" bIns="45720" rtlCol="0">
            <a:normAutofit/>
          </a:bodyPr>
          <a:lstStyle/>
          <a:p>
            <a:pPr>
              <a:buFontTx/>
              <a:buChar char="-"/>
            </a:pPr>
            <a:r>
              <a:rPr lang="nb-NO" sz="2400" b="1"/>
              <a:t>Arbeidsgiver sender søknad til KA </a:t>
            </a:r>
            <a:r>
              <a:rPr lang="nb-NO" sz="2400"/>
              <a:t>som videresender disse til de fagforbund som skal godkjenne søknaden.</a:t>
            </a:r>
          </a:p>
          <a:p>
            <a:pPr>
              <a:buFontTx/>
              <a:buChar char="-"/>
            </a:pPr>
            <a:endParaRPr lang="nb-NO" sz="2400"/>
          </a:p>
          <a:p>
            <a:pPr>
              <a:buFontTx/>
              <a:buChar char="-"/>
            </a:pPr>
            <a:r>
              <a:rPr lang="nb-NO" sz="2400" b="1"/>
              <a:t>Søknad må sendes i god tid </a:t>
            </a:r>
          </a:p>
          <a:p>
            <a:pPr>
              <a:buFontTx/>
              <a:buChar char="-"/>
            </a:pPr>
            <a:r>
              <a:rPr lang="nb-NO" sz="2400"/>
              <a:t>(minst tre uker før leiren skal gjennomføres) I noen tilfeller er det også behov for å rette opp forhold som hindrer at avtalen kan godkjennes. </a:t>
            </a:r>
          </a:p>
          <a:p>
            <a:pPr marL="0" indent="0">
              <a:buNone/>
            </a:pPr>
            <a:endParaRPr lang="nb-NO" sz="2700"/>
          </a:p>
          <a:p>
            <a:pPr>
              <a:buFontTx/>
              <a:buChar char="-"/>
            </a:pPr>
            <a:r>
              <a:rPr lang="nb-NO" sz="2400" b="1"/>
              <a:t>For leir i ferieperioden </a:t>
            </a:r>
            <a:r>
              <a:rPr lang="nb-NO" sz="2400"/>
              <a:t>juli og august må </a:t>
            </a:r>
          </a:p>
          <a:p>
            <a:pPr>
              <a:buFontTx/>
              <a:buChar char="-"/>
            </a:pPr>
            <a:r>
              <a:rPr lang="nb-NO" sz="2400"/>
              <a:t>søknad sendes KA innen 10.06</a:t>
            </a:r>
          </a:p>
          <a:p>
            <a:endParaRPr lang="nb-NO"/>
          </a:p>
        </p:txBody>
      </p:sp>
      <p:sp>
        <p:nvSpPr>
          <p:cNvPr id="8" name="Text Placeholder 3">
            <a:extLst>
              <a:ext uri="{FF2B5EF4-FFF2-40B4-BE49-F238E27FC236}">
                <a16:creationId xmlns:a16="http://schemas.microsoft.com/office/drawing/2014/main" id="{2656BDCD-7514-E5D9-8059-D811BEA83B07}"/>
              </a:ext>
            </a:extLst>
          </p:cNvPr>
          <p:cNvSpPr>
            <a:spLocks noGrp="1"/>
          </p:cNvSpPr>
          <p:nvPr>
            <p:ph type="body" sz="half" idx="2"/>
          </p:nvPr>
        </p:nvSpPr>
        <p:spPr>
          <a:xfrm>
            <a:off x="1115568" y="3549918"/>
            <a:ext cx="3794760" cy="2194036"/>
          </a:xfrm>
        </p:spPr>
        <p:txBody>
          <a:bodyPr/>
          <a:lstStyle/>
          <a:p>
            <a:endParaRPr lang="en-US"/>
          </a:p>
        </p:txBody>
      </p:sp>
    </p:spTree>
    <p:extLst>
      <p:ext uri="{BB962C8B-B14F-4D97-AF65-F5344CB8AC3E}">
        <p14:creationId xmlns:p14="http://schemas.microsoft.com/office/powerpoint/2010/main" val="324092283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0FEDC21-BCAA-EAA0-E325-6C2C5BA03826}"/>
              </a:ext>
            </a:extLst>
          </p:cNvPr>
          <p:cNvSpPr>
            <a:spLocks noGrp="1"/>
          </p:cNvSpPr>
          <p:nvPr>
            <p:ph type="title"/>
          </p:nvPr>
        </p:nvSpPr>
        <p:spPr>
          <a:xfrm>
            <a:off x="804672" y="2243828"/>
            <a:ext cx="4486656" cy="1141497"/>
          </a:xfrm>
        </p:spPr>
        <p:txBody>
          <a:bodyPr anchor="ctr">
            <a:normAutofit/>
          </a:bodyPr>
          <a:lstStyle/>
          <a:p>
            <a:r>
              <a:rPr lang="nb-NO"/>
              <a:t>Det kan bli Endringer underveis</a:t>
            </a:r>
          </a:p>
        </p:txBody>
      </p:sp>
      <p:sp>
        <p:nvSpPr>
          <p:cNvPr id="3" name="Plassholder for innhold 2">
            <a:extLst>
              <a:ext uri="{FF2B5EF4-FFF2-40B4-BE49-F238E27FC236}">
                <a16:creationId xmlns:a16="http://schemas.microsoft.com/office/drawing/2014/main" id="{EAED2AF4-1EAD-D141-1C79-34CAEAA12659}"/>
              </a:ext>
            </a:extLst>
          </p:cNvPr>
          <p:cNvSpPr>
            <a:spLocks noGrp="1"/>
          </p:cNvSpPr>
          <p:nvPr>
            <p:ph idx="1"/>
          </p:nvPr>
        </p:nvSpPr>
        <p:spPr>
          <a:xfrm>
            <a:off x="6736080" y="804672"/>
            <a:ext cx="4815840" cy="5248656"/>
          </a:xfrm>
        </p:spPr>
        <p:txBody>
          <a:bodyPr vert="horz" lIns="91440" tIns="45720" rIns="91440" bIns="45720" rtlCol="0">
            <a:normAutofit/>
          </a:bodyPr>
          <a:lstStyle/>
          <a:p>
            <a:r>
              <a:rPr lang="nb-NO" sz="2400"/>
              <a:t>Dersom arbeidsplanen må endres (</a:t>
            </a:r>
            <a:r>
              <a:rPr lang="nb-NO" sz="2400" b="1"/>
              <a:t>av arbeidsgiver </a:t>
            </a:r>
            <a:r>
              <a:rPr lang="nb-NO" sz="2400"/>
              <a:t>eller den som opptrer på vegne av arbeidsgiver)</a:t>
            </a:r>
          </a:p>
          <a:p>
            <a:endParaRPr lang="nb-NO" sz="2400"/>
          </a:p>
          <a:p>
            <a:endParaRPr lang="nb-NO" sz="2400"/>
          </a:p>
          <a:p>
            <a:r>
              <a:rPr lang="nb-NO" sz="2400"/>
              <a:t>- Forskjøvet arbeidstid (endringer   </a:t>
            </a:r>
          </a:p>
          <a:p>
            <a:r>
              <a:rPr lang="nb-NO" sz="2400"/>
              <a:t>  av vakt ansvar/ tidspunkt for </a:t>
            </a:r>
          </a:p>
          <a:p>
            <a:r>
              <a:rPr lang="nb-NO" sz="2400"/>
              <a:t>  arbeid)</a:t>
            </a:r>
          </a:p>
          <a:p>
            <a:endParaRPr lang="nb-NO" sz="2400"/>
          </a:p>
          <a:p>
            <a:r>
              <a:rPr lang="nb-NO" sz="2400"/>
              <a:t>- Overtid ved utkalling i hviletid </a:t>
            </a:r>
          </a:p>
          <a:p>
            <a:r>
              <a:rPr lang="nb-NO" sz="2400"/>
              <a:t>   (arbeidsfri periode)</a:t>
            </a:r>
          </a:p>
        </p:txBody>
      </p:sp>
    </p:spTree>
    <p:extLst>
      <p:ext uri="{BB962C8B-B14F-4D97-AF65-F5344CB8AC3E}">
        <p14:creationId xmlns:p14="http://schemas.microsoft.com/office/powerpoint/2010/main" val="85662972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9BAFB5"/>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0FEDC21-BCAA-EAA0-E325-6C2C5BA03826}"/>
              </a:ext>
            </a:extLst>
          </p:cNvPr>
          <p:cNvSpPr>
            <a:spLocks noGrp="1"/>
          </p:cNvSpPr>
          <p:nvPr>
            <p:ph type="title"/>
          </p:nvPr>
        </p:nvSpPr>
        <p:spPr/>
        <p:txBody>
          <a:bodyPr>
            <a:normAutofit/>
          </a:bodyPr>
          <a:lstStyle/>
          <a:p>
            <a:r>
              <a:rPr lang="nb-NO"/>
              <a:t>Nyttige henvisninger og Linker</a:t>
            </a:r>
          </a:p>
        </p:txBody>
      </p:sp>
      <p:sp>
        <p:nvSpPr>
          <p:cNvPr id="3" name="Plassholder for innhold 2">
            <a:extLst>
              <a:ext uri="{FF2B5EF4-FFF2-40B4-BE49-F238E27FC236}">
                <a16:creationId xmlns:a16="http://schemas.microsoft.com/office/drawing/2014/main" id="{EAED2AF4-1EAD-D141-1C79-34CAEAA12659}"/>
              </a:ext>
            </a:extLst>
          </p:cNvPr>
          <p:cNvSpPr>
            <a:spLocks noGrp="1"/>
          </p:cNvSpPr>
          <p:nvPr>
            <p:ph idx="1"/>
          </p:nvPr>
        </p:nvSpPr>
        <p:spPr>
          <a:xfrm>
            <a:off x="2231136" y="2313805"/>
            <a:ext cx="7729728" cy="3579503"/>
          </a:xfrm>
        </p:spPr>
        <p:txBody>
          <a:bodyPr vert="horz" lIns="91440" tIns="45720" rIns="91440" bIns="45720" rtlCol="0" anchor="t">
            <a:normAutofit/>
          </a:bodyPr>
          <a:lstStyle/>
          <a:p>
            <a:r>
              <a:rPr lang="nb-NO" sz="2800">
                <a:solidFill>
                  <a:srgbClr val="0070C0"/>
                </a:solidFill>
                <a:hlinkClick r:id="rId2">
                  <a:extLst>
                    <a:ext uri="{A12FA001-AC4F-418D-AE19-62706E023703}">
                      <ahyp:hlinkClr xmlns:ahyp="http://schemas.microsoft.com/office/drawing/2018/hyperlinkcolor" val="tx"/>
                    </a:ext>
                  </a:extLst>
                </a:hlinkClick>
              </a:rPr>
              <a:t>Arbeidsmiljøloven § 10-12.4</a:t>
            </a:r>
            <a:endParaRPr lang="nb-NO" sz="2800">
              <a:solidFill>
                <a:srgbClr val="0070C0"/>
              </a:solidFill>
            </a:endParaRPr>
          </a:p>
          <a:p>
            <a:r>
              <a:rPr lang="nb-NO" sz="2800">
                <a:solidFill>
                  <a:srgbClr val="0070C0"/>
                </a:solidFill>
                <a:hlinkClick r:id="rId3">
                  <a:extLst>
                    <a:ext uri="{A12FA001-AC4F-418D-AE19-62706E023703}">
                      <ahyp:hlinkClr xmlns:ahyp="http://schemas.microsoft.com/office/drawing/2018/hyperlinkcolor" val="tx"/>
                    </a:ext>
                  </a:extLst>
                </a:hlinkClick>
              </a:rPr>
              <a:t>Sentrale særavtale for kirkelige stillinger</a:t>
            </a:r>
            <a:r>
              <a:rPr lang="nb-NO" sz="2800">
                <a:solidFill>
                  <a:srgbClr val="0070C0"/>
                </a:solidFill>
              </a:rPr>
              <a:t> </a:t>
            </a:r>
            <a:r>
              <a:rPr lang="nb-NO" sz="2800">
                <a:solidFill>
                  <a:schemeClr val="bg1"/>
                </a:solidFill>
              </a:rPr>
              <a:t>(Leirarbeid og lignende)</a:t>
            </a:r>
          </a:p>
          <a:p>
            <a:r>
              <a:rPr lang="nb-NO" sz="2800">
                <a:solidFill>
                  <a:srgbClr val="0070C0"/>
                </a:solidFill>
                <a:hlinkClick r:id="rId4">
                  <a:extLst>
                    <a:ext uri="{A12FA001-AC4F-418D-AE19-62706E023703}">
                      <ahyp:hlinkClr xmlns:ahyp="http://schemas.microsoft.com/office/drawing/2018/hyperlinkcolor" val="tx"/>
                    </a:ext>
                  </a:extLst>
                </a:hlinkClick>
              </a:rPr>
              <a:t>Leirarbeid - mal og veiledning for søknad og lokal avtale.docx</a:t>
            </a:r>
            <a:endParaRPr lang="nb-NO" sz="2800">
              <a:solidFill>
                <a:srgbClr val="0070C0"/>
              </a:solidFill>
            </a:endParaRPr>
          </a:p>
          <a:p>
            <a:r>
              <a:rPr lang="nb-NO" sz="2800">
                <a:solidFill>
                  <a:srgbClr val="0070C0"/>
                </a:solidFill>
                <a:hlinkClick r:id="rId5">
                  <a:extLst>
                    <a:ext uri="{A12FA001-AC4F-418D-AE19-62706E023703}">
                      <ahyp:hlinkClr xmlns:ahyp="http://schemas.microsoft.com/office/drawing/2018/hyperlinkcolor" val="tx"/>
                    </a:ext>
                  </a:extLst>
                </a:hlinkClick>
              </a:rPr>
              <a:t>Leir prosedyre KA</a:t>
            </a:r>
            <a:endParaRPr lang="nb-NO" sz="2800">
              <a:solidFill>
                <a:srgbClr val="0070C0"/>
              </a:solidFill>
            </a:endParaRPr>
          </a:p>
        </p:txBody>
      </p:sp>
    </p:spTree>
    <p:extLst>
      <p:ext uri="{BB962C8B-B14F-4D97-AF65-F5344CB8AC3E}">
        <p14:creationId xmlns:p14="http://schemas.microsoft.com/office/powerpoint/2010/main" val="226929567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44B5060-FD48-AD9A-36A9-2C170A6DDB2D}"/>
              </a:ext>
            </a:extLst>
          </p:cNvPr>
          <p:cNvSpPr>
            <a:spLocks noGrp="1"/>
          </p:cNvSpPr>
          <p:nvPr>
            <p:ph type="title"/>
          </p:nvPr>
        </p:nvSpPr>
        <p:spPr>
          <a:xfrm>
            <a:off x="804672" y="2243828"/>
            <a:ext cx="4486656" cy="1141497"/>
          </a:xfrm>
        </p:spPr>
        <p:txBody>
          <a:bodyPr anchor="ctr">
            <a:normAutofit/>
          </a:bodyPr>
          <a:lstStyle/>
          <a:p>
            <a:r>
              <a:rPr lang="nb-NO"/>
              <a:t>Det er et må at alle skal kunne delta</a:t>
            </a:r>
          </a:p>
        </p:txBody>
      </p:sp>
      <p:sp>
        <p:nvSpPr>
          <p:cNvPr id="3" name="Plassholder for innhold 2">
            <a:extLst>
              <a:ext uri="{FF2B5EF4-FFF2-40B4-BE49-F238E27FC236}">
                <a16:creationId xmlns:a16="http://schemas.microsoft.com/office/drawing/2014/main" id="{D8F01A38-9FE6-566D-16F7-F821BB6B2320}"/>
              </a:ext>
            </a:extLst>
          </p:cNvPr>
          <p:cNvSpPr>
            <a:spLocks noGrp="1"/>
          </p:cNvSpPr>
          <p:nvPr>
            <p:ph idx="1"/>
          </p:nvPr>
        </p:nvSpPr>
        <p:spPr>
          <a:xfrm>
            <a:off x="6096000" y="167952"/>
            <a:ext cx="5977812" cy="6447452"/>
          </a:xfrm>
        </p:spPr>
        <p:txBody>
          <a:bodyPr vert="horz" lIns="91440" tIns="45720" rIns="91440" bIns="45720" rtlCol="0">
            <a:normAutofit lnSpcReduction="10000"/>
          </a:bodyPr>
          <a:lstStyle/>
          <a:p>
            <a:pPr marL="0" indent="0">
              <a:lnSpc>
                <a:spcPct val="90000"/>
              </a:lnSpc>
              <a:buNone/>
            </a:pPr>
            <a:r>
              <a:rPr lang="nb-NO" sz="2000"/>
              <a:t>Det betyr at det må legge til rette for at dette skal være mulig. </a:t>
            </a:r>
          </a:p>
          <a:p>
            <a:pPr>
              <a:lnSpc>
                <a:spcPct val="90000"/>
              </a:lnSpc>
              <a:buFontTx/>
              <a:buChar char="-"/>
            </a:pPr>
            <a:r>
              <a:rPr lang="nb-NO" sz="2000"/>
              <a:t>- Noen trenger en fast person som følger de hele </a:t>
            </a:r>
          </a:p>
          <a:p>
            <a:pPr>
              <a:lnSpc>
                <a:spcPct val="90000"/>
              </a:lnSpc>
              <a:buFontTx/>
              <a:buChar char="-"/>
            </a:pPr>
            <a:r>
              <a:rPr lang="nb-NO" sz="2000"/>
              <a:t>  dagen/døgnet</a:t>
            </a:r>
          </a:p>
          <a:p>
            <a:pPr>
              <a:lnSpc>
                <a:spcPct val="90000"/>
              </a:lnSpc>
              <a:buFontTx/>
              <a:buChar char="-"/>
            </a:pPr>
            <a:r>
              <a:rPr lang="nb-NO" sz="2000"/>
              <a:t>- Noen trenger at noen holder oppsyn med en </a:t>
            </a:r>
          </a:p>
          <a:p>
            <a:pPr>
              <a:lnSpc>
                <a:spcPct val="90000"/>
              </a:lnSpc>
              <a:buFontTx/>
              <a:buChar char="-"/>
            </a:pPr>
            <a:r>
              <a:rPr lang="nb-NO" sz="2000"/>
              <a:t>  eller flere deltagere som av en eller annen grunn </a:t>
            </a:r>
          </a:p>
          <a:p>
            <a:pPr>
              <a:lnSpc>
                <a:spcPct val="90000"/>
              </a:lnSpc>
              <a:buFontTx/>
              <a:buChar char="-"/>
            </a:pPr>
            <a:r>
              <a:rPr lang="nb-NO" sz="2000"/>
              <a:t>  kan ha utfordringer knyttet til enkelte deler av </a:t>
            </a:r>
          </a:p>
          <a:p>
            <a:pPr>
              <a:lnSpc>
                <a:spcPct val="90000"/>
              </a:lnSpc>
              <a:buFontTx/>
              <a:buChar char="-"/>
            </a:pPr>
            <a:r>
              <a:rPr lang="nb-NO" sz="2000"/>
              <a:t>   programmet</a:t>
            </a:r>
          </a:p>
          <a:p>
            <a:pPr marL="0" indent="0">
              <a:lnSpc>
                <a:spcPct val="90000"/>
              </a:lnSpc>
              <a:buNone/>
            </a:pPr>
            <a:endParaRPr lang="nb-NO" sz="1600"/>
          </a:p>
          <a:p>
            <a:pPr marL="0" indent="0">
              <a:lnSpc>
                <a:spcPct val="90000"/>
              </a:lnSpc>
              <a:buNone/>
            </a:pPr>
            <a:r>
              <a:rPr lang="nb-NO" sz="2000"/>
              <a:t>Det er viktig at dette kartlegges og at det avtales både med </a:t>
            </a:r>
          </a:p>
          <a:p>
            <a:pPr marL="0" indent="0">
              <a:lnSpc>
                <a:spcPct val="90000"/>
              </a:lnSpc>
              <a:buNone/>
            </a:pPr>
            <a:r>
              <a:rPr lang="nb-NO" sz="2000"/>
              <a:t>	- arbeidsgiver</a:t>
            </a:r>
          </a:p>
          <a:p>
            <a:pPr marL="0" indent="0">
              <a:lnSpc>
                <a:spcPct val="90000"/>
              </a:lnSpc>
              <a:buNone/>
            </a:pPr>
            <a:r>
              <a:rPr lang="nb-NO" sz="2000"/>
              <a:t>	- foreldre og evt. andre ressurser med ansvar </a:t>
            </a:r>
          </a:p>
          <a:p>
            <a:pPr marL="0" indent="0">
              <a:lnSpc>
                <a:spcPct val="90000"/>
              </a:lnSpc>
              <a:buNone/>
            </a:pPr>
            <a:r>
              <a:rPr lang="nb-NO" sz="2000"/>
              <a:t>                for den enkelte </a:t>
            </a:r>
          </a:p>
          <a:p>
            <a:pPr marL="0" indent="0">
              <a:lnSpc>
                <a:spcPct val="90000"/>
              </a:lnSpc>
              <a:buNone/>
            </a:pPr>
            <a:r>
              <a:rPr lang="nb-NO" sz="2000"/>
              <a:t>	- ledere og frivillige </a:t>
            </a:r>
          </a:p>
          <a:p>
            <a:pPr marL="0" indent="0">
              <a:lnSpc>
                <a:spcPct val="90000"/>
              </a:lnSpc>
              <a:buNone/>
            </a:pPr>
            <a:endParaRPr lang="nb-NO" sz="2000"/>
          </a:p>
          <a:p>
            <a:pPr marL="0" indent="0">
              <a:lnSpc>
                <a:spcPct val="90000"/>
              </a:lnSpc>
              <a:buNone/>
            </a:pPr>
            <a:r>
              <a:rPr lang="nb-NO" sz="2000"/>
              <a:t>Det må skapes forutsigbarhet og trygghet for de det gjelder. </a:t>
            </a:r>
          </a:p>
        </p:txBody>
      </p:sp>
      <p:sp>
        <p:nvSpPr>
          <p:cNvPr id="8" name="Text Placeholder 3">
            <a:extLst>
              <a:ext uri="{FF2B5EF4-FFF2-40B4-BE49-F238E27FC236}">
                <a16:creationId xmlns:a16="http://schemas.microsoft.com/office/drawing/2014/main" id="{76CD9EC7-83A0-B27D-F6D4-6BB08D041BC9}"/>
              </a:ext>
            </a:extLst>
          </p:cNvPr>
          <p:cNvSpPr>
            <a:spLocks noGrp="1"/>
          </p:cNvSpPr>
          <p:nvPr>
            <p:ph type="body" sz="half" idx="2"/>
          </p:nvPr>
        </p:nvSpPr>
        <p:spPr>
          <a:xfrm>
            <a:off x="1115568" y="3549918"/>
            <a:ext cx="3794760" cy="2194036"/>
          </a:xfrm>
        </p:spPr>
        <p:txBody>
          <a:bodyPr/>
          <a:lstStyle/>
          <a:p>
            <a:endParaRPr lang="en-US"/>
          </a:p>
        </p:txBody>
      </p:sp>
    </p:spTree>
    <p:extLst>
      <p:ext uri="{BB962C8B-B14F-4D97-AF65-F5344CB8AC3E}">
        <p14:creationId xmlns:p14="http://schemas.microsoft.com/office/powerpoint/2010/main" val="303816405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44B5060-FD48-AD9A-36A9-2C170A6DDB2D}"/>
              </a:ext>
            </a:extLst>
          </p:cNvPr>
          <p:cNvSpPr>
            <a:spLocks noGrp="1"/>
          </p:cNvSpPr>
          <p:nvPr>
            <p:ph type="title"/>
          </p:nvPr>
        </p:nvSpPr>
        <p:spPr>
          <a:xfrm>
            <a:off x="804672" y="2243828"/>
            <a:ext cx="4486656" cy="1141497"/>
          </a:xfrm>
        </p:spPr>
        <p:txBody>
          <a:bodyPr anchor="ctr">
            <a:normAutofit/>
          </a:bodyPr>
          <a:lstStyle/>
          <a:p>
            <a:r>
              <a:rPr lang="nb-NO"/>
              <a:t>Det er et må at alle skal kunne delta</a:t>
            </a:r>
          </a:p>
        </p:txBody>
      </p:sp>
      <p:sp>
        <p:nvSpPr>
          <p:cNvPr id="9" name="Plassholder for innhold 2">
            <a:extLst>
              <a:ext uri="{FF2B5EF4-FFF2-40B4-BE49-F238E27FC236}">
                <a16:creationId xmlns:a16="http://schemas.microsoft.com/office/drawing/2014/main" id="{D8F01A38-9FE6-566D-16F7-F821BB6B2320}"/>
              </a:ext>
            </a:extLst>
          </p:cNvPr>
          <p:cNvSpPr>
            <a:spLocks noGrp="1"/>
          </p:cNvSpPr>
          <p:nvPr>
            <p:ph idx="1"/>
          </p:nvPr>
        </p:nvSpPr>
        <p:spPr>
          <a:xfrm>
            <a:off x="6736080" y="804672"/>
            <a:ext cx="4815840" cy="5248656"/>
          </a:xfrm>
        </p:spPr>
        <p:txBody>
          <a:bodyPr vert="horz" lIns="91440" tIns="45720" rIns="91440" bIns="45720" rtlCol="0">
            <a:normAutofit lnSpcReduction="10000"/>
          </a:bodyPr>
          <a:lstStyle/>
          <a:p>
            <a:pPr marL="0" indent="0">
              <a:buNone/>
            </a:pPr>
            <a:r>
              <a:rPr lang="nb-NO"/>
              <a:t>Dersom det kreves ekstra lederressurser må dette tas med i planlegging og avtaler på forhand.</a:t>
            </a:r>
          </a:p>
          <a:p>
            <a:pPr marL="0" indent="0">
              <a:buNone/>
            </a:pPr>
            <a:r>
              <a:rPr lang="nb-NO"/>
              <a:t>	- Arbeidsgiver</a:t>
            </a:r>
          </a:p>
          <a:p>
            <a:pPr marL="0" indent="0">
              <a:buNone/>
            </a:pPr>
            <a:r>
              <a:rPr lang="nb-NO"/>
              <a:t>	- Kommune</a:t>
            </a:r>
          </a:p>
          <a:p>
            <a:pPr marL="0" indent="0">
              <a:buNone/>
            </a:pPr>
            <a:r>
              <a:rPr lang="nb-NO"/>
              <a:t>	- Faglig kompetente ledere</a:t>
            </a:r>
          </a:p>
          <a:p>
            <a:pPr marL="914400" lvl="4" indent="0">
              <a:buNone/>
            </a:pPr>
            <a:r>
              <a:rPr lang="nb-NO"/>
              <a:t>- </a:t>
            </a:r>
            <a:r>
              <a:rPr lang="nb-NO" sz="2000"/>
              <a:t>Tilretteleggingstilskudd fra K-stud</a:t>
            </a:r>
          </a:p>
          <a:p>
            <a:pPr marL="0" indent="0">
              <a:buNone/>
            </a:pPr>
            <a:endParaRPr lang="nb-NO"/>
          </a:p>
          <a:p>
            <a:pPr marL="0" indent="0">
              <a:buNone/>
            </a:pPr>
            <a:r>
              <a:rPr lang="nb-NO"/>
              <a:t>Husk også at slike tiltak kan medføre at taushetsbelagt informasjon må deles med de som får oppgaver knyttet til dette. </a:t>
            </a:r>
          </a:p>
          <a:p>
            <a:pPr marL="0" indent="0">
              <a:buNone/>
            </a:pPr>
            <a:r>
              <a:rPr lang="nb-NO"/>
              <a:t>Men ikke alle ledere har behov for denne informasjonen. Det er derfor viktig at det er ledere som er spesielt dedikert til disse oppgavene</a:t>
            </a:r>
          </a:p>
        </p:txBody>
      </p:sp>
      <p:sp>
        <p:nvSpPr>
          <p:cNvPr id="8" name="Text Placeholder 3">
            <a:extLst>
              <a:ext uri="{FF2B5EF4-FFF2-40B4-BE49-F238E27FC236}">
                <a16:creationId xmlns:a16="http://schemas.microsoft.com/office/drawing/2014/main" id="{21A1479C-6BC8-8EE2-8177-89F1338347A7}"/>
              </a:ext>
            </a:extLst>
          </p:cNvPr>
          <p:cNvSpPr>
            <a:spLocks noGrp="1"/>
          </p:cNvSpPr>
          <p:nvPr>
            <p:ph type="body" sz="half" idx="2"/>
          </p:nvPr>
        </p:nvSpPr>
        <p:spPr>
          <a:xfrm>
            <a:off x="1115568" y="3549918"/>
            <a:ext cx="3794760" cy="2194036"/>
          </a:xfrm>
        </p:spPr>
        <p:txBody>
          <a:bodyPr/>
          <a:lstStyle/>
          <a:p>
            <a:endParaRPr lang="en-US"/>
          </a:p>
        </p:txBody>
      </p:sp>
    </p:spTree>
    <p:extLst>
      <p:ext uri="{BB962C8B-B14F-4D97-AF65-F5344CB8AC3E}">
        <p14:creationId xmlns:p14="http://schemas.microsoft.com/office/powerpoint/2010/main" val="363465118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44B5060-FD48-AD9A-36A9-2C170A6DDB2D}"/>
              </a:ext>
            </a:extLst>
          </p:cNvPr>
          <p:cNvSpPr>
            <a:spLocks noGrp="1"/>
          </p:cNvSpPr>
          <p:nvPr>
            <p:ph type="title"/>
          </p:nvPr>
        </p:nvSpPr>
        <p:spPr>
          <a:xfrm>
            <a:off x="2231136" y="964692"/>
            <a:ext cx="7729728" cy="1188720"/>
          </a:xfrm>
        </p:spPr>
        <p:txBody>
          <a:bodyPr anchor="ctr">
            <a:normAutofit/>
          </a:bodyPr>
          <a:lstStyle/>
          <a:p>
            <a:r>
              <a:rPr lang="nb-NO"/>
              <a:t>Det kan være lurt å lage en mal for hvilke ressurser en trenger</a:t>
            </a:r>
          </a:p>
        </p:txBody>
      </p:sp>
      <p:graphicFrame>
        <p:nvGraphicFramePr>
          <p:cNvPr id="5" name="Plassholder for innhold 2">
            <a:extLst>
              <a:ext uri="{FF2B5EF4-FFF2-40B4-BE49-F238E27FC236}">
                <a16:creationId xmlns:a16="http://schemas.microsoft.com/office/drawing/2014/main" id="{AFB5A974-ED56-739D-5ED1-81E39D1666E2}"/>
              </a:ext>
            </a:extLst>
          </p:cNvPr>
          <p:cNvGraphicFramePr>
            <a:graphicFrameLocks noGrp="1"/>
          </p:cNvGraphicFramePr>
          <p:nvPr>
            <p:ph idx="1"/>
            <p:extLst>
              <p:ext uri="{D42A27DB-BD31-4B8C-83A1-F6EECF244321}">
                <p14:modId xmlns:p14="http://schemas.microsoft.com/office/powerpoint/2010/main" val="127101957"/>
              </p:ext>
            </p:extLst>
          </p:nvPr>
        </p:nvGraphicFramePr>
        <p:xfrm>
          <a:off x="2231136" y="2638044"/>
          <a:ext cx="7729728" cy="310198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07141837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lassholder for innhold 3">
            <a:extLst>
              <a:ext uri="{FF2B5EF4-FFF2-40B4-BE49-F238E27FC236}">
                <a16:creationId xmlns:a16="http://schemas.microsoft.com/office/drawing/2014/main" id="{C78AA565-D3E9-4CED-DF20-FD1B2069D451}"/>
              </a:ext>
            </a:extLst>
          </p:cNvPr>
          <p:cNvPicPr>
            <a:picLocks noGrp="1" noChangeAspect="1"/>
          </p:cNvPicPr>
          <p:nvPr>
            <p:ph idx="1"/>
          </p:nvPr>
        </p:nvPicPr>
        <p:blipFill>
          <a:blip r:embed="rId3"/>
          <a:stretch>
            <a:fillRect/>
          </a:stretch>
        </p:blipFill>
        <p:spPr>
          <a:xfrm>
            <a:off x="3378687" y="324583"/>
            <a:ext cx="4762500" cy="2962275"/>
          </a:xfrm>
          <a:prstGeom prst="rect">
            <a:avLst/>
          </a:prstGeom>
        </p:spPr>
      </p:pic>
      <p:sp>
        <p:nvSpPr>
          <p:cNvPr id="5" name="Rektangel 4">
            <a:extLst>
              <a:ext uri="{FF2B5EF4-FFF2-40B4-BE49-F238E27FC236}">
                <a16:creationId xmlns:a16="http://schemas.microsoft.com/office/drawing/2014/main" id="{31495AF8-14A8-E44F-EB4B-ABC480171A34}"/>
              </a:ext>
            </a:extLst>
          </p:cNvPr>
          <p:cNvSpPr/>
          <p:nvPr/>
        </p:nvSpPr>
        <p:spPr>
          <a:xfrm>
            <a:off x="3720469" y="3429000"/>
            <a:ext cx="4360296" cy="923330"/>
          </a:xfrm>
          <a:prstGeom prst="rect">
            <a:avLst/>
          </a:prstGeom>
          <a:noFill/>
        </p:spPr>
        <p:txBody>
          <a:bodyPr wrap="none" lIns="91440" tIns="45720" rIns="91440" bIns="45720">
            <a:spAutoFit/>
          </a:bodyPr>
          <a:lstStyle/>
          <a:p>
            <a:pPr algn="ctr"/>
            <a:r>
              <a:rPr lang="nb-NO" sz="5400" b="1" cap="none" spc="0">
                <a:ln w="13462">
                  <a:solidFill>
                    <a:schemeClr val="bg1"/>
                  </a:solidFill>
                  <a:prstDash val="solid"/>
                </a:ln>
                <a:solidFill>
                  <a:schemeClr val="tx1">
                    <a:lumMod val="85000"/>
                    <a:lumOff val="15000"/>
                  </a:schemeClr>
                </a:solidFill>
                <a:effectLst>
                  <a:outerShdw dist="38100" dir="2700000" algn="bl" rotWithShape="0">
                    <a:schemeClr val="accent5"/>
                  </a:outerShdw>
                </a:effectLst>
              </a:rPr>
              <a:t>På trygg leir!</a:t>
            </a:r>
          </a:p>
        </p:txBody>
      </p:sp>
      <p:sp>
        <p:nvSpPr>
          <p:cNvPr id="6" name="Rektangel 5">
            <a:extLst>
              <a:ext uri="{FF2B5EF4-FFF2-40B4-BE49-F238E27FC236}">
                <a16:creationId xmlns:a16="http://schemas.microsoft.com/office/drawing/2014/main" id="{6329518E-9872-28F8-864B-A7FC21189CA3}"/>
              </a:ext>
            </a:extLst>
          </p:cNvPr>
          <p:cNvSpPr/>
          <p:nvPr/>
        </p:nvSpPr>
        <p:spPr>
          <a:xfrm>
            <a:off x="3665761" y="5210350"/>
            <a:ext cx="4633448" cy="923330"/>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nb-NO" sz="5400" b="1" cap="none" spc="0">
                <a:ln/>
                <a:solidFill>
                  <a:schemeClr val="accent3"/>
                </a:solidFill>
                <a:effectLst/>
              </a:rPr>
              <a:t>Takk for meg!</a:t>
            </a:r>
          </a:p>
        </p:txBody>
      </p:sp>
    </p:spTree>
    <p:extLst>
      <p:ext uri="{BB962C8B-B14F-4D97-AF65-F5344CB8AC3E}">
        <p14:creationId xmlns:p14="http://schemas.microsoft.com/office/powerpoint/2010/main" val="12981339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9BAFB5"/>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71C5942-F049-8709-2068-91FAA85CFCF5}"/>
              </a:ext>
            </a:extLst>
          </p:cNvPr>
          <p:cNvSpPr>
            <a:spLocks noGrp="1"/>
          </p:cNvSpPr>
          <p:nvPr>
            <p:ph type="title"/>
          </p:nvPr>
        </p:nvSpPr>
        <p:spPr/>
        <p:txBody>
          <a:bodyPr/>
          <a:lstStyle/>
          <a:p>
            <a:r>
              <a:rPr lang="nb-NO"/>
              <a:t>VIKTIGE HENSYN</a:t>
            </a:r>
          </a:p>
        </p:txBody>
      </p:sp>
      <p:graphicFrame>
        <p:nvGraphicFramePr>
          <p:cNvPr id="4" name="Plassholder for innhold 2">
            <a:extLst>
              <a:ext uri="{FF2B5EF4-FFF2-40B4-BE49-F238E27FC236}">
                <a16:creationId xmlns:a16="http://schemas.microsoft.com/office/drawing/2014/main" id="{FD67C4EB-57A4-3ABF-B873-99662E2D6079}"/>
              </a:ext>
            </a:extLst>
          </p:cNvPr>
          <p:cNvGraphicFramePr>
            <a:graphicFrameLocks/>
          </p:cNvGraphicFramePr>
          <p:nvPr>
            <p:extLst>
              <p:ext uri="{D42A27DB-BD31-4B8C-83A1-F6EECF244321}">
                <p14:modId xmlns:p14="http://schemas.microsoft.com/office/powerpoint/2010/main" val="3771609301"/>
              </p:ext>
            </p:extLst>
          </p:nvPr>
        </p:nvGraphicFramePr>
        <p:xfrm>
          <a:off x="1186180" y="2407919"/>
          <a:ext cx="9819640" cy="38401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2471167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9BAFB5"/>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4B2EE708-728B-AB0E-2E15-ED2DE4E8E3F3}"/>
              </a:ext>
            </a:extLst>
          </p:cNvPr>
          <p:cNvSpPr>
            <a:spLocks noGrp="1"/>
          </p:cNvSpPr>
          <p:nvPr>
            <p:ph type="title"/>
          </p:nvPr>
        </p:nvSpPr>
        <p:spPr>
          <a:xfrm>
            <a:off x="2231136" y="949061"/>
            <a:ext cx="7729728" cy="1188720"/>
          </a:xfrm>
        </p:spPr>
        <p:txBody>
          <a:bodyPr anchor="ctr">
            <a:normAutofit/>
          </a:bodyPr>
          <a:lstStyle/>
          <a:p>
            <a:r>
              <a:rPr lang="nb-NO"/>
              <a:t>Viktige linker </a:t>
            </a:r>
            <a:br>
              <a:rPr lang="nb-NO"/>
            </a:br>
            <a:r>
              <a:rPr lang="nb-NO"/>
              <a:t>Politiattest og varsling</a:t>
            </a:r>
          </a:p>
        </p:txBody>
      </p:sp>
      <p:sp>
        <p:nvSpPr>
          <p:cNvPr id="16" name="Text Placeholder 3">
            <a:extLst>
              <a:ext uri="{FF2B5EF4-FFF2-40B4-BE49-F238E27FC236}">
                <a16:creationId xmlns:a16="http://schemas.microsoft.com/office/drawing/2014/main" id="{CC003AA5-1E38-3E50-BA00-F2793A572354}"/>
              </a:ext>
            </a:extLst>
          </p:cNvPr>
          <p:cNvSpPr>
            <a:spLocks noGrp="1"/>
          </p:cNvSpPr>
          <p:nvPr>
            <p:ph idx="1"/>
          </p:nvPr>
        </p:nvSpPr>
        <p:spPr>
          <a:xfrm>
            <a:off x="2231136" y="2638044"/>
            <a:ext cx="7729728" cy="3101983"/>
          </a:xfrm>
          <a:ln w="57150">
            <a:solidFill>
              <a:srgbClr val="FF0000"/>
            </a:solidFill>
          </a:ln>
        </p:spPr>
        <p:txBody>
          <a:bodyPr vert="horz" lIns="91440" tIns="45720" rIns="91440" bIns="45720" rtlCol="0" anchor="t">
            <a:normAutofit fontScale="92500" lnSpcReduction="10000"/>
          </a:bodyPr>
          <a:lstStyle/>
          <a:p>
            <a:r>
              <a:rPr lang="nb-NO" sz="2400" b="0" i="0">
                <a:solidFill>
                  <a:srgbClr val="626262"/>
                </a:solidFill>
                <a:effectLst/>
                <a:latin typeface="Roboto" panose="02000000000000000000" pitchFamily="2" charset="0"/>
              </a:rPr>
              <a:t>Politiattest</a:t>
            </a:r>
          </a:p>
          <a:p>
            <a:r>
              <a:rPr lang="nb-NO" sz="2400">
                <a:solidFill>
                  <a:srgbClr val="626262"/>
                </a:solidFill>
                <a:latin typeface="Roboto" panose="02000000000000000000" pitchFamily="2" charset="0"/>
                <a:hlinkClick r:id="rId3"/>
              </a:rPr>
              <a:t>Politiattest (KA)</a:t>
            </a:r>
            <a:endParaRPr lang="nb-NO" sz="2400" b="0" i="0">
              <a:solidFill>
                <a:srgbClr val="626262"/>
              </a:solidFill>
              <a:effectLst/>
              <a:latin typeface="Roboto" panose="02000000000000000000" pitchFamily="2" charset="0"/>
            </a:endParaRPr>
          </a:p>
          <a:p>
            <a:r>
              <a:rPr lang="nb-NO" sz="2400">
                <a:solidFill>
                  <a:srgbClr val="626262"/>
                </a:solidFill>
                <a:latin typeface="Roboto" panose="02000000000000000000" pitchFamily="2" charset="0"/>
                <a:hlinkClick r:id="rId4"/>
              </a:rPr>
              <a:t>Forslag til retningslinjer for bruk av politiattest</a:t>
            </a:r>
            <a:endParaRPr lang="nb-NO" sz="2400">
              <a:solidFill>
                <a:srgbClr val="626262"/>
              </a:solidFill>
              <a:latin typeface="Roboto" panose="02000000000000000000" pitchFamily="2" charset="0"/>
            </a:endParaRPr>
          </a:p>
          <a:p>
            <a:r>
              <a:rPr lang="nb-NO" sz="2400">
                <a:solidFill>
                  <a:srgbClr val="626262"/>
                </a:solidFill>
                <a:latin typeface="Roboto" panose="02000000000000000000" pitchFamily="2" charset="0"/>
              </a:rPr>
              <a:t>Varsling</a:t>
            </a:r>
          </a:p>
          <a:p>
            <a:r>
              <a:rPr lang="nb-NO" sz="2400">
                <a:solidFill>
                  <a:srgbClr val="626262"/>
                </a:solidFill>
                <a:latin typeface="Roboto" panose="02000000000000000000" pitchFamily="2" charset="0"/>
                <a:hlinkClick r:id="rId5"/>
              </a:rPr>
              <a:t>Varsling i Den norske kirke</a:t>
            </a:r>
            <a:endParaRPr lang="nb-NO" sz="2400">
              <a:solidFill>
                <a:srgbClr val="626262"/>
              </a:solidFill>
              <a:latin typeface="Roboto" panose="02000000000000000000" pitchFamily="2" charset="0"/>
            </a:endParaRPr>
          </a:p>
          <a:p>
            <a:r>
              <a:rPr lang="nb-NO" sz="2400">
                <a:solidFill>
                  <a:srgbClr val="626262"/>
                </a:solidFill>
                <a:latin typeface="Roboto" panose="02000000000000000000" pitchFamily="2" charset="0"/>
                <a:hlinkClick r:id="rId6"/>
              </a:rPr>
              <a:t>Mitt varsel</a:t>
            </a:r>
            <a:endParaRPr lang="nb-NO" sz="2400">
              <a:solidFill>
                <a:srgbClr val="626262"/>
              </a:solidFill>
              <a:latin typeface="Roboto" panose="02000000000000000000" pitchFamily="2" charset="0"/>
            </a:endParaRPr>
          </a:p>
          <a:p>
            <a:r>
              <a:rPr lang="nb-NO" sz="2400">
                <a:solidFill>
                  <a:srgbClr val="626262"/>
                </a:solidFill>
                <a:latin typeface="Roboto" panose="02000000000000000000" pitchFamily="2" charset="0"/>
                <a:hlinkClick r:id="rId7"/>
              </a:rPr>
              <a:t>Vake – Kirkelig ressurssenter mot seksuelle overgrep</a:t>
            </a:r>
            <a:endParaRPr lang="nb-NO" sz="2400">
              <a:solidFill>
                <a:srgbClr val="626262"/>
              </a:solidFill>
              <a:latin typeface="Roboto" panose="02000000000000000000" pitchFamily="2" charset="0"/>
            </a:endParaRPr>
          </a:p>
          <a:p>
            <a:endParaRPr lang="nb-NO" sz="2400">
              <a:solidFill>
                <a:srgbClr val="626262"/>
              </a:solidFill>
              <a:latin typeface="Roboto" panose="02000000000000000000" pitchFamily="2" charset="0"/>
            </a:endParaRPr>
          </a:p>
          <a:p>
            <a:endParaRPr lang="nb-NO" sz="2400">
              <a:solidFill>
                <a:srgbClr val="626262"/>
              </a:solidFill>
              <a:latin typeface="Roboto" panose="02000000000000000000" pitchFamily="2" charset="0"/>
            </a:endParaRPr>
          </a:p>
          <a:p>
            <a:endParaRPr lang="en-US" sz="2400"/>
          </a:p>
        </p:txBody>
      </p:sp>
    </p:spTree>
    <p:extLst>
      <p:ext uri="{BB962C8B-B14F-4D97-AF65-F5344CB8AC3E}">
        <p14:creationId xmlns:p14="http://schemas.microsoft.com/office/powerpoint/2010/main" val="16762889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9BAFB5"/>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BB0166D-6254-17CB-3A8E-3E67BDED66AB}"/>
              </a:ext>
            </a:extLst>
          </p:cNvPr>
          <p:cNvSpPr>
            <a:spLocks noGrp="1"/>
          </p:cNvSpPr>
          <p:nvPr>
            <p:ph type="title"/>
          </p:nvPr>
        </p:nvSpPr>
        <p:spPr/>
        <p:txBody>
          <a:bodyPr>
            <a:normAutofit fontScale="90000"/>
          </a:bodyPr>
          <a:lstStyle/>
          <a:p>
            <a:r>
              <a:rPr lang="nb-NO"/>
              <a:t>Forsikringer skaper trygghet for alle involverte, </a:t>
            </a:r>
            <a:br>
              <a:rPr lang="nb-NO"/>
            </a:br>
            <a:r>
              <a:rPr lang="nb-NO"/>
              <a:t>før og etter leir</a:t>
            </a:r>
          </a:p>
        </p:txBody>
      </p:sp>
      <p:sp>
        <p:nvSpPr>
          <p:cNvPr id="3" name="Plassholder for tekst 2">
            <a:extLst>
              <a:ext uri="{FF2B5EF4-FFF2-40B4-BE49-F238E27FC236}">
                <a16:creationId xmlns:a16="http://schemas.microsoft.com/office/drawing/2014/main" id="{D68FDBFF-132D-EB14-D93C-324FD4848A2A}"/>
              </a:ext>
            </a:extLst>
          </p:cNvPr>
          <p:cNvSpPr>
            <a:spLocks noGrp="1"/>
          </p:cNvSpPr>
          <p:nvPr>
            <p:ph type="body" idx="1"/>
          </p:nvPr>
        </p:nvSpPr>
        <p:spPr/>
        <p:txBody>
          <a:bodyPr/>
          <a:lstStyle/>
          <a:p>
            <a:endParaRPr lang="nb-NO"/>
          </a:p>
          <a:p>
            <a:endParaRPr lang="nb-NO"/>
          </a:p>
        </p:txBody>
      </p:sp>
    </p:spTree>
    <p:extLst>
      <p:ext uri="{BB962C8B-B14F-4D97-AF65-F5344CB8AC3E}">
        <p14:creationId xmlns:p14="http://schemas.microsoft.com/office/powerpoint/2010/main" val="31061270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9BAFB5"/>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C4B425B-D50E-273E-7370-663AB7AD7952}"/>
              </a:ext>
            </a:extLst>
          </p:cNvPr>
          <p:cNvSpPr>
            <a:spLocks noGrp="1"/>
          </p:cNvSpPr>
          <p:nvPr>
            <p:ph type="title"/>
          </p:nvPr>
        </p:nvSpPr>
        <p:spPr>
          <a:xfrm>
            <a:off x="2231136" y="964692"/>
            <a:ext cx="7729728" cy="1188720"/>
          </a:xfrm>
        </p:spPr>
        <p:txBody>
          <a:bodyPr anchor="ctr">
            <a:normAutofit/>
          </a:bodyPr>
          <a:lstStyle/>
          <a:p>
            <a:r>
              <a:rPr lang="nb-NO"/>
              <a:t>Ansvar og rollefordeling skaper trygghet</a:t>
            </a:r>
          </a:p>
        </p:txBody>
      </p:sp>
      <p:sp>
        <p:nvSpPr>
          <p:cNvPr id="3" name="TekstSylinder 2">
            <a:extLst>
              <a:ext uri="{FF2B5EF4-FFF2-40B4-BE49-F238E27FC236}">
                <a16:creationId xmlns:a16="http://schemas.microsoft.com/office/drawing/2014/main" id="{5A4636AF-BF02-C05C-BD11-AACC69B5626F}"/>
              </a:ext>
            </a:extLst>
          </p:cNvPr>
          <p:cNvSpPr txBox="1"/>
          <p:nvPr/>
        </p:nvSpPr>
        <p:spPr>
          <a:xfrm>
            <a:off x="988646" y="2344615"/>
            <a:ext cx="10214708" cy="3323987"/>
          </a:xfrm>
          <a:prstGeom prst="rect">
            <a:avLst/>
          </a:prstGeom>
          <a:noFill/>
        </p:spPr>
        <p:txBody>
          <a:bodyPr wrap="square" rtlCol="0">
            <a:spAutoFit/>
          </a:bodyPr>
          <a:lstStyle/>
          <a:p>
            <a:r>
              <a:rPr lang="nb-NO" sz="2400"/>
              <a:t>Skape orden i det uoversiktlige – gi forutsigbarhet for deltagere og ledere.</a:t>
            </a:r>
          </a:p>
          <a:p>
            <a:endParaRPr lang="nb-NO" sz="2400"/>
          </a:p>
          <a:p>
            <a:r>
              <a:rPr lang="nb-NO" sz="2400"/>
              <a:t>Klare avtaler om ansvar og oppgaver for frivillige og ledere</a:t>
            </a:r>
          </a:p>
          <a:p>
            <a:endParaRPr lang="nb-NO" sz="2400"/>
          </a:p>
          <a:p>
            <a:r>
              <a:rPr lang="nb-NO" sz="2400"/>
              <a:t>Hvem har </a:t>
            </a:r>
            <a:r>
              <a:rPr lang="nb-NO" sz="2400" b="1"/>
              <a:t>hovedansvar</a:t>
            </a:r>
            <a:r>
              <a:rPr lang="nb-NO" sz="2400"/>
              <a:t> og kan ta avgjørelser  - forankret hos arbeidsgiver</a:t>
            </a:r>
          </a:p>
          <a:p>
            <a:r>
              <a:rPr lang="nb-NO" sz="2400"/>
              <a:t>Hvem kan </a:t>
            </a:r>
            <a:r>
              <a:rPr lang="nb-NO" sz="2400" b="1"/>
              <a:t>ta avgjørelser </a:t>
            </a:r>
            <a:r>
              <a:rPr lang="nb-NO" sz="2400"/>
              <a:t>på vegne av arbeidsgiver og arrangør</a:t>
            </a:r>
          </a:p>
          <a:p>
            <a:endParaRPr lang="nb-NO" sz="2400"/>
          </a:p>
          <a:p>
            <a:r>
              <a:rPr lang="nb-NO" sz="2400"/>
              <a:t>Unngå soloutspill og dobbeltkommunikasjon fra ledere</a:t>
            </a:r>
          </a:p>
          <a:p>
            <a:endParaRPr lang="nb-NO"/>
          </a:p>
        </p:txBody>
      </p:sp>
    </p:spTree>
    <p:extLst>
      <p:ext uri="{BB962C8B-B14F-4D97-AF65-F5344CB8AC3E}">
        <p14:creationId xmlns:p14="http://schemas.microsoft.com/office/powerpoint/2010/main" val="16543663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59F4002-F3BD-7970-D41A-D91F7F112454}"/>
              </a:ext>
            </a:extLst>
          </p:cNvPr>
          <p:cNvSpPr>
            <a:spLocks noGrp="1"/>
          </p:cNvSpPr>
          <p:nvPr>
            <p:ph type="title"/>
          </p:nvPr>
        </p:nvSpPr>
        <p:spPr>
          <a:xfrm rot="20085957">
            <a:off x="286379" y="1236554"/>
            <a:ext cx="4486656" cy="1141497"/>
          </a:xfrm>
        </p:spPr>
        <p:txBody>
          <a:bodyPr vert="horz" lIns="182880" tIns="182880" rIns="182880" bIns="182880" rtlCol="0" anchor="ctr" anchorCtr="1">
            <a:normAutofit fontScale="90000"/>
          </a:bodyPr>
          <a:lstStyle/>
          <a:p>
            <a:r>
              <a:rPr lang="nb-NO" sz="2800"/>
              <a:t>Hva bør en ha avklart på forhand?</a:t>
            </a:r>
          </a:p>
        </p:txBody>
      </p:sp>
      <p:sp>
        <p:nvSpPr>
          <p:cNvPr id="6" name="Plassholder for innhold 5">
            <a:extLst>
              <a:ext uri="{FF2B5EF4-FFF2-40B4-BE49-F238E27FC236}">
                <a16:creationId xmlns:a16="http://schemas.microsoft.com/office/drawing/2014/main" id="{B2B80BFB-882E-2FF6-3763-4C3C06A13DB5}"/>
              </a:ext>
            </a:extLst>
          </p:cNvPr>
          <p:cNvSpPr>
            <a:spLocks noGrp="1"/>
          </p:cNvSpPr>
          <p:nvPr>
            <p:ph idx="1"/>
          </p:nvPr>
        </p:nvSpPr>
        <p:spPr/>
        <p:txBody>
          <a:bodyPr/>
          <a:lstStyle/>
          <a:p>
            <a:endParaRPr lang="nb-NO"/>
          </a:p>
        </p:txBody>
      </p:sp>
      <p:sp>
        <p:nvSpPr>
          <p:cNvPr id="7" name="Plassholder for tekst 6">
            <a:extLst>
              <a:ext uri="{FF2B5EF4-FFF2-40B4-BE49-F238E27FC236}">
                <a16:creationId xmlns:a16="http://schemas.microsoft.com/office/drawing/2014/main" id="{405EA653-A50F-16B2-2C28-01416E23E229}"/>
              </a:ext>
            </a:extLst>
          </p:cNvPr>
          <p:cNvSpPr>
            <a:spLocks noGrp="1"/>
          </p:cNvSpPr>
          <p:nvPr>
            <p:ph type="body" sz="half" idx="2"/>
          </p:nvPr>
        </p:nvSpPr>
        <p:spPr>
          <a:xfrm>
            <a:off x="496872" y="4276749"/>
            <a:ext cx="3794760" cy="2194036"/>
          </a:xfrm>
        </p:spPr>
        <p:txBody>
          <a:bodyPr>
            <a:noAutofit/>
          </a:bodyPr>
          <a:lstStyle/>
          <a:p>
            <a:r>
              <a:rPr lang="nb-NO" sz="4800"/>
              <a:t>Alltid beredt på det uforutsette!</a:t>
            </a:r>
          </a:p>
        </p:txBody>
      </p:sp>
      <p:sp>
        <p:nvSpPr>
          <p:cNvPr id="5" name="TekstSylinder 4">
            <a:extLst>
              <a:ext uri="{FF2B5EF4-FFF2-40B4-BE49-F238E27FC236}">
                <a16:creationId xmlns:a16="http://schemas.microsoft.com/office/drawing/2014/main" id="{17333D7A-34F2-08D2-4F46-AD4E3C0D7A14}"/>
              </a:ext>
            </a:extLst>
          </p:cNvPr>
          <p:cNvSpPr txBox="1"/>
          <p:nvPr/>
        </p:nvSpPr>
        <p:spPr>
          <a:xfrm>
            <a:off x="5376005" y="0"/>
            <a:ext cx="6815995" cy="6858000"/>
          </a:xfrm>
          <a:prstGeom prst="rect">
            <a:avLst/>
          </a:prstGeom>
          <a:solidFill>
            <a:srgbClr val="86CAC0"/>
          </a:solidFill>
        </p:spPr>
        <p:txBody>
          <a:bodyPr rot="0" spcFirstLastPara="0" vertOverflow="overflow" horzOverflow="overflow" vert="horz" lIns="91440" tIns="45720" rIns="91440" bIns="45720" numCol="1" spcCol="0" rtlCol="0" fromWordArt="0" anchorCtr="0" forceAA="0" compatLnSpc="1">
            <a:prstTxWarp prst="textNoShape">
              <a:avLst/>
            </a:prstTxWarp>
            <a:normAutofit fontScale="85000" lnSpcReduction="20000"/>
          </a:bodyPr>
          <a:lstStyle/>
          <a:p>
            <a:pPr marL="285750" indent="-228600" defTabSz="914400">
              <a:spcBef>
                <a:spcPts val="1000"/>
              </a:spcBef>
              <a:buClr>
                <a:schemeClr val="accent2"/>
              </a:buClr>
              <a:buFont typeface="Arial" panose="020B0604020202020204" pitchFamily="34" charset="0"/>
              <a:buChar char="•"/>
            </a:pPr>
            <a:r>
              <a:rPr lang="nb-NO" sz="2400" b="1"/>
              <a:t>Sikre alle avtaler og felles forståelse klar på forhand</a:t>
            </a:r>
          </a:p>
          <a:p>
            <a:pPr marL="742950" lvl="1" indent="-228600" defTabSz="914400">
              <a:spcBef>
                <a:spcPts val="1000"/>
              </a:spcBef>
              <a:buClr>
                <a:schemeClr val="accent2"/>
              </a:buClr>
              <a:buFont typeface="Arial" panose="020B0604020202020204" pitchFamily="34" charset="0"/>
              <a:buChar char="•"/>
            </a:pPr>
            <a:r>
              <a:rPr lang="nb-NO" sz="2400" b="1"/>
              <a:t>Mellom arbeidsgiver og ansatte, i særdeleshet prosjektleder.</a:t>
            </a:r>
          </a:p>
          <a:p>
            <a:pPr marL="1200150" lvl="2" indent="-228600" defTabSz="914400">
              <a:spcBef>
                <a:spcPts val="1000"/>
              </a:spcBef>
              <a:buClr>
                <a:schemeClr val="accent2"/>
              </a:buClr>
              <a:buFont typeface="Arial" panose="020B0604020202020204" pitchFamily="34" charset="0"/>
              <a:buChar char="•"/>
            </a:pPr>
            <a:r>
              <a:rPr lang="nb-NO" sz="2400"/>
              <a:t>Kontaktperson i administrasjonen, men avtale om tilgjengelighet under oppholdet</a:t>
            </a:r>
          </a:p>
          <a:p>
            <a:pPr marL="1200150" lvl="2" indent="-228600" defTabSz="914400">
              <a:spcBef>
                <a:spcPts val="1000"/>
              </a:spcBef>
              <a:buClr>
                <a:schemeClr val="accent2"/>
              </a:buClr>
              <a:buFont typeface="Arial" panose="020B0604020202020204" pitchFamily="34" charset="0"/>
              <a:buChar char="•"/>
            </a:pPr>
            <a:endParaRPr lang="nb-NO" sz="2400"/>
          </a:p>
          <a:p>
            <a:pPr marL="742950" lvl="1" indent="-228600" defTabSz="914400">
              <a:spcBef>
                <a:spcPts val="1000"/>
              </a:spcBef>
              <a:buClr>
                <a:schemeClr val="accent2"/>
              </a:buClr>
              <a:buFont typeface="Arial" panose="020B0604020202020204" pitchFamily="34" charset="0"/>
              <a:buChar char="•"/>
            </a:pPr>
            <a:r>
              <a:rPr lang="nb-NO" sz="2400" b="1"/>
              <a:t>Mellom ansatte hos alle arbeidsgivere</a:t>
            </a:r>
          </a:p>
          <a:p>
            <a:pPr marL="1200150" lvl="2" indent="-228600" defTabSz="914400">
              <a:spcBef>
                <a:spcPts val="1000"/>
              </a:spcBef>
              <a:buClr>
                <a:schemeClr val="accent2"/>
              </a:buClr>
              <a:buFont typeface="Arial" panose="020B0604020202020204" pitchFamily="34" charset="0"/>
              <a:buChar char="•"/>
            </a:pPr>
            <a:r>
              <a:rPr lang="nb-NO" sz="2400"/>
              <a:t>Roller og ansvar generelt</a:t>
            </a:r>
          </a:p>
          <a:p>
            <a:pPr marL="1200150" lvl="2" indent="-228600" defTabSz="914400">
              <a:spcBef>
                <a:spcPts val="1000"/>
              </a:spcBef>
              <a:buClr>
                <a:schemeClr val="accent2"/>
              </a:buClr>
              <a:buFont typeface="Arial" panose="020B0604020202020204" pitchFamily="34" charset="0"/>
              <a:buChar char="•"/>
            </a:pPr>
            <a:r>
              <a:rPr lang="nb-NO" sz="2400"/>
              <a:t>Forventninger til hverandre, oppgaver og roller – ingen solospillere</a:t>
            </a:r>
          </a:p>
          <a:p>
            <a:pPr marL="742950" lvl="1" indent="-228600" defTabSz="914400">
              <a:spcBef>
                <a:spcPts val="1000"/>
              </a:spcBef>
              <a:buClr>
                <a:schemeClr val="accent2"/>
              </a:buClr>
              <a:buFont typeface="Arial" panose="020B0604020202020204" pitchFamily="34" charset="0"/>
              <a:buChar char="•"/>
            </a:pPr>
            <a:endParaRPr lang="nb-NO" sz="2400" b="1"/>
          </a:p>
          <a:p>
            <a:pPr marL="742950" lvl="1" indent="-228600" defTabSz="914400">
              <a:spcBef>
                <a:spcPts val="1000"/>
              </a:spcBef>
              <a:buClr>
                <a:schemeClr val="accent2"/>
              </a:buClr>
              <a:buFont typeface="Arial" panose="020B0604020202020204" pitchFamily="34" charset="0"/>
              <a:buChar char="•"/>
            </a:pPr>
            <a:r>
              <a:rPr lang="nb-NO" sz="2400" b="1"/>
              <a:t>Mellom ulike grupper frivillige</a:t>
            </a:r>
          </a:p>
          <a:p>
            <a:pPr marL="1200150" lvl="2" indent="-228600" defTabSz="914400">
              <a:spcBef>
                <a:spcPts val="1000"/>
              </a:spcBef>
              <a:buClr>
                <a:schemeClr val="accent2"/>
              </a:buClr>
              <a:buFont typeface="Arial" panose="020B0604020202020204" pitchFamily="34" charset="0"/>
              <a:buChar char="•"/>
            </a:pPr>
            <a:r>
              <a:rPr lang="nb-NO" sz="2400"/>
              <a:t>Bør det lages en enkel avtale som alle skriver under:</a:t>
            </a:r>
          </a:p>
          <a:p>
            <a:pPr marL="1657350" lvl="3" indent="-228600" defTabSz="914400">
              <a:spcBef>
                <a:spcPts val="1000"/>
              </a:spcBef>
              <a:buClr>
                <a:schemeClr val="accent2"/>
              </a:buClr>
              <a:buFont typeface="Arial" panose="020B0604020202020204" pitchFamily="34" charset="0"/>
              <a:buChar char="•"/>
            </a:pPr>
            <a:r>
              <a:rPr lang="nb-NO" sz="2400"/>
              <a:t>Deltagelse – ja jeg kommer!</a:t>
            </a:r>
          </a:p>
          <a:p>
            <a:pPr marL="1657350" lvl="3" indent="-228600" defTabSz="914400">
              <a:spcBef>
                <a:spcPts val="1000"/>
              </a:spcBef>
              <a:buClr>
                <a:schemeClr val="accent2"/>
              </a:buClr>
              <a:buFont typeface="Arial" panose="020B0604020202020204" pitchFamily="34" charset="0"/>
              <a:buChar char="•"/>
            </a:pPr>
            <a:r>
              <a:rPr lang="nb-NO" sz="2400"/>
              <a:t>Lojalitet</a:t>
            </a:r>
          </a:p>
          <a:p>
            <a:pPr marL="1657350" lvl="3" indent="-228600" defTabSz="914400">
              <a:spcBef>
                <a:spcPts val="1000"/>
              </a:spcBef>
              <a:buClr>
                <a:schemeClr val="accent2"/>
              </a:buClr>
              <a:buFont typeface="Arial" panose="020B0604020202020204" pitchFamily="34" charset="0"/>
              <a:buChar char="•"/>
            </a:pPr>
            <a:r>
              <a:rPr lang="nb-NO" sz="2400"/>
              <a:t>Ansvar – mine oppgaver er, mitt særskilte ansvar er</a:t>
            </a:r>
          </a:p>
          <a:p>
            <a:pPr marL="1657350" lvl="3" indent="-228600" defTabSz="914400">
              <a:spcBef>
                <a:spcPts val="1000"/>
              </a:spcBef>
              <a:buClr>
                <a:schemeClr val="accent2"/>
              </a:buClr>
              <a:buFont typeface="Arial" panose="020B0604020202020204" pitchFamily="34" charset="0"/>
              <a:buChar char="•"/>
            </a:pPr>
            <a:r>
              <a:rPr lang="nb-NO" sz="2400"/>
              <a:t>Etiske retningslinjer – parforhold, gjelder egne regler for ledere enn for deltagere? </a:t>
            </a:r>
            <a:r>
              <a:rPr lang="nb-NO" sz="2400" err="1"/>
              <a:t>osv</a:t>
            </a:r>
            <a:endParaRPr lang="nb-NO" sz="2400"/>
          </a:p>
          <a:p>
            <a:pPr marL="1657350" lvl="3" indent="-228600" defTabSz="914400">
              <a:spcBef>
                <a:spcPts val="1000"/>
              </a:spcBef>
              <a:buClr>
                <a:schemeClr val="accent2"/>
              </a:buClr>
              <a:buFont typeface="Arial" panose="020B0604020202020204" pitchFamily="34" charset="0"/>
              <a:buChar char="•"/>
            </a:pPr>
            <a:r>
              <a:rPr lang="nb-NO" sz="2400"/>
              <a:t>Taushetsplikt</a:t>
            </a:r>
          </a:p>
          <a:p>
            <a:pPr marL="742950" lvl="1" indent="-228600" defTabSz="914400">
              <a:spcBef>
                <a:spcPts val="1000"/>
              </a:spcBef>
              <a:buClr>
                <a:schemeClr val="accent2"/>
              </a:buClr>
              <a:buFont typeface="Arial" panose="020B0604020202020204" pitchFamily="34" charset="0"/>
              <a:buChar char="•"/>
            </a:pPr>
            <a:endParaRPr lang="nb-NO" sz="2400"/>
          </a:p>
        </p:txBody>
      </p:sp>
      <p:pic>
        <p:nvPicPr>
          <p:cNvPr id="2050" name="Picture 2" descr="Steinar Sagen i Alltid beredt: – Jeg er sjokkert over hvor lite de kan –  Dagsavisen">
            <a:extLst>
              <a:ext uri="{FF2B5EF4-FFF2-40B4-BE49-F238E27FC236}">
                <a16:creationId xmlns:a16="http://schemas.microsoft.com/office/drawing/2014/main" id="{71CF8497-0996-A98B-B4F8-984CB62CEC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71953" y="2412723"/>
            <a:ext cx="2619375" cy="1743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28417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59F4002-F3BD-7970-D41A-D91F7F112454}"/>
              </a:ext>
            </a:extLst>
          </p:cNvPr>
          <p:cNvSpPr>
            <a:spLocks noGrp="1"/>
          </p:cNvSpPr>
          <p:nvPr>
            <p:ph type="title"/>
          </p:nvPr>
        </p:nvSpPr>
        <p:spPr>
          <a:xfrm rot="20085957">
            <a:off x="286379" y="1236554"/>
            <a:ext cx="4486656" cy="1141497"/>
          </a:xfrm>
        </p:spPr>
        <p:txBody>
          <a:bodyPr vert="horz" lIns="182880" tIns="182880" rIns="182880" bIns="182880" rtlCol="0" anchor="ctr" anchorCtr="1">
            <a:normAutofit fontScale="90000"/>
          </a:bodyPr>
          <a:lstStyle/>
          <a:p>
            <a:r>
              <a:rPr lang="nb-NO" sz="2800"/>
              <a:t>Hva bør en ha avklart på forhand?</a:t>
            </a:r>
          </a:p>
        </p:txBody>
      </p:sp>
      <p:sp>
        <p:nvSpPr>
          <p:cNvPr id="6" name="Plassholder for innhold 5">
            <a:extLst>
              <a:ext uri="{FF2B5EF4-FFF2-40B4-BE49-F238E27FC236}">
                <a16:creationId xmlns:a16="http://schemas.microsoft.com/office/drawing/2014/main" id="{B2B80BFB-882E-2FF6-3763-4C3C06A13DB5}"/>
              </a:ext>
            </a:extLst>
          </p:cNvPr>
          <p:cNvSpPr>
            <a:spLocks noGrp="1"/>
          </p:cNvSpPr>
          <p:nvPr>
            <p:ph idx="1"/>
          </p:nvPr>
        </p:nvSpPr>
        <p:spPr/>
        <p:txBody>
          <a:bodyPr/>
          <a:lstStyle/>
          <a:p>
            <a:endParaRPr lang="nb-NO"/>
          </a:p>
        </p:txBody>
      </p:sp>
      <p:sp>
        <p:nvSpPr>
          <p:cNvPr id="7" name="Plassholder for tekst 6">
            <a:extLst>
              <a:ext uri="{FF2B5EF4-FFF2-40B4-BE49-F238E27FC236}">
                <a16:creationId xmlns:a16="http://schemas.microsoft.com/office/drawing/2014/main" id="{405EA653-A50F-16B2-2C28-01416E23E229}"/>
              </a:ext>
            </a:extLst>
          </p:cNvPr>
          <p:cNvSpPr>
            <a:spLocks noGrp="1"/>
          </p:cNvSpPr>
          <p:nvPr>
            <p:ph type="body" sz="half" idx="2"/>
          </p:nvPr>
        </p:nvSpPr>
        <p:spPr>
          <a:xfrm>
            <a:off x="496872" y="4276749"/>
            <a:ext cx="3794760" cy="2194036"/>
          </a:xfrm>
        </p:spPr>
        <p:txBody>
          <a:bodyPr>
            <a:noAutofit/>
          </a:bodyPr>
          <a:lstStyle/>
          <a:p>
            <a:r>
              <a:rPr lang="nb-NO" sz="4800"/>
              <a:t>Alltid beredt på det uforutsette!</a:t>
            </a:r>
          </a:p>
        </p:txBody>
      </p:sp>
      <p:sp>
        <p:nvSpPr>
          <p:cNvPr id="5" name="TekstSylinder 4">
            <a:extLst>
              <a:ext uri="{FF2B5EF4-FFF2-40B4-BE49-F238E27FC236}">
                <a16:creationId xmlns:a16="http://schemas.microsoft.com/office/drawing/2014/main" id="{17333D7A-34F2-08D2-4F46-AD4E3C0D7A14}"/>
              </a:ext>
            </a:extLst>
          </p:cNvPr>
          <p:cNvSpPr txBox="1"/>
          <p:nvPr/>
        </p:nvSpPr>
        <p:spPr>
          <a:xfrm>
            <a:off x="5376005" y="0"/>
            <a:ext cx="6815995" cy="6858000"/>
          </a:xfrm>
          <a:prstGeom prst="rect">
            <a:avLst/>
          </a:prstGeom>
          <a:solidFill>
            <a:srgbClr val="86CAC0"/>
          </a:solidFill>
        </p:spPr>
        <p:txBody>
          <a:bodyPr rot="0" spcFirstLastPara="0" vertOverflow="overflow" horzOverflow="overflow" vert="horz" lIns="91440" tIns="45720" rIns="91440" bIns="45720" numCol="1" spcCol="0" rtlCol="0" fromWordArt="0" anchorCtr="0" forceAA="0" compatLnSpc="1">
            <a:prstTxWarp prst="textNoShape">
              <a:avLst/>
            </a:prstTxWarp>
            <a:normAutofit/>
          </a:bodyPr>
          <a:lstStyle/>
          <a:p>
            <a:pPr marL="742950" marR="0" lvl="1" indent="-228600" algn="l" defTabSz="914400" rtl="0" eaLnBrk="1" fontAlgn="auto" latinLnBrk="0" hangingPunct="1">
              <a:lnSpc>
                <a:spcPct val="100000"/>
              </a:lnSpc>
              <a:spcBef>
                <a:spcPts val="1000"/>
              </a:spcBef>
              <a:spcAft>
                <a:spcPts val="0"/>
              </a:spcAft>
              <a:buClr>
                <a:srgbClr val="9BAFB5"/>
              </a:buClr>
              <a:buSzTx/>
              <a:buFont typeface="Arial" panose="020B0604020202020204" pitchFamily="34" charset="0"/>
              <a:buChar char="•"/>
              <a:tabLst/>
              <a:defRPr/>
            </a:pPr>
            <a:r>
              <a:rPr kumimoji="0" lang="nb-NO" sz="2400" b="1" i="0" u="none" strike="noStrike" kern="1200" cap="none" spc="0" normalizeH="0" baseline="0" noProof="0">
                <a:ln>
                  <a:noFill/>
                </a:ln>
                <a:solidFill>
                  <a:srgbClr val="000000"/>
                </a:solidFill>
                <a:effectLst/>
                <a:uLnTx/>
                <a:uFillTx/>
                <a:latin typeface="Gill Sans MT" panose="020B0502020104020203"/>
                <a:ea typeface="+mn-ea"/>
                <a:cs typeface="+mn-cs"/>
              </a:rPr>
              <a:t>Mellom menighet og arrangør (dersom denne er ekstern)</a:t>
            </a:r>
          </a:p>
          <a:p>
            <a:pPr marL="1200150" marR="0" lvl="2" indent="-228600" algn="l" defTabSz="914400" rtl="0" eaLnBrk="1" fontAlgn="auto" latinLnBrk="0" hangingPunct="1">
              <a:lnSpc>
                <a:spcPct val="100000"/>
              </a:lnSpc>
              <a:spcBef>
                <a:spcPts val="1000"/>
              </a:spcBef>
              <a:spcAft>
                <a:spcPts val="0"/>
              </a:spcAft>
              <a:buClr>
                <a:srgbClr val="9BAFB5"/>
              </a:buClr>
              <a:buSzTx/>
              <a:buFont typeface="Arial" panose="020B0604020202020204" pitchFamily="34" charset="0"/>
              <a:buChar char="•"/>
              <a:tabLst/>
              <a:defRPr/>
            </a:pPr>
            <a:r>
              <a:rPr kumimoji="0" lang="nb-NO" sz="2400" b="0" i="0" u="none" strike="noStrike" kern="1200" cap="none" spc="0" normalizeH="0" baseline="0" noProof="0">
                <a:ln>
                  <a:noFill/>
                </a:ln>
                <a:solidFill>
                  <a:srgbClr val="000000"/>
                </a:solidFill>
                <a:effectLst/>
                <a:uLnTx/>
                <a:uFillTx/>
                <a:latin typeface="Gill Sans MT" panose="020B0502020104020203"/>
                <a:ea typeface="+mn-ea"/>
                <a:cs typeface="+mn-cs"/>
              </a:rPr>
              <a:t>Økonomi</a:t>
            </a:r>
          </a:p>
          <a:p>
            <a:pPr marL="1200150" marR="0" lvl="2" indent="-228600" algn="l" defTabSz="914400" rtl="0" eaLnBrk="1" fontAlgn="auto" latinLnBrk="0" hangingPunct="1">
              <a:lnSpc>
                <a:spcPct val="100000"/>
              </a:lnSpc>
              <a:spcBef>
                <a:spcPts val="1000"/>
              </a:spcBef>
              <a:spcAft>
                <a:spcPts val="0"/>
              </a:spcAft>
              <a:buClr>
                <a:srgbClr val="9BAFB5"/>
              </a:buClr>
              <a:buSzTx/>
              <a:buFont typeface="Arial" panose="020B0604020202020204" pitchFamily="34" charset="0"/>
              <a:buChar char="•"/>
              <a:tabLst/>
              <a:defRPr/>
            </a:pPr>
            <a:r>
              <a:rPr kumimoji="0" lang="nb-NO" sz="2400" b="0" i="0" u="none" strike="noStrike" kern="1200" cap="none" spc="0" normalizeH="0" baseline="0" noProof="0">
                <a:ln>
                  <a:noFill/>
                </a:ln>
                <a:solidFill>
                  <a:srgbClr val="000000"/>
                </a:solidFill>
                <a:effectLst/>
                <a:uLnTx/>
                <a:uFillTx/>
                <a:latin typeface="Gill Sans MT" panose="020B0502020104020203"/>
                <a:ea typeface="+mn-ea"/>
                <a:cs typeface="+mn-cs"/>
              </a:rPr>
              <a:t>Program</a:t>
            </a:r>
          </a:p>
          <a:p>
            <a:pPr marL="1200150" marR="0" lvl="2" indent="-228600" algn="l" defTabSz="914400" rtl="0" eaLnBrk="1" fontAlgn="auto" latinLnBrk="0" hangingPunct="1">
              <a:lnSpc>
                <a:spcPct val="100000"/>
              </a:lnSpc>
              <a:spcBef>
                <a:spcPts val="1000"/>
              </a:spcBef>
              <a:spcAft>
                <a:spcPts val="0"/>
              </a:spcAft>
              <a:buClr>
                <a:srgbClr val="9BAFB5"/>
              </a:buClr>
              <a:buSzTx/>
              <a:buFont typeface="Arial" panose="020B0604020202020204" pitchFamily="34" charset="0"/>
              <a:buChar char="•"/>
              <a:tabLst/>
              <a:defRPr/>
            </a:pPr>
            <a:r>
              <a:rPr kumimoji="0" lang="nb-NO" sz="2400" b="0" i="0" u="none" strike="noStrike" kern="1200" cap="none" spc="0" normalizeH="0" baseline="0" noProof="0">
                <a:ln>
                  <a:noFill/>
                </a:ln>
                <a:solidFill>
                  <a:srgbClr val="000000"/>
                </a:solidFill>
                <a:effectLst/>
                <a:uLnTx/>
                <a:uFillTx/>
                <a:latin typeface="Gill Sans MT" panose="020B0502020104020203"/>
                <a:ea typeface="+mn-ea"/>
                <a:cs typeface="+mn-cs"/>
              </a:rPr>
              <a:t>Kommunikasjon </a:t>
            </a:r>
          </a:p>
          <a:p>
            <a:pPr marL="1200150" marR="0" lvl="2" indent="-228600" algn="l" defTabSz="914400" rtl="0" eaLnBrk="1" fontAlgn="auto" latinLnBrk="0" hangingPunct="1">
              <a:lnSpc>
                <a:spcPct val="100000"/>
              </a:lnSpc>
              <a:spcBef>
                <a:spcPts val="1000"/>
              </a:spcBef>
              <a:spcAft>
                <a:spcPts val="0"/>
              </a:spcAft>
              <a:buClr>
                <a:srgbClr val="9BAFB5"/>
              </a:buClr>
              <a:buSzTx/>
              <a:buFont typeface="Arial" panose="020B0604020202020204" pitchFamily="34" charset="0"/>
              <a:buChar char="•"/>
              <a:tabLst/>
              <a:defRPr/>
            </a:pPr>
            <a:r>
              <a:rPr kumimoji="0" lang="nb-NO" sz="2400" b="0" i="0" u="none" strike="noStrike" kern="1200" cap="none" spc="0" normalizeH="0" baseline="0" noProof="0">
                <a:ln>
                  <a:noFill/>
                </a:ln>
                <a:solidFill>
                  <a:srgbClr val="000000"/>
                </a:solidFill>
                <a:effectLst/>
                <a:uLnTx/>
                <a:uFillTx/>
                <a:latin typeface="Gill Sans MT" panose="020B0502020104020203"/>
                <a:ea typeface="+mn-ea"/>
                <a:cs typeface="+mn-cs"/>
              </a:rPr>
              <a:t>Endringer i planen</a:t>
            </a:r>
          </a:p>
          <a:p>
            <a:pPr marL="1200150" marR="0" lvl="2" indent="-228600" algn="l" defTabSz="914400" rtl="0" eaLnBrk="1" fontAlgn="auto" latinLnBrk="0" hangingPunct="1">
              <a:lnSpc>
                <a:spcPct val="100000"/>
              </a:lnSpc>
              <a:spcBef>
                <a:spcPts val="1000"/>
              </a:spcBef>
              <a:spcAft>
                <a:spcPts val="0"/>
              </a:spcAft>
              <a:buClr>
                <a:srgbClr val="9BAFB5"/>
              </a:buClr>
              <a:buSzTx/>
              <a:buFont typeface="Arial" panose="020B0604020202020204" pitchFamily="34" charset="0"/>
              <a:buChar char="•"/>
              <a:tabLst/>
              <a:defRPr/>
            </a:pPr>
            <a:endParaRPr kumimoji="0" lang="nb-NO" sz="2400" b="0" i="0" u="none" strike="noStrike" kern="1200" cap="none" spc="0" normalizeH="0" baseline="0" noProof="0">
              <a:ln>
                <a:noFill/>
              </a:ln>
              <a:solidFill>
                <a:srgbClr val="000000"/>
              </a:solidFill>
              <a:effectLst/>
              <a:uLnTx/>
              <a:uFillTx/>
              <a:latin typeface="Gill Sans MT" panose="020B0502020104020203"/>
              <a:ea typeface="+mn-ea"/>
              <a:cs typeface="+mn-cs"/>
            </a:endParaRPr>
          </a:p>
          <a:p>
            <a:pPr marL="742950" marR="0" lvl="1" indent="-228600" algn="l" defTabSz="914400" rtl="0" eaLnBrk="1" fontAlgn="auto" latinLnBrk="0" hangingPunct="1">
              <a:lnSpc>
                <a:spcPct val="100000"/>
              </a:lnSpc>
              <a:spcBef>
                <a:spcPts val="1000"/>
              </a:spcBef>
              <a:spcAft>
                <a:spcPts val="0"/>
              </a:spcAft>
              <a:buClr>
                <a:srgbClr val="9BAFB5"/>
              </a:buClr>
              <a:buSzTx/>
              <a:buFont typeface="Arial" panose="020B0604020202020204" pitchFamily="34" charset="0"/>
              <a:buChar char="•"/>
              <a:tabLst/>
              <a:defRPr/>
            </a:pPr>
            <a:r>
              <a:rPr kumimoji="0" lang="nb-NO" sz="2400" b="1" i="0" u="none" strike="noStrike" kern="1200" cap="none" spc="0" normalizeH="0" baseline="0" noProof="0">
                <a:ln>
                  <a:noFill/>
                </a:ln>
                <a:solidFill>
                  <a:srgbClr val="000000"/>
                </a:solidFill>
                <a:effectLst/>
                <a:uLnTx/>
                <a:uFillTx/>
                <a:latin typeface="Gill Sans MT" panose="020B0502020104020203"/>
                <a:ea typeface="+mn-ea"/>
                <a:cs typeface="+mn-cs"/>
              </a:rPr>
              <a:t>Ved behov for lederressurs for enkelt deltagere</a:t>
            </a:r>
          </a:p>
          <a:p>
            <a:pPr marL="1200150" marR="0" lvl="2" indent="-228600" algn="l" defTabSz="914400" rtl="0" eaLnBrk="1" fontAlgn="auto" latinLnBrk="0" hangingPunct="1">
              <a:lnSpc>
                <a:spcPct val="100000"/>
              </a:lnSpc>
              <a:spcBef>
                <a:spcPts val="1000"/>
              </a:spcBef>
              <a:spcAft>
                <a:spcPts val="0"/>
              </a:spcAft>
              <a:buClr>
                <a:srgbClr val="9BAFB5"/>
              </a:buClr>
              <a:buSzTx/>
              <a:buFont typeface="Arial" panose="020B0604020202020204" pitchFamily="34" charset="0"/>
              <a:buChar char="•"/>
              <a:tabLst/>
              <a:defRPr/>
            </a:pPr>
            <a:r>
              <a:rPr kumimoji="0" lang="nb-NO" sz="2400" b="0" i="0" u="none" strike="noStrike" kern="1200" cap="none" spc="0" normalizeH="0" baseline="0" noProof="0">
                <a:ln>
                  <a:noFill/>
                </a:ln>
                <a:solidFill>
                  <a:srgbClr val="000000"/>
                </a:solidFill>
                <a:effectLst/>
                <a:uLnTx/>
                <a:uFillTx/>
                <a:latin typeface="Gill Sans MT" panose="020B0502020104020203"/>
                <a:ea typeface="+mn-ea"/>
                <a:cs typeface="+mn-cs"/>
              </a:rPr>
              <a:t>Hvilken informasjon kan foreldre gi?</a:t>
            </a:r>
          </a:p>
          <a:p>
            <a:pPr marL="1200150" marR="0" lvl="2" indent="-228600" algn="l" defTabSz="914400" rtl="0" eaLnBrk="1" fontAlgn="auto" latinLnBrk="0" hangingPunct="1">
              <a:lnSpc>
                <a:spcPct val="100000"/>
              </a:lnSpc>
              <a:spcBef>
                <a:spcPts val="1000"/>
              </a:spcBef>
              <a:spcAft>
                <a:spcPts val="0"/>
              </a:spcAft>
              <a:buClr>
                <a:srgbClr val="9BAFB5"/>
              </a:buClr>
              <a:buSzTx/>
              <a:buFont typeface="Arial" panose="020B0604020202020204" pitchFamily="34" charset="0"/>
              <a:buChar char="•"/>
              <a:tabLst/>
              <a:defRPr/>
            </a:pPr>
            <a:r>
              <a:rPr kumimoji="0" lang="nb-NO" sz="2400" b="0" i="0" u="none" strike="noStrike" kern="1200" cap="none" spc="0" normalizeH="0" baseline="0" noProof="0">
                <a:ln>
                  <a:noFill/>
                </a:ln>
                <a:solidFill>
                  <a:srgbClr val="000000"/>
                </a:solidFill>
                <a:effectLst/>
                <a:uLnTx/>
                <a:uFillTx/>
                <a:latin typeface="Gill Sans MT" panose="020B0502020104020203"/>
                <a:ea typeface="+mn-ea"/>
                <a:cs typeface="+mn-cs"/>
              </a:rPr>
              <a:t>Hva må evt. ledere med dette ansvar vite</a:t>
            </a:r>
          </a:p>
          <a:p>
            <a:pPr marL="1200150" marR="0" lvl="2" indent="-228600" algn="l" defTabSz="914400" rtl="0" eaLnBrk="1" fontAlgn="auto" latinLnBrk="0" hangingPunct="1">
              <a:lnSpc>
                <a:spcPct val="100000"/>
              </a:lnSpc>
              <a:spcBef>
                <a:spcPts val="1000"/>
              </a:spcBef>
              <a:spcAft>
                <a:spcPts val="0"/>
              </a:spcAft>
              <a:buClr>
                <a:srgbClr val="9BAFB5"/>
              </a:buClr>
              <a:buSzTx/>
              <a:buFont typeface="Arial" panose="020B0604020202020204" pitchFamily="34" charset="0"/>
              <a:buChar char="•"/>
              <a:tabLst/>
              <a:defRPr/>
            </a:pPr>
            <a:r>
              <a:rPr kumimoji="0" lang="nb-NO" sz="2400" b="0" i="0" u="none" strike="noStrike" kern="1200" cap="none" spc="0" normalizeH="0" baseline="0" noProof="0">
                <a:ln>
                  <a:noFill/>
                </a:ln>
                <a:solidFill>
                  <a:srgbClr val="000000"/>
                </a:solidFill>
                <a:effectLst/>
                <a:uLnTx/>
                <a:uFillTx/>
                <a:latin typeface="Gill Sans MT" panose="020B0502020104020203"/>
                <a:ea typeface="+mn-ea"/>
                <a:cs typeface="+mn-cs"/>
              </a:rPr>
              <a:t>Hvilke ledere trenger personvernbelagt informasjon</a:t>
            </a:r>
          </a:p>
          <a:p>
            <a:pPr marL="1200150" marR="0" lvl="2" indent="-228600" algn="l" defTabSz="914400" rtl="0" eaLnBrk="1" fontAlgn="auto" latinLnBrk="0" hangingPunct="1">
              <a:lnSpc>
                <a:spcPct val="100000"/>
              </a:lnSpc>
              <a:spcBef>
                <a:spcPts val="1000"/>
              </a:spcBef>
              <a:spcAft>
                <a:spcPts val="0"/>
              </a:spcAft>
              <a:buClr>
                <a:srgbClr val="9BAFB5"/>
              </a:buClr>
              <a:buSzTx/>
              <a:buFont typeface="Arial" panose="020B0604020202020204" pitchFamily="34" charset="0"/>
              <a:buChar char="•"/>
              <a:tabLst/>
              <a:defRPr/>
            </a:pPr>
            <a:r>
              <a:rPr kumimoji="0" lang="nb-NO" sz="2400" b="0" i="0" u="none" strike="noStrike" kern="1200" cap="none" spc="0" normalizeH="0" baseline="0" noProof="0">
                <a:ln>
                  <a:noFill/>
                </a:ln>
                <a:solidFill>
                  <a:srgbClr val="000000"/>
                </a:solidFill>
                <a:effectLst/>
                <a:uLnTx/>
                <a:uFillTx/>
                <a:latin typeface="Gill Sans MT" panose="020B0502020104020203"/>
                <a:ea typeface="+mn-ea"/>
                <a:cs typeface="+mn-cs"/>
              </a:rPr>
              <a:t>Taushetsplikt – erklæring fra frivillige</a:t>
            </a:r>
          </a:p>
        </p:txBody>
      </p:sp>
      <p:pic>
        <p:nvPicPr>
          <p:cNvPr id="2050" name="Picture 2" descr="Steinar Sagen i Alltid beredt: – Jeg er sjokkert over hvor lite de kan –  Dagsavisen">
            <a:extLst>
              <a:ext uri="{FF2B5EF4-FFF2-40B4-BE49-F238E27FC236}">
                <a16:creationId xmlns:a16="http://schemas.microsoft.com/office/drawing/2014/main" id="{71CF8497-0996-A98B-B4F8-984CB62CEC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71953" y="2412723"/>
            <a:ext cx="2619375" cy="1743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34027"/>
      </p:ext>
    </p:extLst>
  </p:cSld>
  <p:clrMapOvr>
    <a:masterClrMapping/>
  </p:clrMapOvr>
</p:sld>
</file>

<file path=ppt/theme/theme1.xml><?xml version="1.0" encoding="utf-8"?>
<a:theme xmlns:a="http://schemas.openxmlformats.org/drawingml/2006/main" name="Pakke">
  <a:themeElements>
    <a:clrScheme name="Parcel">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fontScheme name="Parcel">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Parcel">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02_KA-PowerPoint-Mal_SORT-HVIT" id="{DD20F62E-4F50-4AFB-9855-F8B306AF1054}" vid="{B809EA14-CFF0-4102-B61D-DD01B5846F4B}"/>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kument" ma:contentTypeID="0x01010042A185E853CDD645BC4D62F43FA87F1F" ma:contentTypeVersion="20" ma:contentTypeDescription="Opprett et nytt dokument." ma:contentTypeScope="" ma:versionID="7a64e1a5f69820fe355aa03be6e9d3d0">
  <xsd:schema xmlns:xsd="http://www.w3.org/2001/XMLSchema" xmlns:xs="http://www.w3.org/2001/XMLSchema" xmlns:p="http://schemas.microsoft.com/office/2006/metadata/properties" xmlns:ns2="beecff86-f4a7-4b92-ace8-80cfd73a58d9" xmlns:ns3="6407e9cc-8996-4b2e-825c-8e526c99323f" targetNamespace="http://schemas.microsoft.com/office/2006/metadata/properties" ma:root="true" ma:fieldsID="9942add185b899c42fbe2fce2ad42e7a" ns2:_="" ns3:_="">
    <xsd:import namespace="beecff86-f4a7-4b92-ace8-80cfd73a58d9"/>
    <xsd:import namespace="6407e9cc-8996-4b2e-825c-8e526c99323f"/>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DateTaken" minOccurs="0"/>
                <xsd:element ref="ns2:MediaServiceLocation" minOccurs="0"/>
                <xsd:element ref="ns3:SharedWithUsers" minOccurs="0"/>
                <xsd:element ref="ns3:SharedWithDetails" minOccurs="0"/>
                <xsd:element ref="ns2:MediaServiceGenerationTime" minOccurs="0"/>
                <xsd:element ref="ns2:MediaServiceEventHashCode" minOccurs="0"/>
                <xsd:element ref="ns2:MediaServiceAutoKeyPoints" minOccurs="0"/>
                <xsd:element ref="ns2:MediaServiceKeyPoints" minOccurs="0"/>
                <xsd:element ref="ns2:MediaLengthInSeconds" minOccurs="0"/>
                <xsd:element ref="ns2:Saksansvarlig" minOccurs="0"/>
                <xsd:element ref="ns2:Saksansvarlig0" minOccurs="0"/>
                <xsd:element ref="ns3:TaxCatchAll" minOccurs="0"/>
                <xsd:element ref="ns2:lcf76f155ced4ddcb4097134ff3c332f"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eecff86-f4a7-4b92-ace8-80cfd73a58d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Location" ma:index="13" nillable="true" ma:displayNam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Saksansvarlig" ma:index="21" nillable="true" ma:displayName="Saksansvarlig test" ma:description="Hentes fra saksansvarlig på saken i CRM" ma:format="Dropdown" ma:internalName="Saksansvarlig">
      <xsd:simpleType>
        <xsd:restriction base="dms:Text">
          <xsd:maxLength value="255"/>
        </xsd:restriction>
      </xsd:simpleType>
    </xsd:element>
    <xsd:element name="Saksansvarlig0" ma:index="22" nillable="true" ma:displayName="Saksansvarlig" ma:internalName="Saksansvarlig0">
      <xsd:simpleType>
        <xsd:restriction base="dms:Text">
          <xsd:maxLength value="255"/>
        </xsd:restriction>
      </xsd:simpleType>
    </xsd:element>
    <xsd:element name="lcf76f155ced4ddcb4097134ff3c332f" ma:index="25" nillable="true" ma:taxonomy="true" ma:internalName="lcf76f155ced4ddcb4097134ff3c332f" ma:taxonomyFieldName="MediaServiceImageTags" ma:displayName="Bildemerkelapper" ma:readOnly="false" ma:fieldId="{5cf76f15-5ced-4ddc-b409-7134ff3c332f}" ma:taxonomyMulti="true" ma:sspId="b91730d5-8ea1-427d-b63b-3a194813cd68"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6407e9cc-8996-4b2e-825c-8e526c99323f" elementFormDefault="qualified">
    <xsd:import namespace="http://schemas.microsoft.com/office/2006/documentManagement/types"/>
    <xsd:import namespace="http://schemas.microsoft.com/office/infopath/2007/PartnerControls"/>
    <xsd:element name="SharedWithUsers" ma:index="14" nillable="true" ma:displayName="Del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Delingsdetaljer" ma:internalName="SharedWithDetails" ma:readOnly="true">
      <xsd:simpleType>
        <xsd:restriction base="dms:Note">
          <xsd:maxLength value="255"/>
        </xsd:restriction>
      </xsd:simpleType>
    </xsd:element>
    <xsd:element name="TaxCatchAll" ma:index="23" nillable="true" ma:displayName="Taxonomy Catch All Column" ma:hidden="true" ma:list="{35bdbdc9-ed46-47bf-8682-7a8eb74424e0}" ma:internalName="TaxCatchAll" ma:showField="CatchAllData" ma:web="6407e9cc-8996-4b2e-825c-8e526c99323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holdstype"/>
        <xsd:element ref="dc:title" minOccurs="0" maxOccurs="1" ma:index="4" ma:displayName="Tit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aksansvarlig xmlns="beecff86-f4a7-4b92-ace8-80cfd73a58d9" xsi:nil="true"/>
    <lcf76f155ced4ddcb4097134ff3c332f xmlns="beecff86-f4a7-4b92-ace8-80cfd73a58d9">
      <Terms xmlns="http://schemas.microsoft.com/office/infopath/2007/PartnerControls"/>
    </lcf76f155ced4ddcb4097134ff3c332f>
    <TaxCatchAll xmlns="6407e9cc-8996-4b2e-825c-8e526c99323f" xsi:nil="true"/>
    <Saksansvarlig0 xmlns="beecff86-f4a7-4b92-ace8-80cfd73a58d9" xsi:nil="true"/>
    <SharedWithUsers xmlns="6407e9cc-8996-4b2e-825c-8e526c99323f">
      <UserInfo>
        <DisplayName>Bente Vangdal Espenes</DisplayName>
        <AccountId>37</AccountId>
        <AccountType/>
      </UserInfo>
      <UserInfo>
        <DisplayName>Mona Charlotte Sjødal</DisplayName>
        <AccountId>36</AccountId>
        <AccountType/>
      </UserInfo>
      <UserInfo>
        <DisplayName>Linn Maria Kierulf</DisplayName>
        <AccountId>21</AccountId>
        <AccountType/>
      </UserInfo>
    </SharedWithUsers>
  </documentManagement>
</p:properties>
</file>

<file path=customXml/itemProps1.xml><?xml version="1.0" encoding="utf-8"?>
<ds:datastoreItem xmlns:ds="http://schemas.openxmlformats.org/officeDocument/2006/customXml" ds:itemID="{3D2C30AB-9BB6-4C60-A3DE-2D56DF8BD38F}">
  <ds:schemaRefs>
    <ds:schemaRef ds:uri="http://schemas.microsoft.com/sharepoint/v3/contenttype/forms"/>
  </ds:schemaRefs>
</ds:datastoreItem>
</file>

<file path=customXml/itemProps2.xml><?xml version="1.0" encoding="utf-8"?>
<ds:datastoreItem xmlns:ds="http://schemas.openxmlformats.org/officeDocument/2006/customXml" ds:itemID="{351300E6-F269-47FD-A362-FFA75AD89811}">
  <ds:schemaRefs>
    <ds:schemaRef ds:uri="6407e9cc-8996-4b2e-825c-8e526c99323f"/>
    <ds:schemaRef ds:uri="beecff86-f4a7-4b92-ace8-80cfd73a58d9"/>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C639A12A-43E5-4B1E-9247-D6FC0524A1F0}">
  <ds:schemaRefs>
    <ds:schemaRef ds:uri="6407e9cc-8996-4b2e-825c-8e526c99323f"/>
    <ds:schemaRef ds:uri="beecff86-f4a7-4b92-ace8-80cfd73a58d9"/>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02_KA-PowerPoint-Mal_SORT-HVIT</Template>
  <TotalTime>0</TotalTime>
  <Words>3865</Words>
  <Application>Microsoft Office PowerPoint</Application>
  <PresentationFormat>Widescreen</PresentationFormat>
  <Paragraphs>502</Paragraphs>
  <Slides>36</Slides>
  <Notes>32</Notes>
  <HiddenSlides>0</HiddenSlides>
  <MMClips>0</MMClips>
  <ScaleCrop>false</ScaleCrop>
  <HeadingPairs>
    <vt:vector size="6" baseType="variant">
      <vt:variant>
        <vt:lpstr>Brukte skrifter</vt:lpstr>
      </vt:variant>
      <vt:variant>
        <vt:i4>5</vt:i4>
      </vt:variant>
      <vt:variant>
        <vt:lpstr>Tema</vt:lpstr>
      </vt:variant>
      <vt:variant>
        <vt:i4>1</vt:i4>
      </vt:variant>
      <vt:variant>
        <vt:lpstr>Lysbildetitler</vt:lpstr>
      </vt:variant>
      <vt:variant>
        <vt:i4>36</vt:i4>
      </vt:variant>
    </vt:vector>
  </HeadingPairs>
  <TitlesOfParts>
    <vt:vector size="42" baseType="lpstr">
      <vt:lpstr>Arial</vt:lpstr>
      <vt:lpstr>Calibri</vt:lpstr>
      <vt:lpstr>Gill Sans MT</vt:lpstr>
      <vt:lpstr>Helvetica Neue</vt:lpstr>
      <vt:lpstr>Roboto</vt:lpstr>
      <vt:lpstr>Pakke</vt:lpstr>
      <vt:lpstr>Forsvarlig leir for alle!</vt:lpstr>
      <vt:lpstr>Disposisjon</vt:lpstr>
      <vt:lpstr>PowerPoint-presentasjon</vt:lpstr>
      <vt:lpstr>VIKTIGE HENSYN</vt:lpstr>
      <vt:lpstr>Viktige linker  Politiattest og varsling</vt:lpstr>
      <vt:lpstr>Forsikringer skaper trygghet for alle involverte,  før og etter leir</vt:lpstr>
      <vt:lpstr>Ansvar og rollefordeling skaper trygghet</vt:lpstr>
      <vt:lpstr>Hva bør en ha avklart på forhand?</vt:lpstr>
      <vt:lpstr>Hva bør en ha avklart på forhand?</vt:lpstr>
      <vt:lpstr>PowerPoint-presentasjon</vt:lpstr>
      <vt:lpstr>PowerPoint-presentasjon</vt:lpstr>
      <vt:lpstr>PowerPoint-presentasjon</vt:lpstr>
      <vt:lpstr>PowerPoint-presentasjon</vt:lpstr>
      <vt:lpstr>For ansatte gjelder mer detaljerte lover og avtaler</vt:lpstr>
      <vt:lpstr>Hvem gjelder lover og avtaler  for?</vt:lpstr>
      <vt:lpstr>Arbeidsmiljøloven er en vernelov!</vt:lpstr>
      <vt:lpstr>Noen grunnleggende begreper</vt:lpstr>
      <vt:lpstr>Hva påvirker Arbeidstid på leir?</vt:lpstr>
      <vt:lpstr>Arbeidstid og hviletid</vt:lpstr>
      <vt:lpstr>Arbeidsplan</vt:lpstr>
      <vt:lpstr>Gjennomsnittsberegning</vt:lpstr>
      <vt:lpstr>Gjennomsnittsberegning  av arbeidstid AML §10-5</vt:lpstr>
      <vt:lpstr>Det finnes unntaksregler</vt:lpstr>
      <vt:lpstr>Kompenserende hvile</vt:lpstr>
      <vt:lpstr>Sentrale særavtaler avtaler arbeidstid på leir</vt:lpstr>
      <vt:lpstr>Hovedpunkter i søknad  om  godkjenning av fravik fra AML. (arbeidsmiljøloven)</vt:lpstr>
      <vt:lpstr>Om lokal avtale</vt:lpstr>
      <vt:lpstr>Ved arbeid på leir   kan det avtales lokalt  at ansatte kan arbeide inntil 16 timer pr døgn  Krever  Sentral godkjenning</vt:lpstr>
      <vt:lpstr>Sentral godkjenning av lokal avtale</vt:lpstr>
      <vt:lpstr>Sentral godkjenning av lokal avtale</vt:lpstr>
      <vt:lpstr>Det kan bli Endringer underveis</vt:lpstr>
      <vt:lpstr>Nyttige henvisninger og Linker</vt:lpstr>
      <vt:lpstr>Det er et må at alle skal kunne delta</vt:lpstr>
      <vt:lpstr>Det er et må at alle skal kunne delta</vt:lpstr>
      <vt:lpstr>Det kan være lurt å lage en mal for hvilke ressurser en trenger</vt:lpstr>
      <vt:lpstr>PowerPoint-presentasjon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Trygg leir! Hvem har ansvar for hva?</dc:title>
  <dc:creator>Trygve Jordheim</dc:creator>
  <cp:lastModifiedBy>Harald Skarsaune</cp:lastModifiedBy>
  <cp:revision>1</cp:revision>
  <cp:lastPrinted>2023-03-23T15:25:03Z</cp:lastPrinted>
  <dcterms:created xsi:type="dcterms:W3CDTF">2023-03-15T09:54:57Z</dcterms:created>
  <dcterms:modified xsi:type="dcterms:W3CDTF">2023-03-24T09:33:59Z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0x01010042A185E853CDD645BC4D62F43FA87F1F</vt:lpwstr>
  </property>
  <property fmtid="{D5CDD505-2E9C-101B-9397-08002B2CF9AE}" pid="3" name="MediaServiceImageTags">
    <vt:lpwstr/>
  </property>
</Properties>
</file>